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8" r:id="rId5"/>
    <p:sldId id="364" r:id="rId6"/>
    <p:sldId id="365" r:id="rId7"/>
    <p:sldId id="399" r:id="rId8"/>
    <p:sldId id="369" r:id="rId9"/>
    <p:sldId id="366" r:id="rId10"/>
    <p:sldId id="370" r:id="rId11"/>
    <p:sldId id="367" r:id="rId12"/>
    <p:sldId id="371" r:id="rId13"/>
    <p:sldId id="368" r:id="rId14"/>
    <p:sldId id="372" r:id="rId15"/>
    <p:sldId id="314" r:id="rId16"/>
    <p:sldId id="373" r:id="rId17"/>
    <p:sldId id="404" r:id="rId18"/>
    <p:sldId id="405" r:id="rId19"/>
    <p:sldId id="406" r:id="rId20"/>
    <p:sldId id="401" r:id="rId21"/>
    <p:sldId id="402" r:id="rId22"/>
    <p:sldId id="40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 Chattoe" initials="SC" lastIdx="1" clrIdx="0">
    <p:extLst>
      <p:ext uri="{19B8F6BF-5375-455C-9EA6-DF929625EA0E}">
        <p15:presenceInfo xmlns:p15="http://schemas.microsoft.com/office/powerpoint/2012/main" xmlns="" userId="Sue Chatt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944CE-3E99-4631-B680-676235B18C9F}" v="5" dt="2018-11-01T12:45:45.695"/>
    <p1510:client id="{B823BBE6-0570-4B6A-ABCC-0C50E0AE2E46}" v="165" dt="2018-11-02T09:49:45.7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61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37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14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n-GB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32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</a:t>
            </a:r>
          </a:p>
          <a:p>
            <a:pPr lvl="0" algn="ctr"/>
            <a:endParaRPr lang="en-GB" sz="3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</a:t>
            </a: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2: Sort 2D Shapes</a:t>
            </a:r>
            <a:endParaRPr lang="en-GB" sz="4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268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shapes by the number of vertices.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98AAACF-F7BC-4DA1-95AA-83338D715433}"/>
              </a:ext>
            </a:extLst>
          </p:cNvPr>
          <p:cNvGrpSpPr/>
          <p:nvPr/>
        </p:nvGrpSpPr>
        <p:grpSpPr>
          <a:xfrm>
            <a:off x="983808" y="2780217"/>
            <a:ext cx="7346317" cy="1257812"/>
            <a:chOff x="385777" y="8465212"/>
            <a:chExt cx="2916655" cy="49938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2459579D-8388-406B-96E6-E727A780714A}"/>
                </a:ext>
              </a:extLst>
            </p:cNvPr>
            <p:cNvSpPr/>
            <p:nvPr/>
          </p:nvSpPr>
          <p:spPr>
            <a:xfrm>
              <a:off x="385777" y="8473347"/>
              <a:ext cx="432000" cy="432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9DBE404F-E5AA-4491-82B3-13EF43C2A177}"/>
                </a:ext>
              </a:extLst>
            </p:cNvPr>
            <p:cNvSpPr/>
            <p:nvPr/>
          </p:nvSpPr>
          <p:spPr>
            <a:xfrm>
              <a:off x="2657600" y="8465212"/>
              <a:ext cx="644832" cy="499380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0844D5FD-170C-478B-B7AE-3AAEF68D2CDC}"/>
                </a:ext>
              </a:extLst>
            </p:cNvPr>
            <p:cNvGrpSpPr/>
            <p:nvPr/>
          </p:nvGrpSpPr>
          <p:grpSpPr>
            <a:xfrm>
              <a:off x="1845017" y="8537882"/>
              <a:ext cx="673599" cy="410468"/>
              <a:chOff x="3598710" y="7037545"/>
              <a:chExt cx="673599" cy="410468"/>
            </a:xfrm>
          </p:grpSpPr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xmlns="" id="{22C82D9B-B09D-42E9-9AA3-EB473FA4BC44}"/>
                  </a:ext>
                </a:extLst>
              </p:cNvPr>
              <p:cNvSpPr/>
              <p:nvPr/>
            </p:nvSpPr>
            <p:spPr>
              <a:xfrm rot="10800000">
                <a:off x="3598710" y="7037545"/>
                <a:ext cx="673599" cy="410468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58AC047-0798-467E-9AD7-E06F68D014C4}"/>
                  </a:ext>
                </a:extLst>
              </p:cNvPr>
              <p:cNvSpPr txBox="1"/>
              <p:nvPr/>
            </p:nvSpPr>
            <p:spPr>
              <a:xfrm>
                <a:off x="3761051" y="7091945"/>
                <a:ext cx="348916" cy="18329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DBEF23F7-4892-47D3-B8A9-8DEE86A9E085}"/>
                </a:ext>
              </a:extLst>
            </p:cNvPr>
            <p:cNvGrpSpPr/>
            <p:nvPr/>
          </p:nvGrpSpPr>
          <p:grpSpPr>
            <a:xfrm>
              <a:off x="1111277" y="8466891"/>
              <a:ext cx="467061" cy="468000"/>
              <a:chOff x="4416079" y="7059430"/>
              <a:chExt cx="467061" cy="468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EFF000F2-0E81-4AB0-A23B-8EF4ACC11ECC}"/>
                  </a:ext>
                </a:extLst>
              </p:cNvPr>
              <p:cNvSpPr/>
              <p:nvPr/>
            </p:nvSpPr>
            <p:spPr>
              <a:xfrm rot="2726472">
                <a:off x="4415610" y="7059899"/>
                <a:ext cx="468000" cy="46706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CCF0712-1CF8-4A7A-89EC-53F2DB35D8E5}"/>
                  </a:ext>
                </a:extLst>
              </p:cNvPr>
              <p:cNvSpPr txBox="1"/>
              <p:nvPr/>
            </p:nvSpPr>
            <p:spPr>
              <a:xfrm>
                <a:off x="4475152" y="7201784"/>
                <a:ext cx="348916" cy="18329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b="1" dirty="0"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A7BD8A9-104B-4B45-82EE-877318CBFAE5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285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shapes by the number of vertices.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Ascending:</a:t>
            </a: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9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Descending: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F1589201-DB3B-4235-9A12-928A318D476C}"/>
              </a:ext>
            </a:extLst>
          </p:cNvPr>
          <p:cNvGrpSpPr/>
          <p:nvPr/>
        </p:nvGrpSpPr>
        <p:grpSpPr>
          <a:xfrm>
            <a:off x="983808" y="2174541"/>
            <a:ext cx="1088099" cy="1679112"/>
            <a:chOff x="983808" y="2403138"/>
            <a:chExt cx="1088099" cy="167911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2459579D-8388-406B-96E6-E727A780714A}"/>
                </a:ext>
              </a:extLst>
            </p:cNvPr>
            <p:cNvSpPr/>
            <p:nvPr/>
          </p:nvSpPr>
          <p:spPr>
            <a:xfrm>
              <a:off x="983808" y="2403138"/>
              <a:ext cx="1088099" cy="1088099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DC86D7AB-481B-4FAB-9289-A34941195225}"/>
                </a:ext>
              </a:extLst>
            </p:cNvPr>
            <p:cNvSpPr txBox="1"/>
            <p:nvPr/>
          </p:nvSpPr>
          <p:spPr>
            <a:xfrm>
              <a:off x="1204753" y="3620585"/>
              <a:ext cx="646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0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1A199B9-F192-45D1-9F0F-C9417288001B}"/>
              </a:ext>
            </a:extLst>
          </p:cNvPr>
          <p:cNvGrpSpPr/>
          <p:nvPr/>
        </p:nvGrpSpPr>
        <p:grpSpPr>
          <a:xfrm>
            <a:off x="2552745" y="2148247"/>
            <a:ext cx="1696626" cy="1705406"/>
            <a:chOff x="2552745" y="2376844"/>
            <a:chExt cx="1696626" cy="1705406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0844D5FD-170C-478B-B7AE-3AAEF68D2CDC}"/>
                </a:ext>
              </a:extLst>
            </p:cNvPr>
            <p:cNvGrpSpPr/>
            <p:nvPr/>
          </p:nvGrpSpPr>
          <p:grpSpPr>
            <a:xfrm>
              <a:off x="2552745" y="2376844"/>
              <a:ext cx="1696626" cy="1033865"/>
              <a:chOff x="3598710" y="7037545"/>
              <a:chExt cx="673599" cy="410468"/>
            </a:xfrm>
          </p:grpSpPr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xmlns="" id="{22C82D9B-B09D-42E9-9AA3-EB473FA4BC44}"/>
                  </a:ext>
                </a:extLst>
              </p:cNvPr>
              <p:cNvSpPr/>
              <p:nvPr/>
            </p:nvSpPr>
            <p:spPr>
              <a:xfrm rot="10800000">
                <a:off x="3598710" y="7037545"/>
                <a:ext cx="673599" cy="410468"/>
              </a:xfrm>
              <a:prstGeom prst="triangle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358AC047-0798-467E-9AD7-E06F68D014C4}"/>
                  </a:ext>
                </a:extLst>
              </p:cNvPr>
              <p:cNvSpPr txBox="1"/>
              <p:nvPr/>
            </p:nvSpPr>
            <p:spPr>
              <a:xfrm>
                <a:off x="3761051" y="7091945"/>
                <a:ext cx="348916" cy="18329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CC608B45-5428-41E5-859C-48B944A0E532}"/>
                </a:ext>
              </a:extLst>
            </p:cNvPr>
            <p:cNvSpPr txBox="1"/>
            <p:nvPr/>
          </p:nvSpPr>
          <p:spPr>
            <a:xfrm>
              <a:off x="3077954" y="3620585"/>
              <a:ext cx="646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EABCFBE-0A9D-427B-9E10-D573BADBA747}"/>
              </a:ext>
            </a:extLst>
          </p:cNvPr>
          <p:cNvGrpSpPr/>
          <p:nvPr/>
        </p:nvGrpSpPr>
        <p:grpSpPr>
          <a:xfrm>
            <a:off x="4921068" y="1969439"/>
            <a:ext cx="1176409" cy="1884214"/>
            <a:chOff x="4921068" y="2198036"/>
            <a:chExt cx="1176409" cy="188421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DBEF23F7-4892-47D3-B8A9-8DEE86A9E085}"/>
                </a:ext>
              </a:extLst>
            </p:cNvPr>
            <p:cNvGrpSpPr/>
            <p:nvPr/>
          </p:nvGrpSpPr>
          <p:grpSpPr>
            <a:xfrm>
              <a:off x="4921068" y="2198036"/>
              <a:ext cx="1176409" cy="1178774"/>
              <a:chOff x="4416079" y="7059430"/>
              <a:chExt cx="467061" cy="468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EFF000F2-0E81-4AB0-A23B-8EF4ACC11ECC}"/>
                  </a:ext>
                </a:extLst>
              </p:cNvPr>
              <p:cNvSpPr/>
              <p:nvPr/>
            </p:nvSpPr>
            <p:spPr>
              <a:xfrm rot="2726472">
                <a:off x="4415610" y="7059899"/>
                <a:ext cx="468000" cy="46706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400" b="1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BCCF0712-1CF8-4A7A-89EC-53F2DB35D8E5}"/>
                  </a:ext>
                </a:extLst>
              </p:cNvPr>
              <p:cNvSpPr txBox="1"/>
              <p:nvPr/>
            </p:nvSpPr>
            <p:spPr>
              <a:xfrm>
                <a:off x="4475152" y="7201784"/>
                <a:ext cx="348916" cy="183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B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5C3248C3-7680-41C6-B7D7-DBC534CC5ED6}"/>
                </a:ext>
              </a:extLst>
            </p:cNvPr>
            <p:cNvSpPr txBox="1"/>
            <p:nvPr/>
          </p:nvSpPr>
          <p:spPr>
            <a:xfrm>
              <a:off x="5186168" y="3620585"/>
              <a:ext cx="646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CB61409-65AA-41EA-8536-6730F5EC974D}"/>
              </a:ext>
            </a:extLst>
          </p:cNvPr>
          <p:cNvGrpSpPr/>
          <p:nvPr/>
        </p:nvGrpSpPr>
        <p:grpSpPr>
          <a:xfrm>
            <a:off x="6705956" y="1965210"/>
            <a:ext cx="1624169" cy="1888443"/>
            <a:chOff x="6705956" y="2193807"/>
            <a:chExt cx="1624169" cy="1888443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xmlns="" id="{9DBE404F-E5AA-4491-82B3-13EF43C2A177}"/>
                </a:ext>
              </a:extLst>
            </p:cNvPr>
            <p:cNvSpPr/>
            <p:nvPr/>
          </p:nvSpPr>
          <p:spPr>
            <a:xfrm>
              <a:off x="6705956" y="2193807"/>
              <a:ext cx="1624169" cy="1257812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5242FE5A-6B00-4D1D-854B-E9CFA84EBE5D}"/>
                </a:ext>
              </a:extLst>
            </p:cNvPr>
            <p:cNvSpPr txBox="1"/>
            <p:nvPr/>
          </p:nvSpPr>
          <p:spPr>
            <a:xfrm>
              <a:off x="7194936" y="3620585"/>
              <a:ext cx="6462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4C641846-2106-4CCE-8A17-D0AE7E3B2E70}"/>
              </a:ext>
            </a:extLst>
          </p:cNvPr>
          <p:cNvGrpSpPr/>
          <p:nvPr/>
        </p:nvGrpSpPr>
        <p:grpSpPr>
          <a:xfrm flipH="1">
            <a:off x="775089" y="4464151"/>
            <a:ext cx="7346317" cy="1888443"/>
            <a:chOff x="983808" y="4165981"/>
            <a:chExt cx="7346317" cy="1888443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1FFBDCE4-47BE-4592-8D25-F3F012614A3F}"/>
                </a:ext>
              </a:extLst>
            </p:cNvPr>
            <p:cNvGrpSpPr/>
            <p:nvPr/>
          </p:nvGrpSpPr>
          <p:grpSpPr>
            <a:xfrm>
              <a:off x="983808" y="4375312"/>
              <a:ext cx="1088099" cy="1679112"/>
              <a:chOff x="983808" y="2403138"/>
              <a:chExt cx="1088099" cy="1679112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104F46C8-8CFB-4062-B933-309642E429C6}"/>
                  </a:ext>
                </a:extLst>
              </p:cNvPr>
              <p:cNvSpPr/>
              <p:nvPr/>
            </p:nvSpPr>
            <p:spPr>
              <a:xfrm>
                <a:off x="983808" y="2403138"/>
                <a:ext cx="1088099" cy="10880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A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xmlns="" id="{06D9AAFC-2672-415B-9E81-B95270FC56E0}"/>
                  </a:ext>
                </a:extLst>
              </p:cNvPr>
              <p:cNvSpPr txBox="1"/>
              <p:nvPr/>
            </p:nvSpPr>
            <p:spPr>
              <a:xfrm>
                <a:off x="1204753" y="3620585"/>
                <a:ext cx="646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0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79B9E044-C749-4162-B763-EECDDAA786FC}"/>
                </a:ext>
              </a:extLst>
            </p:cNvPr>
            <p:cNvGrpSpPr/>
            <p:nvPr/>
          </p:nvGrpSpPr>
          <p:grpSpPr>
            <a:xfrm>
              <a:off x="2552745" y="4349018"/>
              <a:ext cx="1696626" cy="1705406"/>
              <a:chOff x="2552745" y="2376844"/>
              <a:chExt cx="1696626" cy="1705406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xmlns="" id="{6ABBE170-C9A3-4039-AE2A-80AD797F0A99}"/>
                  </a:ext>
                </a:extLst>
              </p:cNvPr>
              <p:cNvGrpSpPr/>
              <p:nvPr/>
            </p:nvGrpSpPr>
            <p:grpSpPr>
              <a:xfrm>
                <a:off x="2552745" y="2376844"/>
                <a:ext cx="1696626" cy="1033865"/>
                <a:chOff x="3598710" y="7037545"/>
                <a:chExt cx="673599" cy="410468"/>
              </a:xfrm>
            </p:grpSpPr>
            <p:sp>
              <p:nvSpPr>
                <p:cNvPr id="33" name="Isosceles Triangle 32">
                  <a:extLst>
                    <a:ext uri="{FF2B5EF4-FFF2-40B4-BE49-F238E27FC236}">
                      <a16:creationId xmlns:a16="http://schemas.microsoft.com/office/drawing/2014/main" xmlns="" id="{93F6A88E-7E26-4BBC-A79A-33CCBDCA17C1}"/>
                    </a:ext>
                  </a:extLst>
                </p:cNvPr>
                <p:cNvSpPr/>
                <p:nvPr/>
              </p:nvSpPr>
              <p:spPr>
                <a:xfrm rot="10800000">
                  <a:off x="3598710" y="7037545"/>
                  <a:ext cx="673599" cy="410468"/>
                </a:xfrm>
                <a:prstGeom prst="triangle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b="1">
                    <a:solidFill>
                      <a:srgbClr val="FF000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xmlns="" id="{28C612FD-DDF9-4A74-9172-2E2C59F0A76C}"/>
                    </a:ext>
                  </a:extLst>
                </p:cNvPr>
                <p:cNvSpPr txBox="1"/>
                <p:nvPr/>
              </p:nvSpPr>
              <p:spPr>
                <a:xfrm>
                  <a:off x="3761051" y="7091945"/>
                  <a:ext cx="348916" cy="18329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GB" sz="2400" b="1" dirty="0">
                      <a:solidFill>
                        <a:srgbClr val="FF0000"/>
                      </a:solidFill>
                      <a:latin typeface="Century Gothic" panose="020B0502020202020204" pitchFamily="34" charset="0"/>
                    </a:rPr>
                    <a:t>C</a:t>
                  </a:r>
                </a:p>
              </p:txBody>
            </p:sp>
          </p:grp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B8DD39AA-43A2-4C9A-9A4F-48B2EB64E322}"/>
                  </a:ext>
                </a:extLst>
              </p:cNvPr>
              <p:cNvSpPr txBox="1"/>
              <p:nvPr/>
            </p:nvSpPr>
            <p:spPr>
              <a:xfrm>
                <a:off x="3077954" y="3620585"/>
                <a:ext cx="646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3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224869B8-38CE-4961-B135-61DEF7B12F3E}"/>
                </a:ext>
              </a:extLst>
            </p:cNvPr>
            <p:cNvGrpSpPr/>
            <p:nvPr/>
          </p:nvGrpSpPr>
          <p:grpSpPr>
            <a:xfrm>
              <a:off x="4921068" y="4170210"/>
              <a:ext cx="1176409" cy="1884214"/>
              <a:chOff x="4921068" y="2198036"/>
              <a:chExt cx="1176409" cy="1884214"/>
            </a:xfrm>
          </p:grpSpPr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xmlns="" id="{CDA71C28-088C-4731-A04A-D0729FC30CAB}"/>
                  </a:ext>
                </a:extLst>
              </p:cNvPr>
              <p:cNvGrpSpPr/>
              <p:nvPr/>
            </p:nvGrpSpPr>
            <p:grpSpPr>
              <a:xfrm>
                <a:off x="4921068" y="2198036"/>
                <a:ext cx="1176409" cy="1178774"/>
                <a:chOff x="4416079" y="7059430"/>
                <a:chExt cx="467061" cy="4680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AAB314CF-295F-4607-ADFF-854335201174}"/>
                    </a:ext>
                  </a:extLst>
                </p:cNvPr>
                <p:cNvSpPr/>
                <p:nvPr/>
              </p:nvSpPr>
              <p:spPr>
                <a:xfrm rot="2726472">
                  <a:off x="4415610" y="7059899"/>
                  <a:ext cx="468000" cy="467061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400" b="1">
                    <a:solidFill>
                      <a:srgbClr val="FF0000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39" name="TextBox 38">
                  <a:extLst>
                    <a:ext uri="{FF2B5EF4-FFF2-40B4-BE49-F238E27FC236}">
                      <a16:creationId xmlns:a16="http://schemas.microsoft.com/office/drawing/2014/main" xmlns="" id="{B0F55943-6D6C-4F86-B154-ACA0641FF942}"/>
                    </a:ext>
                  </a:extLst>
                </p:cNvPr>
                <p:cNvSpPr txBox="1"/>
                <p:nvPr/>
              </p:nvSpPr>
              <p:spPr>
                <a:xfrm>
                  <a:off x="4475152" y="7201784"/>
                  <a:ext cx="348916" cy="18329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GB" sz="2400" b="1" dirty="0">
                      <a:solidFill>
                        <a:srgbClr val="FF0000"/>
                      </a:solidFill>
                      <a:latin typeface="Century Gothic" panose="020B0502020202020204" pitchFamily="34" charset="0"/>
                    </a:rPr>
                    <a:t>B</a:t>
                  </a:r>
                </a:p>
              </p:txBody>
            </p:sp>
          </p:grp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xmlns="" id="{FE7C1443-5F53-456D-B8CA-66E27EBCCABB}"/>
                  </a:ext>
                </a:extLst>
              </p:cNvPr>
              <p:cNvSpPr txBox="1"/>
              <p:nvPr/>
            </p:nvSpPr>
            <p:spPr>
              <a:xfrm>
                <a:off x="5186168" y="3620585"/>
                <a:ext cx="646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4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xmlns="" id="{11C36A9F-1883-4E13-BE79-631223AED914}"/>
                </a:ext>
              </a:extLst>
            </p:cNvPr>
            <p:cNvGrpSpPr/>
            <p:nvPr/>
          </p:nvGrpSpPr>
          <p:grpSpPr>
            <a:xfrm>
              <a:off x="6705956" y="4165981"/>
              <a:ext cx="1624169" cy="1888443"/>
              <a:chOff x="6705956" y="2193807"/>
              <a:chExt cx="1624169" cy="1888443"/>
            </a:xfrm>
          </p:grpSpPr>
          <p:sp>
            <p:nvSpPr>
              <p:cNvPr id="41" name="Hexagon 40">
                <a:extLst>
                  <a:ext uri="{FF2B5EF4-FFF2-40B4-BE49-F238E27FC236}">
                    <a16:creationId xmlns:a16="http://schemas.microsoft.com/office/drawing/2014/main" xmlns="" id="{0B83410B-2079-43C5-B58D-612CA3599D5E}"/>
                  </a:ext>
                </a:extLst>
              </p:cNvPr>
              <p:cNvSpPr/>
              <p:nvPr/>
            </p:nvSpPr>
            <p:spPr>
              <a:xfrm>
                <a:off x="6705956" y="2193807"/>
                <a:ext cx="1624169" cy="1257812"/>
              </a:xfrm>
              <a:prstGeom prst="hexagon">
                <a:avLst/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xmlns="" id="{E8EEAA54-E07D-44BF-AC7B-083379489AC3}"/>
                  </a:ext>
                </a:extLst>
              </p:cNvPr>
              <p:cNvSpPr txBox="1"/>
              <p:nvPr/>
            </p:nvSpPr>
            <p:spPr>
              <a:xfrm>
                <a:off x="7194936" y="3620585"/>
                <a:ext cx="646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6</a:t>
                </a:r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08315A1-3A24-42EA-B90A-61357531779A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52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Zeek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has ordered these shapes based on the number of sides.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shape is hidden by the splat.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shape that could be hidden.</a:t>
            </a:r>
          </a:p>
          <a:p>
            <a:pPr lvl="0"/>
            <a:endParaRPr lang="en-GB" sz="24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3D163E0-60A8-4CE8-A5C8-AA63246903C4}"/>
              </a:ext>
            </a:extLst>
          </p:cNvPr>
          <p:cNvGrpSpPr/>
          <p:nvPr/>
        </p:nvGrpSpPr>
        <p:grpSpPr>
          <a:xfrm>
            <a:off x="969227" y="1806082"/>
            <a:ext cx="7205546" cy="2259021"/>
            <a:chOff x="62771" y="1279309"/>
            <a:chExt cx="3579043" cy="1122069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10CFAF34-6AEC-4296-8A64-A7D8CFBD1906}"/>
                </a:ext>
              </a:extLst>
            </p:cNvPr>
            <p:cNvSpPr/>
            <p:nvPr/>
          </p:nvSpPr>
          <p:spPr>
            <a:xfrm rot="7703585">
              <a:off x="2109067" y="1716167"/>
              <a:ext cx="675287" cy="609600"/>
            </a:xfrm>
            <a:prstGeom prst="triangle">
              <a:avLst>
                <a:gd name="adj" fmla="val 0"/>
              </a:avLst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EEBA5F43-6529-4B78-896D-403837822198}"/>
                </a:ext>
              </a:extLst>
            </p:cNvPr>
            <p:cNvSpPr/>
            <p:nvPr/>
          </p:nvSpPr>
          <p:spPr>
            <a:xfrm rot="1887380">
              <a:off x="3173814" y="1606342"/>
              <a:ext cx="468000" cy="46800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816B685-71E2-4A59-AED0-52C9245B3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771" y="1381500"/>
              <a:ext cx="931531" cy="85063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B958709-AE85-48DC-98C7-88BA40F9ACE6}"/>
                </a:ext>
              </a:extLst>
            </p:cNvPr>
            <p:cNvSpPr/>
            <p:nvPr/>
          </p:nvSpPr>
          <p:spPr>
            <a:xfrm rot="5400000">
              <a:off x="1007071" y="1688843"/>
              <a:ext cx="1122069" cy="30300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3DF5C44-AE3E-4DDC-82D7-AB23790972D9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Zeek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has ordered these shapes based on the number of sides. 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shape is hidden by the splat.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Draw the shape that could be hidden.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Any shape with more than four sides, for example:</a:t>
            </a:r>
          </a:p>
          <a:p>
            <a:pPr lvl="0"/>
            <a:endParaRPr lang="en-GB" sz="24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3D163E0-60A8-4CE8-A5C8-AA63246903C4}"/>
              </a:ext>
            </a:extLst>
          </p:cNvPr>
          <p:cNvGrpSpPr/>
          <p:nvPr/>
        </p:nvGrpSpPr>
        <p:grpSpPr>
          <a:xfrm>
            <a:off x="969227" y="1806082"/>
            <a:ext cx="7205546" cy="2259021"/>
            <a:chOff x="62771" y="1279309"/>
            <a:chExt cx="3579043" cy="1122069"/>
          </a:xfrm>
        </p:grpSpPr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xmlns="" id="{10CFAF34-6AEC-4296-8A64-A7D8CFBD1906}"/>
                </a:ext>
              </a:extLst>
            </p:cNvPr>
            <p:cNvSpPr/>
            <p:nvPr/>
          </p:nvSpPr>
          <p:spPr>
            <a:xfrm rot="7703585">
              <a:off x="2109067" y="1716167"/>
              <a:ext cx="675287" cy="609600"/>
            </a:xfrm>
            <a:prstGeom prst="triangle">
              <a:avLst>
                <a:gd name="adj" fmla="val 0"/>
              </a:avLst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EEBA5F43-6529-4B78-896D-403837822198}"/>
                </a:ext>
              </a:extLst>
            </p:cNvPr>
            <p:cNvSpPr/>
            <p:nvPr/>
          </p:nvSpPr>
          <p:spPr>
            <a:xfrm rot="1887380">
              <a:off x="3173814" y="1606342"/>
              <a:ext cx="468000" cy="46800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6816B685-71E2-4A59-AED0-52C9245B3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2771" y="1381500"/>
              <a:ext cx="931531" cy="850636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EB958709-AE85-48DC-98C7-88BA40F9ACE6}"/>
                </a:ext>
              </a:extLst>
            </p:cNvPr>
            <p:cNvSpPr/>
            <p:nvPr/>
          </p:nvSpPr>
          <p:spPr>
            <a:xfrm rot="5400000">
              <a:off x="1007071" y="1688843"/>
              <a:ext cx="1122069" cy="30300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7C37BFB-B1E5-4E5B-A452-6F936E06D120}"/>
              </a:ext>
            </a:extLst>
          </p:cNvPr>
          <p:cNvGrpSpPr/>
          <p:nvPr/>
        </p:nvGrpSpPr>
        <p:grpSpPr>
          <a:xfrm>
            <a:off x="2779379" y="5151642"/>
            <a:ext cx="3585243" cy="914400"/>
            <a:chOff x="2773017" y="5151642"/>
            <a:chExt cx="3585243" cy="914400"/>
          </a:xfrm>
        </p:grpSpPr>
        <p:sp>
          <p:nvSpPr>
            <p:cNvPr id="3" name="Pentagon 2">
              <a:extLst>
                <a:ext uri="{FF2B5EF4-FFF2-40B4-BE49-F238E27FC236}">
                  <a16:creationId xmlns:a16="http://schemas.microsoft.com/office/drawing/2014/main" xmlns="" id="{86D61F4A-F350-487C-9264-B008C9B5B006}"/>
                </a:ext>
              </a:extLst>
            </p:cNvPr>
            <p:cNvSpPr/>
            <p:nvPr/>
          </p:nvSpPr>
          <p:spPr>
            <a:xfrm>
              <a:off x="2773017" y="5151642"/>
              <a:ext cx="960120" cy="914400"/>
            </a:xfrm>
            <a:prstGeom prst="pentagon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Hexagon 3">
              <a:extLst>
                <a:ext uri="{FF2B5EF4-FFF2-40B4-BE49-F238E27FC236}">
                  <a16:creationId xmlns:a16="http://schemas.microsoft.com/office/drawing/2014/main" xmlns="" id="{20F2BE00-1C79-4F43-930B-405CBBCE0520}"/>
                </a:ext>
              </a:extLst>
            </p:cNvPr>
            <p:cNvSpPr/>
            <p:nvPr/>
          </p:nvSpPr>
          <p:spPr>
            <a:xfrm>
              <a:off x="5297556" y="5151642"/>
              <a:ext cx="1060704" cy="914400"/>
            </a:xfrm>
            <a:prstGeom prst="hexagon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E8A4C92-3D15-4F9F-833D-3093A134C197}"/>
              </a:ext>
            </a:extLst>
          </p:cNvPr>
          <p:cNvSpPr txBox="1"/>
          <p:nvPr/>
        </p:nvSpPr>
        <p:spPr>
          <a:xfrm>
            <a:off x="1520687" y="5424176"/>
            <a:ext cx="12586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pentagon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F9D433A-C23A-47A0-A6F9-CCE5471A6ED3}"/>
              </a:ext>
            </a:extLst>
          </p:cNvPr>
          <p:cNvSpPr txBox="1"/>
          <p:nvPr/>
        </p:nvSpPr>
        <p:spPr>
          <a:xfrm>
            <a:off x="6324574" y="542417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hexagon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E3F6C23-EB16-452E-B6C0-2E10F95BA62C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74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1AA0D4-1E61-413F-A376-67B1636F3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29721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5A03CA2-6D19-423F-9CA2-5DE638C83E4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Mel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she correct? Convince me.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01D2E5E9-5A52-4ED2-A9E5-47E17094C0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5352" y="2576510"/>
          <a:ext cx="5768839" cy="2121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6839">
                  <a:extLst>
                    <a:ext uri="{9D8B030D-6E8A-4147-A177-3AD203B41FA5}">
                      <a16:colId xmlns:a16="http://schemas.microsoft.com/office/drawing/2014/main" xmlns="" val="117557518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160436934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2847070244"/>
                    </a:ext>
                  </a:extLst>
                </a:gridCol>
              </a:tblGrid>
              <a:tr h="66444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Not 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06513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8396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Not 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378745"/>
                  </a:ext>
                </a:extLst>
              </a:tr>
            </a:tbl>
          </a:graphicData>
        </a:graphic>
      </p:graphicFrame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xmlns="" id="{35C776B4-B3EC-4390-B17F-57FE49EAD0C7}"/>
              </a:ext>
            </a:extLst>
          </p:cNvPr>
          <p:cNvSpPr/>
          <p:nvPr/>
        </p:nvSpPr>
        <p:spPr>
          <a:xfrm>
            <a:off x="3565735" y="1301064"/>
            <a:ext cx="4669354" cy="916451"/>
          </a:xfrm>
          <a:prstGeom prst="wedgeRoundRectCallout">
            <a:avLst>
              <a:gd name="adj1" fmla="val -59601"/>
              <a:gd name="adj2" fmla="val 2523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square could fit in any section of this Carroll diagram.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A0E853-6ABF-4402-B6D2-64D4C2948D46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71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1AA0D4-1E61-413F-A376-67B1636F3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29721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5A03CA2-6D19-423F-9CA2-5DE638C83E4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Mel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she correct? Convince me.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Mel is not correct because…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01D2E5E9-5A52-4ED2-A9E5-47E17094C0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5352" y="2576510"/>
          <a:ext cx="5768839" cy="2121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6839">
                  <a:extLst>
                    <a:ext uri="{9D8B030D-6E8A-4147-A177-3AD203B41FA5}">
                      <a16:colId xmlns:a16="http://schemas.microsoft.com/office/drawing/2014/main" xmlns="" val="117557518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160436934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2847070244"/>
                    </a:ext>
                  </a:extLst>
                </a:gridCol>
              </a:tblGrid>
              <a:tr h="66444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Not 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06513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8396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Not 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378745"/>
                  </a:ext>
                </a:extLst>
              </a:tr>
            </a:tbl>
          </a:graphicData>
        </a:graphic>
      </p:graphicFrame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xmlns="" id="{35C776B4-B3EC-4390-B17F-57FE49EAD0C7}"/>
              </a:ext>
            </a:extLst>
          </p:cNvPr>
          <p:cNvSpPr/>
          <p:nvPr/>
        </p:nvSpPr>
        <p:spPr>
          <a:xfrm>
            <a:off x="3565735" y="1301064"/>
            <a:ext cx="4669354" cy="916451"/>
          </a:xfrm>
          <a:prstGeom prst="wedgeRoundRectCallout">
            <a:avLst>
              <a:gd name="adj1" fmla="val -59601"/>
              <a:gd name="adj2" fmla="val 2523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square could fit in any section of this Carroll diagram.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A0E853-6ABF-4402-B6D2-64D4C2948D46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709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1AA0D4-1E61-413F-A376-67B1636F3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29721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5A03CA2-6D19-423F-9CA2-5DE638C83E45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Mel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she correct? Convince me.</a:t>
            </a:r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Mel is not correct because a square is a type of rectangle so it would fit in either of the left sections, depending on the colour.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01D2E5E9-5A52-4ED2-A9E5-47E17094C0C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5352" y="2576510"/>
          <a:ext cx="5768839" cy="21216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6839">
                  <a:extLst>
                    <a:ext uri="{9D8B030D-6E8A-4147-A177-3AD203B41FA5}">
                      <a16:colId xmlns:a16="http://schemas.microsoft.com/office/drawing/2014/main" xmlns="" val="1175575187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1604369342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xmlns="" val="2847070244"/>
                    </a:ext>
                  </a:extLst>
                </a:gridCol>
              </a:tblGrid>
              <a:tr h="664447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Not rectangle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06513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8396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entury Gothic" panose="020B0502020202020204" pitchFamily="34" charset="0"/>
                        </a:rPr>
                        <a:t>Not purple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378745"/>
                  </a:ext>
                </a:extLst>
              </a:tr>
            </a:tbl>
          </a:graphicData>
        </a:graphic>
      </p:graphicFrame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xmlns="" id="{35C776B4-B3EC-4390-B17F-57FE49EAD0C7}"/>
              </a:ext>
            </a:extLst>
          </p:cNvPr>
          <p:cNvSpPr/>
          <p:nvPr/>
        </p:nvSpPr>
        <p:spPr>
          <a:xfrm>
            <a:off x="3565735" y="1301064"/>
            <a:ext cx="4669354" cy="916451"/>
          </a:xfrm>
          <a:prstGeom prst="wedgeRoundRectCallout">
            <a:avLst>
              <a:gd name="adj1" fmla="val -59601"/>
              <a:gd name="adj2" fmla="val 25234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 square could fit in any section of this Carroll diagram.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6A0E853-6ABF-4402-B6D2-64D4C2948D46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530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the missing label on this Venn diagram be?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77643F-3261-429A-A8C0-1AC912A76492}"/>
              </a:ext>
            </a:extLst>
          </p:cNvPr>
          <p:cNvSpPr txBox="1"/>
          <p:nvPr/>
        </p:nvSpPr>
        <p:spPr>
          <a:xfrm>
            <a:off x="1609467" y="1451519"/>
            <a:ext cx="146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pc="-300" dirty="0">
                <a:latin typeface="SassoonCRInfantMedium" panose="02000603020000020003" pitchFamily="2" charset="0"/>
              </a:rPr>
              <a:t>____________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4E071FF-7CFA-409C-9C99-1846216C789A}"/>
              </a:ext>
            </a:extLst>
          </p:cNvPr>
          <p:cNvGrpSpPr/>
          <p:nvPr/>
        </p:nvGrpSpPr>
        <p:grpSpPr>
          <a:xfrm>
            <a:off x="2676018" y="1646718"/>
            <a:ext cx="4148925" cy="2310716"/>
            <a:chOff x="2550049" y="2292753"/>
            <a:chExt cx="4341935" cy="157856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E9C5F260-439B-4D59-9071-F437BA221055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16A70A3-1DEA-406B-93C9-77B460882CBC}"/>
                </a:ext>
              </a:extLst>
            </p:cNvPr>
            <p:cNvSpPr/>
            <p:nvPr/>
          </p:nvSpPr>
          <p:spPr>
            <a:xfrm>
              <a:off x="4038421" y="2292753"/>
              <a:ext cx="2853563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8E5BC1AB-AA62-44C3-BC02-D5A9A168EF3B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F7D51F5-7CC8-4BCF-8E18-D0DFCD297194}"/>
              </a:ext>
            </a:extLst>
          </p:cNvPr>
          <p:cNvSpPr txBox="1"/>
          <p:nvPr/>
        </p:nvSpPr>
        <p:spPr>
          <a:xfrm>
            <a:off x="6383164" y="1494470"/>
            <a:ext cx="79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261775EB-BB8A-4C31-A215-93185EA48CE3}"/>
              </a:ext>
            </a:extLst>
          </p:cNvPr>
          <p:cNvSpPr/>
          <p:nvPr/>
        </p:nvSpPr>
        <p:spPr>
          <a:xfrm rot="7703585">
            <a:off x="4395850" y="2436833"/>
            <a:ext cx="791854" cy="730485"/>
          </a:xfrm>
          <a:prstGeom prst="triangle">
            <a:avLst>
              <a:gd name="adj" fmla="val 0"/>
            </a:avLst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F7AE366-DA1A-4D1E-B13D-4C3A5D7711F2}"/>
              </a:ext>
            </a:extLst>
          </p:cNvPr>
          <p:cNvSpPr/>
          <p:nvPr/>
        </p:nvSpPr>
        <p:spPr>
          <a:xfrm rot="2468933">
            <a:off x="5518113" y="2174388"/>
            <a:ext cx="1046230" cy="56452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xmlns="" id="{31FD4C91-2082-4BA8-A01D-33FAEF02037C}"/>
              </a:ext>
            </a:extLst>
          </p:cNvPr>
          <p:cNvSpPr/>
          <p:nvPr/>
        </p:nvSpPr>
        <p:spPr>
          <a:xfrm rot="1210065">
            <a:off x="1881481" y="3396375"/>
            <a:ext cx="777094" cy="712652"/>
          </a:xfrm>
          <a:prstGeom prst="hexagon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B3DF3174-A91C-4715-9445-9F6B4097B004}"/>
              </a:ext>
            </a:extLst>
          </p:cNvPr>
          <p:cNvSpPr/>
          <p:nvPr/>
        </p:nvSpPr>
        <p:spPr>
          <a:xfrm rot="7703585">
            <a:off x="3138305" y="2715786"/>
            <a:ext cx="1037972" cy="779153"/>
          </a:xfrm>
          <a:prstGeom prst="triangle">
            <a:avLst>
              <a:gd name="adj" fmla="val 56553"/>
            </a:avLst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4EDFEB59-E58E-4951-B169-2865AAA8B191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66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the missing label on this Venn diagram be?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answers: 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Triangle because…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 sides or fewer because…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 vertices or fewer because…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77643F-3261-429A-A8C0-1AC912A76492}"/>
              </a:ext>
            </a:extLst>
          </p:cNvPr>
          <p:cNvSpPr txBox="1"/>
          <p:nvPr/>
        </p:nvSpPr>
        <p:spPr>
          <a:xfrm>
            <a:off x="1609467" y="1451519"/>
            <a:ext cx="146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pc="-300" dirty="0">
                <a:latin typeface="SassoonCRInfantMedium" panose="02000603020000020003" pitchFamily="2" charset="0"/>
              </a:rPr>
              <a:t>____________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4E071FF-7CFA-409C-9C99-1846216C789A}"/>
              </a:ext>
            </a:extLst>
          </p:cNvPr>
          <p:cNvGrpSpPr/>
          <p:nvPr/>
        </p:nvGrpSpPr>
        <p:grpSpPr>
          <a:xfrm>
            <a:off x="2676018" y="1646718"/>
            <a:ext cx="4148925" cy="2310716"/>
            <a:chOff x="2550049" y="2292753"/>
            <a:chExt cx="4341935" cy="157856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E9C5F260-439B-4D59-9071-F437BA221055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16A70A3-1DEA-406B-93C9-77B460882CBC}"/>
                </a:ext>
              </a:extLst>
            </p:cNvPr>
            <p:cNvSpPr/>
            <p:nvPr/>
          </p:nvSpPr>
          <p:spPr>
            <a:xfrm>
              <a:off x="4038421" y="2292753"/>
              <a:ext cx="2853563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8E5BC1AB-AA62-44C3-BC02-D5A9A168EF3B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F7D51F5-7CC8-4BCF-8E18-D0DFCD297194}"/>
              </a:ext>
            </a:extLst>
          </p:cNvPr>
          <p:cNvSpPr txBox="1"/>
          <p:nvPr/>
        </p:nvSpPr>
        <p:spPr>
          <a:xfrm>
            <a:off x="6383164" y="1494470"/>
            <a:ext cx="79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261775EB-BB8A-4C31-A215-93185EA48CE3}"/>
              </a:ext>
            </a:extLst>
          </p:cNvPr>
          <p:cNvSpPr/>
          <p:nvPr/>
        </p:nvSpPr>
        <p:spPr>
          <a:xfrm rot="7703585">
            <a:off x="4395850" y="2436833"/>
            <a:ext cx="791854" cy="730485"/>
          </a:xfrm>
          <a:prstGeom prst="triangle">
            <a:avLst>
              <a:gd name="adj" fmla="val 0"/>
            </a:avLst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F7AE366-DA1A-4D1E-B13D-4C3A5D7711F2}"/>
              </a:ext>
            </a:extLst>
          </p:cNvPr>
          <p:cNvSpPr/>
          <p:nvPr/>
        </p:nvSpPr>
        <p:spPr>
          <a:xfrm rot="2468933">
            <a:off x="5518113" y="2174388"/>
            <a:ext cx="1046230" cy="56452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xmlns="" id="{31FD4C91-2082-4BA8-A01D-33FAEF02037C}"/>
              </a:ext>
            </a:extLst>
          </p:cNvPr>
          <p:cNvSpPr/>
          <p:nvPr/>
        </p:nvSpPr>
        <p:spPr>
          <a:xfrm rot="1210065">
            <a:off x="1881481" y="3396375"/>
            <a:ext cx="777094" cy="712652"/>
          </a:xfrm>
          <a:prstGeom prst="hexagon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B3DF3174-A91C-4715-9445-9F6B4097B004}"/>
              </a:ext>
            </a:extLst>
          </p:cNvPr>
          <p:cNvSpPr/>
          <p:nvPr/>
        </p:nvSpPr>
        <p:spPr>
          <a:xfrm rot="7703585">
            <a:off x="3138305" y="2715786"/>
            <a:ext cx="1037972" cy="779153"/>
          </a:xfrm>
          <a:prstGeom prst="triangle">
            <a:avLst>
              <a:gd name="adj" fmla="val 56553"/>
            </a:avLst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0666BDE-3BCE-4B5D-BFC4-7EB8A4B977D2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562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could the missing label on this Venn diagram be?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 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Possible answers: triangle, 3 sides or fewer, 3 vertices or fewer because the blue triangle is in the middle. The green hexagon does not belong in either group because it is neither blue nor a triangle. 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677643F-3261-429A-A8C0-1AC912A76492}"/>
              </a:ext>
            </a:extLst>
          </p:cNvPr>
          <p:cNvSpPr txBox="1"/>
          <p:nvPr/>
        </p:nvSpPr>
        <p:spPr>
          <a:xfrm>
            <a:off x="1609467" y="1451519"/>
            <a:ext cx="146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spc="-300" dirty="0">
                <a:latin typeface="SassoonCRInfantMedium" panose="02000603020000020003" pitchFamily="2" charset="0"/>
              </a:rPr>
              <a:t>____________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4E071FF-7CFA-409C-9C99-1846216C789A}"/>
              </a:ext>
            </a:extLst>
          </p:cNvPr>
          <p:cNvGrpSpPr/>
          <p:nvPr/>
        </p:nvGrpSpPr>
        <p:grpSpPr>
          <a:xfrm>
            <a:off x="2676018" y="1646718"/>
            <a:ext cx="4148925" cy="2310716"/>
            <a:chOff x="2550049" y="2292753"/>
            <a:chExt cx="4341935" cy="157856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E9C5F260-439B-4D59-9071-F437BA221055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916A70A3-1DEA-406B-93C9-77B460882CBC}"/>
                </a:ext>
              </a:extLst>
            </p:cNvPr>
            <p:cNvSpPr/>
            <p:nvPr/>
          </p:nvSpPr>
          <p:spPr>
            <a:xfrm>
              <a:off x="4038421" y="2292753"/>
              <a:ext cx="2853563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8E5BC1AB-AA62-44C3-BC02-D5A9A168EF3B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F7D51F5-7CC8-4BCF-8E18-D0DFCD297194}"/>
              </a:ext>
            </a:extLst>
          </p:cNvPr>
          <p:cNvSpPr txBox="1"/>
          <p:nvPr/>
        </p:nvSpPr>
        <p:spPr>
          <a:xfrm>
            <a:off x="6383164" y="1494470"/>
            <a:ext cx="798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Blue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261775EB-BB8A-4C31-A215-93185EA48CE3}"/>
              </a:ext>
            </a:extLst>
          </p:cNvPr>
          <p:cNvSpPr/>
          <p:nvPr/>
        </p:nvSpPr>
        <p:spPr>
          <a:xfrm rot="7703585">
            <a:off x="4395850" y="2436833"/>
            <a:ext cx="791854" cy="730485"/>
          </a:xfrm>
          <a:prstGeom prst="triangle">
            <a:avLst>
              <a:gd name="adj" fmla="val 0"/>
            </a:avLst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F7AE366-DA1A-4D1E-B13D-4C3A5D7711F2}"/>
              </a:ext>
            </a:extLst>
          </p:cNvPr>
          <p:cNvSpPr/>
          <p:nvPr/>
        </p:nvSpPr>
        <p:spPr>
          <a:xfrm rot="2468933">
            <a:off x="5518113" y="2174388"/>
            <a:ext cx="1046230" cy="56452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xmlns="" id="{31FD4C91-2082-4BA8-A01D-33FAEF02037C}"/>
              </a:ext>
            </a:extLst>
          </p:cNvPr>
          <p:cNvSpPr/>
          <p:nvPr/>
        </p:nvSpPr>
        <p:spPr>
          <a:xfrm rot="1210065">
            <a:off x="1881481" y="3396375"/>
            <a:ext cx="777094" cy="712652"/>
          </a:xfrm>
          <a:prstGeom prst="hexagon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B3DF3174-A91C-4715-9445-9F6B4097B004}"/>
              </a:ext>
            </a:extLst>
          </p:cNvPr>
          <p:cNvSpPr/>
          <p:nvPr/>
        </p:nvSpPr>
        <p:spPr>
          <a:xfrm rot="7703585">
            <a:off x="3138305" y="2715786"/>
            <a:ext cx="1037972" cy="779153"/>
          </a:xfrm>
          <a:prstGeom prst="triangle">
            <a:avLst>
              <a:gd name="adj" fmla="val 56553"/>
            </a:avLst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6D7ED63-9583-40C4-A825-329A0A388794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37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name to the correct shape.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43180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B67245A-19A5-4BB6-8B02-CD9B66987BF8}"/>
              </a:ext>
            </a:extLst>
          </p:cNvPr>
          <p:cNvSpPr/>
          <p:nvPr/>
        </p:nvSpPr>
        <p:spPr>
          <a:xfrm rot="884542">
            <a:off x="5527767" y="2125928"/>
            <a:ext cx="1080000" cy="10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60610858-8162-4E09-96FA-8DDFC9080DF2}"/>
              </a:ext>
            </a:extLst>
          </p:cNvPr>
          <p:cNvSpPr/>
          <p:nvPr/>
        </p:nvSpPr>
        <p:spPr>
          <a:xfrm rot="10800000">
            <a:off x="4031890" y="2162258"/>
            <a:ext cx="1080219" cy="120587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5B104A6-D5DB-462F-91E8-FDECCB1FB59F}"/>
              </a:ext>
            </a:extLst>
          </p:cNvPr>
          <p:cNvSpPr/>
          <p:nvPr/>
        </p:nvSpPr>
        <p:spPr>
          <a:xfrm rot="20023059">
            <a:off x="638549" y="2348535"/>
            <a:ext cx="1471379" cy="8210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3562EFD4-205A-454C-B1A0-B28A9A370F8C}"/>
              </a:ext>
            </a:extLst>
          </p:cNvPr>
          <p:cNvSpPr/>
          <p:nvPr/>
        </p:nvSpPr>
        <p:spPr>
          <a:xfrm>
            <a:off x="2525586" y="2324467"/>
            <a:ext cx="1090646" cy="10859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89F7A8FB-36D4-4AB8-A2D5-F43B66FFA9F0}"/>
              </a:ext>
            </a:extLst>
          </p:cNvPr>
          <p:cNvSpPr/>
          <p:nvPr/>
        </p:nvSpPr>
        <p:spPr>
          <a:xfrm rot="6450354">
            <a:off x="7023424" y="2072927"/>
            <a:ext cx="1319278" cy="1319278"/>
          </a:xfrm>
          <a:prstGeom prst="pent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F05FC64-9CB2-4698-AE3A-6B7AED26B0CD}"/>
              </a:ext>
            </a:extLst>
          </p:cNvPr>
          <p:cNvSpPr/>
          <p:nvPr/>
        </p:nvSpPr>
        <p:spPr>
          <a:xfrm>
            <a:off x="5362540" y="5431997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8ACAD671-438E-4D5F-A898-58B3C0DD827C}"/>
              </a:ext>
            </a:extLst>
          </p:cNvPr>
          <p:cNvSpPr/>
          <p:nvPr/>
        </p:nvSpPr>
        <p:spPr>
          <a:xfrm>
            <a:off x="6823367" y="4567085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rectangle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EE3E00E7-4E90-421F-A6EE-389D4B8C12B3}"/>
              </a:ext>
            </a:extLst>
          </p:cNvPr>
          <p:cNvSpPr/>
          <p:nvPr/>
        </p:nvSpPr>
        <p:spPr>
          <a:xfrm>
            <a:off x="2458944" y="5431997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square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B81A8A24-613E-4851-AC75-EEC813A62491}"/>
              </a:ext>
            </a:extLst>
          </p:cNvPr>
          <p:cNvSpPr/>
          <p:nvPr/>
        </p:nvSpPr>
        <p:spPr>
          <a:xfrm>
            <a:off x="997125" y="4567085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triangle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34F39F9-2C30-46C9-AAC8-5C09D6E3CFE9}"/>
              </a:ext>
            </a:extLst>
          </p:cNvPr>
          <p:cNvSpPr/>
          <p:nvPr/>
        </p:nvSpPr>
        <p:spPr>
          <a:xfrm>
            <a:off x="3910246" y="4567085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hexagon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790B10A-417E-42C1-8722-5C351D2EAE59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351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8890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name to the correct shape.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431800" indent="-342900" algn="ctr">
              <a:buFont typeface="Arial" panose="020B0604020202020204" pitchFamily="34" charset="0"/>
              <a:buChar char="•"/>
            </a:pPr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B67245A-19A5-4BB6-8B02-CD9B66987BF8}"/>
              </a:ext>
            </a:extLst>
          </p:cNvPr>
          <p:cNvSpPr/>
          <p:nvPr/>
        </p:nvSpPr>
        <p:spPr>
          <a:xfrm rot="884542">
            <a:off x="5527767" y="2125928"/>
            <a:ext cx="1080000" cy="10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xmlns="" id="{60610858-8162-4E09-96FA-8DDFC9080DF2}"/>
              </a:ext>
            </a:extLst>
          </p:cNvPr>
          <p:cNvSpPr/>
          <p:nvPr/>
        </p:nvSpPr>
        <p:spPr>
          <a:xfrm rot="10800000">
            <a:off x="4031890" y="2162258"/>
            <a:ext cx="1080219" cy="1205878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5B104A6-D5DB-462F-91E8-FDECCB1FB59F}"/>
              </a:ext>
            </a:extLst>
          </p:cNvPr>
          <p:cNvSpPr/>
          <p:nvPr/>
        </p:nvSpPr>
        <p:spPr>
          <a:xfrm rot="20023059">
            <a:off x="638549" y="2348535"/>
            <a:ext cx="1471379" cy="82106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3562EFD4-205A-454C-B1A0-B28A9A370F8C}"/>
              </a:ext>
            </a:extLst>
          </p:cNvPr>
          <p:cNvSpPr/>
          <p:nvPr/>
        </p:nvSpPr>
        <p:spPr>
          <a:xfrm>
            <a:off x="2525586" y="2324467"/>
            <a:ext cx="1090646" cy="108596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xmlns="" id="{89F7A8FB-36D4-4AB8-A2D5-F43B66FFA9F0}"/>
              </a:ext>
            </a:extLst>
          </p:cNvPr>
          <p:cNvSpPr/>
          <p:nvPr/>
        </p:nvSpPr>
        <p:spPr>
          <a:xfrm rot="6450354">
            <a:off x="7023424" y="2072927"/>
            <a:ext cx="1319278" cy="1319278"/>
          </a:xfrm>
          <a:prstGeom prst="pentag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7F05FC64-9CB2-4698-AE3A-6B7AED26B0CD}"/>
              </a:ext>
            </a:extLst>
          </p:cNvPr>
          <p:cNvSpPr/>
          <p:nvPr/>
        </p:nvSpPr>
        <p:spPr>
          <a:xfrm>
            <a:off x="2408293" y="3996664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circle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8ACAD671-438E-4D5F-A898-58B3C0DD827C}"/>
              </a:ext>
            </a:extLst>
          </p:cNvPr>
          <p:cNvSpPr/>
          <p:nvPr/>
        </p:nvSpPr>
        <p:spPr>
          <a:xfrm>
            <a:off x="909054" y="3996664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rectangle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EE3E00E7-4E90-421F-A6EE-389D4B8C12B3}"/>
              </a:ext>
            </a:extLst>
          </p:cNvPr>
          <p:cNvSpPr/>
          <p:nvPr/>
        </p:nvSpPr>
        <p:spPr>
          <a:xfrm>
            <a:off x="5406771" y="3996664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square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B81A8A24-613E-4851-AC75-EEC813A62491}"/>
              </a:ext>
            </a:extLst>
          </p:cNvPr>
          <p:cNvSpPr/>
          <p:nvPr/>
        </p:nvSpPr>
        <p:spPr>
          <a:xfrm>
            <a:off x="3907532" y="3996664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triangle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434F39F9-2C30-46C9-AAC8-5C09D6E3CFE9}"/>
              </a:ext>
            </a:extLst>
          </p:cNvPr>
          <p:cNvSpPr/>
          <p:nvPr/>
        </p:nvSpPr>
        <p:spPr>
          <a:xfrm>
            <a:off x="6906010" y="3996664"/>
            <a:ext cx="1322518" cy="49874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hexagon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7DD33EC-0818-49FA-872C-34838E8C0D1C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99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shapes have been ordered by the number of sides.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A7C4CC3-1007-48C5-A55F-8A33AB5D38E3}"/>
              </a:ext>
            </a:extLst>
          </p:cNvPr>
          <p:cNvGrpSpPr/>
          <p:nvPr/>
        </p:nvGrpSpPr>
        <p:grpSpPr>
          <a:xfrm>
            <a:off x="825407" y="2139175"/>
            <a:ext cx="7493187" cy="2621663"/>
            <a:chOff x="1831770" y="2367780"/>
            <a:chExt cx="2857684" cy="99982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AAF392A4-B836-4B49-A9CE-778474F877CF}"/>
                </a:ext>
              </a:extLst>
            </p:cNvPr>
            <p:cNvSpPr/>
            <p:nvPr/>
          </p:nvSpPr>
          <p:spPr>
            <a:xfrm>
              <a:off x="4113454" y="2530155"/>
              <a:ext cx="576000" cy="57600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xmlns="" id="{69BAFBD9-BCD0-41E7-AE97-F6A84883348A}"/>
                </a:ext>
              </a:extLst>
            </p:cNvPr>
            <p:cNvSpPr/>
            <p:nvPr/>
          </p:nvSpPr>
          <p:spPr>
            <a:xfrm rot="5400000">
              <a:off x="2495326" y="2606185"/>
              <a:ext cx="684000" cy="423941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301820F6-F53A-4021-A5D1-CC58B4F3F200}"/>
                </a:ext>
              </a:extLst>
            </p:cNvPr>
            <p:cNvSpPr/>
            <p:nvPr/>
          </p:nvSpPr>
          <p:spPr>
            <a:xfrm rot="2377590">
              <a:off x="3226268" y="2562740"/>
              <a:ext cx="641987" cy="576000"/>
            </a:xfrm>
            <a:prstGeom prst="hexagon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1" name="Flowchart: Decision 10">
              <a:extLst>
                <a:ext uri="{FF2B5EF4-FFF2-40B4-BE49-F238E27FC236}">
                  <a16:creationId xmlns:a16="http://schemas.microsoft.com/office/drawing/2014/main" xmlns="" id="{781A3F16-97F2-4F85-9DF4-B3754001FF7F}"/>
                </a:ext>
              </a:extLst>
            </p:cNvPr>
            <p:cNvSpPr/>
            <p:nvPr/>
          </p:nvSpPr>
          <p:spPr>
            <a:xfrm rot="19554076">
              <a:off x="1831770" y="2367780"/>
              <a:ext cx="525641" cy="999826"/>
            </a:xfrm>
            <a:prstGeom prst="flowChartDecision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0DDD0E7-C767-427F-8A7C-1C90A539A2D2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561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shapes have been ordered by the number of sides.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False, the circle should go at the start.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6A7C4CC3-1007-48C5-A55F-8A33AB5D38E3}"/>
              </a:ext>
            </a:extLst>
          </p:cNvPr>
          <p:cNvGrpSpPr/>
          <p:nvPr/>
        </p:nvGrpSpPr>
        <p:grpSpPr>
          <a:xfrm>
            <a:off x="825407" y="2139175"/>
            <a:ext cx="7493187" cy="2621663"/>
            <a:chOff x="1831770" y="2367780"/>
            <a:chExt cx="2857684" cy="99982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AAF392A4-B836-4B49-A9CE-778474F877CF}"/>
                </a:ext>
              </a:extLst>
            </p:cNvPr>
            <p:cNvSpPr/>
            <p:nvPr/>
          </p:nvSpPr>
          <p:spPr>
            <a:xfrm>
              <a:off x="4113454" y="2530155"/>
              <a:ext cx="576000" cy="57600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xmlns="" id="{69BAFBD9-BCD0-41E7-AE97-F6A84883348A}"/>
                </a:ext>
              </a:extLst>
            </p:cNvPr>
            <p:cNvSpPr/>
            <p:nvPr/>
          </p:nvSpPr>
          <p:spPr>
            <a:xfrm rot="5400000">
              <a:off x="2495326" y="2606185"/>
              <a:ext cx="684000" cy="423941"/>
            </a:xfrm>
            <a:prstGeom prst="triangle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xmlns="" id="{301820F6-F53A-4021-A5D1-CC58B4F3F200}"/>
                </a:ext>
              </a:extLst>
            </p:cNvPr>
            <p:cNvSpPr/>
            <p:nvPr/>
          </p:nvSpPr>
          <p:spPr>
            <a:xfrm rot="2377590">
              <a:off x="3226268" y="2562740"/>
              <a:ext cx="641987" cy="576000"/>
            </a:xfrm>
            <a:prstGeom prst="hexagon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  <p:sp>
          <p:nvSpPr>
            <p:cNvPr id="11" name="Flowchart: Decision 10">
              <a:extLst>
                <a:ext uri="{FF2B5EF4-FFF2-40B4-BE49-F238E27FC236}">
                  <a16:creationId xmlns:a16="http://schemas.microsoft.com/office/drawing/2014/main" xmlns="" id="{781A3F16-97F2-4F85-9DF4-B3754001FF7F}"/>
                </a:ext>
              </a:extLst>
            </p:cNvPr>
            <p:cNvSpPr/>
            <p:nvPr/>
          </p:nvSpPr>
          <p:spPr>
            <a:xfrm rot="19554076">
              <a:off x="1831770" y="2367780"/>
              <a:ext cx="525641" cy="999826"/>
            </a:xfrm>
            <a:prstGeom prst="flowChartDecision">
              <a:avLst/>
            </a:prstGeom>
            <a:solidFill>
              <a:srgbClr val="FFC000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  <a:latin typeface="SassoonCRInfantMedium" panose="02000603020000020003" pitchFamily="2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493DFBD-3CC6-41E5-B6EA-E057FED6CD6D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771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shape that does not belong in either group.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890D3E4-696C-4951-AC61-8E098FD6179C}"/>
              </a:ext>
            </a:extLst>
          </p:cNvPr>
          <p:cNvSpPr txBox="1"/>
          <p:nvPr/>
        </p:nvSpPr>
        <p:spPr>
          <a:xfrm>
            <a:off x="1061679" y="1598114"/>
            <a:ext cx="245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Quadrilaterals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C3CCEE-2D4F-4658-AF76-3B74B8014086}"/>
              </a:ext>
            </a:extLst>
          </p:cNvPr>
          <p:cNvSpPr txBox="1"/>
          <p:nvPr/>
        </p:nvSpPr>
        <p:spPr>
          <a:xfrm>
            <a:off x="5984460" y="1653136"/>
            <a:ext cx="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3D5BD8D-7444-43DA-87C4-03ECAF5AB898}"/>
              </a:ext>
            </a:extLst>
          </p:cNvPr>
          <p:cNvGrpSpPr/>
          <p:nvPr/>
        </p:nvGrpSpPr>
        <p:grpSpPr>
          <a:xfrm>
            <a:off x="1838159" y="4377121"/>
            <a:ext cx="5467683" cy="1337876"/>
            <a:chOff x="1621137" y="4098828"/>
            <a:chExt cx="5467683" cy="133787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A61718C5-8DF9-4B47-8BB5-2FAF395F5AFD}"/>
                </a:ext>
              </a:extLst>
            </p:cNvPr>
            <p:cNvGrpSpPr/>
            <p:nvPr/>
          </p:nvGrpSpPr>
          <p:grpSpPr>
            <a:xfrm>
              <a:off x="6132838" y="4335721"/>
              <a:ext cx="955982" cy="1057947"/>
              <a:chOff x="1033066" y="6338716"/>
              <a:chExt cx="472444" cy="522835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xmlns="" id="{79466336-B30C-45EC-B5B2-50F16214CA88}"/>
                  </a:ext>
                </a:extLst>
              </p:cNvPr>
              <p:cNvSpPr/>
              <p:nvPr/>
            </p:nvSpPr>
            <p:spPr>
              <a:xfrm rot="5400000">
                <a:off x="1009963" y="6366005"/>
                <a:ext cx="522835" cy="468258"/>
              </a:xfrm>
              <a:prstGeom prst="triangle">
                <a:avLst>
                  <a:gd name="adj" fmla="val 52302"/>
                </a:avLst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F4E488BB-E515-45A2-9DB2-BD4CA6EAE81E}"/>
                  </a:ext>
                </a:extLst>
              </p:cNvPr>
              <p:cNvSpPr txBox="1"/>
              <p:nvPr/>
            </p:nvSpPr>
            <p:spPr>
              <a:xfrm>
                <a:off x="1033066" y="6508872"/>
                <a:ext cx="348916" cy="182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D</a:t>
                </a:r>
              </a:p>
            </p:txBody>
          </p:sp>
        </p:grp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A3084D80-A87B-4FFE-99AC-E7A470A334A9}"/>
                </a:ext>
              </a:extLst>
            </p:cNvPr>
            <p:cNvSpPr/>
            <p:nvPr/>
          </p:nvSpPr>
          <p:spPr>
            <a:xfrm>
              <a:off x="3084983" y="4304236"/>
              <a:ext cx="1165526" cy="1010487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F1FEDF52-3E28-4690-AE18-220999B2B9FD}"/>
                </a:ext>
              </a:extLst>
            </p:cNvPr>
            <p:cNvGrpSpPr/>
            <p:nvPr/>
          </p:nvGrpSpPr>
          <p:grpSpPr>
            <a:xfrm>
              <a:off x="1621137" y="4314641"/>
              <a:ext cx="945090" cy="946990"/>
              <a:chOff x="4416079" y="7059430"/>
              <a:chExt cx="467061" cy="468000"/>
            </a:xfrm>
            <a:noFill/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856E6095-8F3A-43B4-8186-327F1F1363CE}"/>
                  </a:ext>
                </a:extLst>
              </p:cNvPr>
              <p:cNvSpPr/>
              <p:nvPr/>
            </p:nvSpPr>
            <p:spPr>
              <a:xfrm rot="2726472">
                <a:off x="4415610" y="7059899"/>
                <a:ext cx="468000" cy="46706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DEFDC740-9D9D-4484-A3DF-0E8504211636}"/>
                  </a:ext>
                </a:extLst>
              </p:cNvPr>
              <p:cNvSpPr txBox="1"/>
              <p:nvPr/>
            </p:nvSpPr>
            <p:spPr>
              <a:xfrm>
                <a:off x="4478149" y="7202168"/>
                <a:ext cx="348916" cy="182523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A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C2C234F4-8D7A-4BCA-8A84-B626EBE9106A}"/>
                </a:ext>
              </a:extLst>
            </p:cNvPr>
            <p:cNvGrpSpPr/>
            <p:nvPr/>
          </p:nvGrpSpPr>
          <p:grpSpPr>
            <a:xfrm>
              <a:off x="4769265" y="4098828"/>
              <a:ext cx="828132" cy="1337876"/>
              <a:chOff x="1849484" y="3597753"/>
              <a:chExt cx="409261" cy="661175"/>
            </a:xfrm>
          </p:grpSpPr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D61D721-8E58-4212-B5DF-982B5824960C}"/>
                  </a:ext>
                </a:extLst>
              </p:cNvPr>
              <p:cNvSpPr/>
              <p:nvPr/>
            </p:nvSpPr>
            <p:spPr>
              <a:xfrm>
                <a:off x="1849484" y="3597753"/>
                <a:ext cx="409261" cy="661175"/>
              </a:xfrm>
              <a:prstGeom prst="flowChartDecision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6AE66196-8032-445E-852D-E6BA22CCD8FC}"/>
                  </a:ext>
                </a:extLst>
              </p:cNvPr>
              <p:cNvSpPr txBox="1"/>
              <p:nvPr/>
            </p:nvSpPr>
            <p:spPr>
              <a:xfrm>
                <a:off x="1883190" y="3837079"/>
                <a:ext cx="348916" cy="1825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2EA8064-AF27-4A14-B069-5A5172A99F32}"/>
              </a:ext>
            </a:extLst>
          </p:cNvPr>
          <p:cNvGrpSpPr/>
          <p:nvPr/>
        </p:nvGrpSpPr>
        <p:grpSpPr>
          <a:xfrm>
            <a:off x="2676018" y="1825620"/>
            <a:ext cx="4148925" cy="2310716"/>
            <a:chOff x="2550049" y="2292753"/>
            <a:chExt cx="4341935" cy="157856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B2395BF8-24C5-4337-843D-5B7664A5D25A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3C8D100-A849-458F-B30C-DFD9BE0F5C43}"/>
                </a:ext>
              </a:extLst>
            </p:cNvPr>
            <p:cNvSpPr/>
            <p:nvPr/>
          </p:nvSpPr>
          <p:spPr>
            <a:xfrm>
              <a:off x="4038421" y="2292753"/>
              <a:ext cx="2853563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0DBDF4DE-1770-4805-B91C-0A609FE084AE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2CE723E-905A-4A00-BBBC-D3130C54C6B1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53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shape that does not belong in either group.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890D3E4-696C-4951-AC61-8E098FD6179C}"/>
              </a:ext>
            </a:extLst>
          </p:cNvPr>
          <p:cNvSpPr txBox="1"/>
          <p:nvPr/>
        </p:nvSpPr>
        <p:spPr>
          <a:xfrm>
            <a:off x="1061679" y="1598114"/>
            <a:ext cx="245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Quadrilaterals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1C3CCEE-2D4F-4658-AF76-3B74B8014086}"/>
              </a:ext>
            </a:extLst>
          </p:cNvPr>
          <p:cNvSpPr txBox="1"/>
          <p:nvPr/>
        </p:nvSpPr>
        <p:spPr>
          <a:xfrm>
            <a:off x="5984460" y="1653136"/>
            <a:ext cx="1616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Blue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33D5BD8D-7444-43DA-87C4-03ECAF5AB898}"/>
              </a:ext>
            </a:extLst>
          </p:cNvPr>
          <p:cNvGrpSpPr/>
          <p:nvPr/>
        </p:nvGrpSpPr>
        <p:grpSpPr>
          <a:xfrm>
            <a:off x="1838159" y="4377121"/>
            <a:ext cx="5467683" cy="1337876"/>
            <a:chOff x="1621137" y="4098828"/>
            <a:chExt cx="5467683" cy="133787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A61718C5-8DF9-4B47-8BB5-2FAF395F5AFD}"/>
                </a:ext>
              </a:extLst>
            </p:cNvPr>
            <p:cNvGrpSpPr/>
            <p:nvPr/>
          </p:nvGrpSpPr>
          <p:grpSpPr>
            <a:xfrm>
              <a:off x="6132838" y="4335721"/>
              <a:ext cx="955982" cy="1057947"/>
              <a:chOff x="1033066" y="6338716"/>
              <a:chExt cx="472444" cy="522835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xmlns="" id="{79466336-B30C-45EC-B5B2-50F16214CA88}"/>
                  </a:ext>
                </a:extLst>
              </p:cNvPr>
              <p:cNvSpPr/>
              <p:nvPr/>
            </p:nvSpPr>
            <p:spPr>
              <a:xfrm rot="5400000">
                <a:off x="1009963" y="6366005"/>
                <a:ext cx="522835" cy="468258"/>
              </a:xfrm>
              <a:prstGeom prst="triangle">
                <a:avLst>
                  <a:gd name="adj" fmla="val 52302"/>
                </a:avLst>
              </a:prstGeom>
              <a:solidFill>
                <a:schemeClr val="bg1"/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F4E488BB-E515-45A2-9DB2-BD4CA6EAE81E}"/>
                  </a:ext>
                </a:extLst>
              </p:cNvPr>
              <p:cNvSpPr txBox="1"/>
              <p:nvPr/>
            </p:nvSpPr>
            <p:spPr>
              <a:xfrm>
                <a:off x="1033066" y="6508872"/>
                <a:ext cx="348916" cy="182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D</a:t>
                </a:r>
              </a:p>
            </p:txBody>
          </p:sp>
        </p:grp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xmlns="" id="{A3084D80-A87B-4FFE-99AC-E7A470A334A9}"/>
                </a:ext>
              </a:extLst>
            </p:cNvPr>
            <p:cNvSpPr/>
            <p:nvPr/>
          </p:nvSpPr>
          <p:spPr>
            <a:xfrm>
              <a:off x="3084983" y="4304236"/>
              <a:ext cx="1165526" cy="1010487"/>
            </a:xfrm>
            <a:prstGeom prst="hexagon">
              <a:avLst/>
            </a:prstGeom>
            <a:solidFill>
              <a:schemeClr val="bg1"/>
            </a:solidFill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1">
                      <a:lumMod val="75000"/>
                    </a:schemeClr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F1FEDF52-3E28-4690-AE18-220999B2B9FD}"/>
                </a:ext>
              </a:extLst>
            </p:cNvPr>
            <p:cNvGrpSpPr/>
            <p:nvPr/>
          </p:nvGrpSpPr>
          <p:grpSpPr>
            <a:xfrm>
              <a:off x="1621137" y="4314641"/>
              <a:ext cx="945090" cy="946990"/>
              <a:chOff x="4416079" y="7059430"/>
              <a:chExt cx="467061" cy="468000"/>
            </a:xfrm>
            <a:noFill/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856E6095-8F3A-43B4-8186-327F1F1363CE}"/>
                  </a:ext>
                </a:extLst>
              </p:cNvPr>
              <p:cNvSpPr/>
              <p:nvPr/>
            </p:nvSpPr>
            <p:spPr>
              <a:xfrm rot="2726472">
                <a:off x="4415610" y="7059899"/>
                <a:ext cx="468000" cy="46706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>
                  <a:latin typeface="Century Gothic" panose="020B0502020202020204" pitchFamily="34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xmlns="" id="{DEFDC740-9D9D-4484-A3DF-0E8504211636}"/>
                  </a:ext>
                </a:extLst>
              </p:cNvPr>
              <p:cNvSpPr txBox="1"/>
              <p:nvPr/>
            </p:nvSpPr>
            <p:spPr>
              <a:xfrm>
                <a:off x="4478149" y="7202168"/>
                <a:ext cx="348916" cy="182523"/>
              </a:xfrm>
              <a:prstGeom prst="rect">
                <a:avLst/>
              </a:prstGeom>
              <a:grp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A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C2C234F4-8D7A-4BCA-8A84-B626EBE9106A}"/>
                </a:ext>
              </a:extLst>
            </p:cNvPr>
            <p:cNvGrpSpPr/>
            <p:nvPr/>
          </p:nvGrpSpPr>
          <p:grpSpPr>
            <a:xfrm>
              <a:off x="4769265" y="4098828"/>
              <a:ext cx="828132" cy="1337876"/>
              <a:chOff x="1849484" y="3597753"/>
              <a:chExt cx="409261" cy="661175"/>
            </a:xfrm>
          </p:grpSpPr>
          <p:sp>
            <p:nvSpPr>
              <p:cNvPr id="24" name="Flowchart: Decision 23">
                <a:extLst>
                  <a:ext uri="{FF2B5EF4-FFF2-40B4-BE49-F238E27FC236}">
                    <a16:creationId xmlns:a16="http://schemas.microsoft.com/office/drawing/2014/main" xmlns="" id="{8D61D721-8E58-4212-B5DF-982B5824960C}"/>
                  </a:ext>
                </a:extLst>
              </p:cNvPr>
              <p:cNvSpPr/>
              <p:nvPr/>
            </p:nvSpPr>
            <p:spPr>
              <a:xfrm>
                <a:off x="1849484" y="3597753"/>
                <a:ext cx="409261" cy="661175"/>
              </a:xfrm>
              <a:prstGeom prst="flowChartDecision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6AE66196-8032-445E-852D-E6BA22CCD8FC}"/>
                  </a:ext>
                </a:extLst>
              </p:cNvPr>
              <p:cNvSpPr txBox="1"/>
              <p:nvPr/>
            </p:nvSpPr>
            <p:spPr>
              <a:xfrm>
                <a:off x="1883190" y="3837080"/>
                <a:ext cx="348916" cy="182523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b="1" dirty="0">
                    <a:solidFill>
                      <a:schemeClr val="bg1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C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2EA8064-AF27-4A14-B069-5A5172A99F32}"/>
              </a:ext>
            </a:extLst>
          </p:cNvPr>
          <p:cNvGrpSpPr/>
          <p:nvPr/>
        </p:nvGrpSpPr>
        <p:grpSpPr>
          <a:xfrm>
            <a:off x="2676018" y="1825620"/>
            <a:ext cx="4148925" cy="2310716"/>
            <a:chOff x="2550049" y="2292753"/>
            <a:chExt cx="4341935" cy="157856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B2395BF8-24C5-4337-843D-5B7664A5D25A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3C8D100-A849-458F-B30C-DFD9BE0F5C43}"/>
                </a:ext>
              </a:extLst>
            </p:cNvPr>
            <p:cNvSpPr/>
            <p:nvPr/>
          </p:nvSpPr>
          <p:spPr>
            <a:xfrm>
              <a:off x="4038421" y="2292753"/>
              <a:ext cx="2853563" cy="1578569"/>
            </a:xfrm>
            <a:prstGeom prst="ellipse">
              <a:avLst/>
            </a:prstGeom>
            <a:solidFill>
              <a:schemeClr val="bg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0DBDF4DE-1770-4805-B91C-0A609FE084AE}"/>
                </a:ext>
              </a:extLst>
            </p:cNvPr>
            <p:cNvSpPr/>
            <p:nvPr/>
          </p:nvSpPr>
          <p:spPr>
            <a:xfrm>
              <a:off x="2550049" y="2292753"/>
              <a:ext cx="2853565" cy="1578569"/>
            </a:xfrm>
            <a:prstGeom prst="ellipse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89190FC-44B2-4F6D-B0E5-56D8D3F015AF}"/>
              </a:ext>
            </a:extLst>
          </p:cNvPr>
          <p:cNvSpPr txBox="1"/>
          <p:nvPr/>
        </p:nvSpPr>
        <p:spPr>
          <a:xfrm>
            <a:off x="6767457" y="5167734"/>
            <a:ext cx="970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SassoonCRInfantMedium" panose="02000603020000020003" pitchFamily="2" charset="0"/>
                <a:sym typeface="Wingdings" panose="05000000000000000000" pitchFamily="2" charset="2"/>
              </a:rPr>
              <a:t></a:t>
            </a:r>
            <a:endParaRPr lang="en-GB" sz="5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BE9B167-99F6-40A6-A0B2-D70015B9560B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25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the shapes in the correct section of the Carroll diagram.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1277BEE-7B87-423F-B7A9-4A579B354B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26405" y="1565495"/>
          <a:ext cx="5691191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599">
                  <a:extLst>
                    <a:ext uri="{9D8B030D-6E8A-4147-A177-3AD203B41FA5}">
                      <a16:colId xmlns:a16="http://schemas.microsoft.com/office/drawing/2014/main" xmlns="" val="1175575187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xmlns="" val="1604369342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xmlns="" val="2847070244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Fewer than 4 sides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sides or more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0651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839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Not green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37874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FB5BDB4-3328-4432-958C-B0152E7559D0}"/>
              </a:ext>
            </a:extLst>
          </p:cNvPr>
          <p:cNvGrpSpPr/>
          <p:nvPr/>
        </p:nvGrpSpPr>
        <p:grpSpPr>
          <a:xfrm>
            <a:off x="1077357" y="4701246"/>
            <a:ext cx="6780573" cy="1346848"/>
            <a:chOff x="1152996" y="4210718"/>
            <a:chExt cx="4067503" cy="8079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8C60452-6244-4488-91B8-FA29C50FA27D}"/>
                </a:ext>
              </a:extLst>
            </p:cNvPr>
            <p:cNvSpPr/>
            <p:nvPr/>
          </p:nvSpPr>
          <p:spPr>
            <a:xfrm>
              <a:off x="3762263" y="4210719"/>
              <a:ext cx="286129" cy="8079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xmlns="" id="{8785EEB4-93D1-4BC4-A41B-493A0AAB6AAD}"/>
                </a:ext>
              </a:extLst>
            </p:cNvPr>
            <p:cNvSpPr/>
            <p:nvPr/>
          </p:nvSpPr>
          <p:spPr>
            <a:xfrm>
              <a:off x="1152996" y="4446367"/>
              <a:ext cx="884335" cy="394299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716867C-287A-4966-B712-249D8E9FB5AE}"/>
                </a:ext>
              </a:extLst>
            </p:cNvPr>
            <p:cNvSpPr/>
            <p:nvPr/>
          </p:nvSpPr>
          <p:spPr>
            <a:xfrm>
              <a:off x="2683797" y="4210718"/>
              <a:ext cx="432000" cy="80794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12" name="Pentagon 11">
              <a:extLst>
                <a:ext uri="{FF2B5EF4-FFF2-40B4-BE49-F238E27FC236}">
                  <a16:creationId xmlns:a16="http://schemas.microsoft.com/office/drawing/2014/main" xmlns="" id="{6864ED3E-4C54-4B9E-8032-443805EDA259}"/>
                </a:ext>
              </a:extLst>
            </p:cNvPr>
            <p:cNvSpPr/>
            <p:nvPr/>
          </p:nvSpPr>
          <p:spPr>
            <a:xfrm>
              <a:off x="4694858" y="4370898"/>
              <a:ext cx="525641" cy="513775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7430D2B-B992-4319-B1C7-B8B3976FFA3A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78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Place the shapes in the correct section of the Carroll diagram. </a:t>
            </a:r>
          </a:p>
          <a:p>
            <a:pPr algn="ctr"/>
            <a:endParaRPr lang="en-GB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91277BEE-7B87-423F-B7A9-4A579B354B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26405" y="1565495"/>
          <a:ext cx="5691191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5599">
                  <a:extLst>
                    <a:ext uri="{9D8B030D-6E8A-4147-A177-3AD203B41FA5}">
                      <a16:colId xmlns:a16="http://schemas.microsoft.com/office/drawing/2014/main" xmlns="" val="1175575187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xmlns="" val="1604369342"/>
                    </a:ext>
                  </a:extLst>
                </a:gridCol>
                <a:gridCol w="1992796">
                  <a:extLst>
                    <a:ext uri="{9D8B030D-6E8A-4147-A177-3AD203B41FA5}">
                      <a16:colId xmlns:a16="http://schemas.microsoft.com/office/drawing/2014/main" xmlns="" val="2847070244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48663" marR="148663" marT="74332" marB="743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Fewer than 4 sides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 sides or more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30651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Green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4896839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Not green</a:t>
                      </a:r>
                    </a:p>
                  </a:txBody>
                  <a:tcPr marL="148663" marR="148663" marT="74332" marB="7433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C, 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3378745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1FB5BDB4-3328-4432-958C-B0152E7559D0}"/>
              </a:ext>
            </a:extLst>
          </p:cNvPr>
          <p:cNvGrpSpPr/>
          <p:nvPr/>
        </p:nvGrpSpPr>
        <p:grpSpPr>
          <a:xfrm>
            <a:off x="1077357" y="4701246"/>
            <a:ext cx="6780573" cy="1346848"/>
            <a:chOff x="1152996" y="4210718"/>
            <a:chExt cx="4067503" cy="80794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78C60452-6244-4488-91B8-FA29C50FA27D}"/>
                </a:ext>
              </a:extLst>
            </p:cNvPr>
            <p:cNvSpPr/>
            <p:nvPr/>
          </p:nvSpPr>
          <p:spPr>
            <a:xfrm>
              <a:off x="3762263" y="4210719"/>
              <a:ext cx="286129" cy="80794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C</a:t>
              </a: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xmlns="" id="{8785EEB4-93D1-4BC4-A41B-493A0AAB6AAD}"/>
                </a:ext>
              </a:extLst>
            </p:cNvPr>
            <p:cNvSpPr/>
            <p:nvPr/>
          </p:nvSpPr>
          <p:spPr>
            <a:xfrm>
              <a:off x="1152996" y="4446367"/>
              <a:ext cx="884335" cy="394299"/>
            </a:xfrm>
            <a:prstGeom prst="rtTriangl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6716867C-287A-4966-B712-249D8E9FB5AE}"/>
                </a:ext>
              </a:extLst>
            </p:cNvPr>
            <p:cNvSpPr/>
            <p:nvPr/>
          </p:nvSpPr>
          <p:spPr>
            <a:xfrm>
              <a:off x="2683797" y="4210718"/>
              <a:ext cx="432000" cy="80794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B</a:t>
              </a:r>
            </a:p>
          </p:txBody>
        </p:sp>
        <p:sp>
          <p:nvSpPr>
            <p:cNvPr id="12" name="Pentagon 11">
              <a:extLst>
                <a:ext uri="{FF2B5EF4-FFF2-40B4-BE49-F238E27FC236}">
                  <a16:creationId xmlns:a16="http://schemas.microsoft.com/office/drawing/2014/main" xmlns="" id="{6864ED3E-4C54-4B9E-8032-443805EDA259}"/>
                </a:ext>
              </a:extLst>
            </p:cNvPr>
            <p:cNvSpPr/>
            <p:nvPr/>
          </p:nvSpPr>
          <p:spPr>
            <a:xfrm>
              <a:off x="4694858" y="4370898"/>
              <a:ext cx="525641" cy="513775"/>
            </a:xfrm>
            <a:prstGeom prst="pentagon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F5353C8-1E96-4498-BF97-C1C1018B8228}"/>
              </a:ext>
            </a:extLst>
          </p:cNvPr>
          <p:cNvSpPr txBox="1"/>
          <p:nvPr/>
        </p:nvSpPr>
        <p:spPr>
          <a:xfrm>
            <a:off x="8455743" y="6052633"/>
            <a:ext cx="4129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Y2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159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ae93138026cb8753332041e59d65cf54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5155117ecf8037f21a971aa2ed66271a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06AFD2-11D1-4788-AB5B-9327469929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1302</TotalTime>
  <Words>564</Words>
  <Application>Microsoft Office PowerPoint</Application>
  <PresentationFormat>On-screen Show (4:3)</PresentationFormat>
  <Paragraphs>305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62</cp:revision>
  <dcterms:created xsi:type="dcterms:W3CDTF">2018-03-17T10:08:43Z</dcterms:created>
  <dcterms:modified xsi:type="dcterms:W3CDTF">2020-07-07T20:16:33Z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