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98" r:id="rId5"/>
    <p:sldId id="361" r:id="rId6"/>
    <p:sldId id="391" r:id="rId7"/>
    <p:sldId id="360" r:id="rId8"/>
    <p:sldId id="378" r:id="rId9"/>
    <p:sldId id="380" r:id="rId10"/>
    <p:sldId id="375" r:id="rId11"/>
    <p:sldId id="377" r:id="rId12"/>
    <p:sldId id="382" r:id="rId13"/>
    <p:sldId id="376" r:id="rId14"/>
    <p:sldId id="383" r:id="rId15"/>
    <p:sldId id="392" r:id="rId16"/>
    <p:sldId id="393" r:id="rId17"/>
    <p:sldId id="388" r:id="rId18"/>
    <p:sldId id="384" r:id="rId19"/>
    <p:sldId id="394" r:id="rId20"/>
    <p:sldId id="395" r:id="rId21"/>
    <p:sldId id="39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 Chattoe" initials="SC" lastIdx="1" clrIdx="0">
    <p:extLst>
      <p:ext uri="{19B8F6BF-5375-455C-9EA6-DF929625EA0E}">
        <p15:presenceInfo xmlns:p15="http://schemas.microsoft.com/office/powerpoint/2012/main" xmlns="" userId="Sue Chatto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4944CE-3E99-4631-B680-676235B18C9F}" v="5" dt="2018-11-01T12:45:45.695"/>
    <p1510:client id="{B823BBE6-0570-4B6A-ABCC-0C50E0AE2E46}" v="165" dt="2018-11-02T09:49:45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1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387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07/07/2020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07/07/2020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07/07/2020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pPr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GB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32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6</a:t>
            </a:r>
          </a:p>
          <a:p>
            <a:pPr lvl="0" algn="ctr"/>
            <a:endParaRPr lang="en-GB" sz="32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1: Sort 2D Shapes</a:t>
            </a:r>
          </a:p>
          <a:p>
            <a:pPr algn="ctr"/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682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shapes into two groups.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C090396-5C5B-4FEA-9AA9-7ED96842C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4212654"/>
              </p:ext>
            </p:extLst>
          </p:nvPr>
        </p:nvGraphicFramePr>
        <p:xfrm>
          <a:off x="2351615" y="1493410"/>
          <a:ext cx="4440770" cy="1817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0385">
                  <a:extLst>
                    <a:ext uri="{9D8B030D-6E8A-4147-A177-3AD203B41FA5}">
                      <a16:colId xmlns:a16="http://schemas.microsoft.com/office/drawing/2014/main" xmlns="" val="2317457959"/>
                    </a:ext>
                  </a:extLst>
                </a:gridCol>
                <a:gridCol w="2220385">
                  <a:extLst>
                    <a:ext uri="{9D8B030D-6E8A-4147-A177-3AD203B41FA5}">
                      <a16:colId xmlns:a16="http://schemas.microsoft.com/office/drawing/2014/main" xmlns="" val="1446692146"/>
                    </a:ext>
                  </a:extLst>
                </a:gridCol>
              </a:tblGrid>
              <a:tr h="54239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Squares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Rectangles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9200044"/>
                  </a:ext>
                </a:extLst>
              </a:tr>
              <a:tr h="1275063">
                <a:tc>
                  <a:txBody>
                    <a:bodyPr/>
                    <a:lstStyle/>
                    <a:p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341406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3DDDAB8-74CE-4495-8784-35E0B28F539D}"/>
              </a:ext>
            </a:extLst>
          </p:cNvPr>
          <p:cNvGrpSpPr/>
          <p:nvPr/>
        </p:nvGrpSpPr>
        <p:grpSpPr>
          <a:xfrm>
            <a:off x="1799090" y="3819459"/>
            <a:ext cx="5545820" cy="1817453"/>
            <a:chOff x="2313278" y="3819460"/>
            <a:chExt cx="2821182" cy="924546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xmlns="" id="{F0AA3641-E92E-4B01-A22E-CD2EEB859FD9}"/>
                </a:ext>
              </a:extLst>
            </p:cNvPr>
            <p:cNvSpPr/>
            <p:nvPr/>
          </p:nvSpPr>
          <p:spPr>
            <a:xfrm rot="18770620">
              <a:off x="4097283" y="4175655"/>
              <a:ext cx="504000" cy="468855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DBBA0D4-FEE7-4D43-A563-6CE764162397}"/>
                </a:ext>
              </a:extLst>
            </p:cNvPr>
            <p:cNvSpPr/>
            <p:nvPr/>
          </p:nvSpPr>
          <p:spPr>
            <a:xfrm rot="1656338">
              <a:off x="4630460" y="3819460"/>
              <a:ext cx="50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08ACC6B-018F-4CCE-95A6-3D08591BEF25}"/>
                </a:ext>
              </a:extLst>
            </p:cNvPr>
            <p:cNvSpPr/>
            <p:nvPr/>
          </p:nvSpPr>
          <p:spPr>
            <a:xfrm rot="2427440">
              <a:off x="2313278" y="3877157"/>
              <a:ext cx="504000" cy="504000"/>
            </a:xfrm>
            <a:prstGeom prst="rect">
              <a:avLst/>
            </a:prstGeom>
            <a:solidFill>
              <a:srgbClr val="66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3EB7EC1-D4FB-435C-BCA3-153F6D7FA8BF}"/>
                </a:ext>
              </a:extLst>
            </p:cNvPr>
            <p:cNvSpPr/>
            <p:nvPr/>
          </p:nvSpPr>
          <p:spPr>
            <a:xfrm>
              <a:off x="3424304" y="3839232"/>
              <a:ext cx="720000" cy="3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425F8E0-1F2C-4937-B326-C59A7D41267A}"/>
                </a:ext>
              </a:extLst>
            </p:cNvPr>
            <p:cNvSpPr/>
            <p:nvPr/>
          </p:nvSpPr>
          <p:spPr>
            <a:xfrm>
              <a:off x="2829766" y="4384006"/>
              <a:ext cx="72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57C83E-9C29-40D9-A28F-88D05FF79565}"/>
              </a:ext>
            </a:extLst>
          </p:cNvPr>
          <p:cNvSpPr txBox="1"/>
          <p:nvPr/>
        </p:nvSpPr>
        <p:spPr>
          <a:xfrm>
            <a:off x="8455743" y="6052633"/>
            <a:ext cx="4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61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shapes into two groups.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C090396-5C5B-4FEA-9AA9-7ED96842C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6475015"/>
              </p:ext>
            </p:extLst>
          </p:nvPr>
        </p:nvGraphicFramePr>
        <p:xfrm>
          <a:off x="2351615" y="1493410"/>
          <a:ext cx="4440770" cy="1817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0385">
                  <a:extLst>
                    <a:ext uri="{9D8B030D-6E8A-4147-A177-3AD203B41FA5}">
                      <a16:colId xmlns:a16="http://schemas.microsoft.com/office/drawing/2014/main" xmlns="" val="2317457959"/>
                    </a:ext>
                  </a:extLst>
                </a:gridCol>
                <a:gridCol w="2220385">
                  <a:extLst>
                    <a:ext uri="{9D8B030D-6E8A-4147-A177-3AD203B41FA5}">
                      <a16:colId xmlns:a16="http://schemas.microsoft.com/office/drawing/2014/main" xmlns="" val="1446692146"/>
                    </a:ext>
                  </a:extLst>
                </a:gridCol>
              </a:tblGrid>
              <a:tr h="54239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Squares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Rectangles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9200044"/>
                  </a:ext>
                </a:extLst>
              </a:tr>
              <a:tr h="1275063"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 and 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 and B</a:t>
                      </a:r>
                    </a:p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341406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3DDDAB8-74CE-4495-8784-35E0B28F539D}"/>
              </a:ext>
            </a:extLst>
          </p:cNvPr>
          <p:cNvGrpSpPr/>
          <p:nvPr/>
        </p:nvGrpSpPr>
        <p:grpSpPr>
          <a:xfrm>
            <a:off x="1799090" y="3819459"/>
            <a:ext cx="5545820" cy="1817453"/>
            <a:chOff x="2313278" y="3819460"/>
            <a:chExt cx="2821182" cy="924546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xmlns="" id="{F0AA3641-E92E-4B01-A22E-CD2EEB859FD9}"/>
                </a:ext>
              </a:extLst>
            </p:cNvPr>
            <p:cNvSpPr/>
            <p:nvPr/>
          </p:nvSpPr>
          <p:spPr>
            <a:xfrm rot="18770620">
              <a:off x="4097283" y="4175655"/>
              <a:ext cx="504000" cy="468855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DBBA0D4-FEE7-4D43-A563-6CE764162397}"/>
                </a:ext>
              </a:extLst>
            </p:cNvPr>
            <p:cNvSpPr/>
            <p:nvPr/>
          </p:nvSpPr>
          <p:spPr>
            <a:xfrm rot="1656338">
              <a:off x="4630460" y="3819460"/>
              <a:ext cx="50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08ACC6B-018F-4CCE-95A6-3D08591BEF25}"/>
                </a:ext>
              </a:extLst>
            </p:cNvPr>
            <p:cNvSpPr/>
            <p:nvPr/>
          </p:nvSpPr>
          <p:spPr>
            <a:xfrm rot="2427440">
              <a:off x="2313278" y="3877157"/>
              <a:ext cx="504000" cy="504000"/>
            </a:xfrm>
            <a:prstGeom prst="rect">
              <a:avLst/>
            </a:prstGeom>
            <a:solidFill>
              <a:srgbClr val="66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3EB7EC1-D4FB-435C-BCA3-153F6D7FA8BF}"/>
                </a:ext>
              </a:extLst>
            </p:cNvPr>
            <p:cNvSpPr/>
            <p:nvPr/>
          </p:nvSpPr>
          <p:spPr>
            <a:xfrm>
              <a:off x="3424304" y="3839232"/>
              <a:ext cx="720000" cy="3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425F8E0-1F2C-4937-B326-C59A7D41267A}"/>
                </a:ext>
              </a:extLst>
            </p:cNvPr>
            <p:cNvSpPr/>
            <p:nvPr/>
          </p:nvSpPr>
          <p:spPr>
            <a:xfrm>
              <a:off x="2829766" y="4384006"/>
              <a:ext cx="72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5D3EF4A-9724-49E9-89BF-5ACA354F2AB8}"/>
              </a:ext>
            </a:extLst>
          </p:cNvPr>
          <p:cNvSpPr txBox="1"/>
          <p:nvPr/>
        </p:nvSpPr>
        <p:spPr>
          <a:xfrm>
            <a:off x="8455743" y="6052633"/>
            <a:ext cx="4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36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95A4071-4C62-40E7-8088-8EE423F0F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F56208B-6E9A-41A9-BAE1-016193D02A3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Spot the mistake below.</a:t>
            </a:r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xmlns="" id="{1053EFC2-9075-4CC6-B482-A48FDC96802D}"/>
              </a:ext>
            </a:extLst>
          </p:cNvPr>
          <p:cNvSpPr/>
          <p:nvPr/>
        </p:nvSpPr>
        <p:spPr>
          <a:xfrm>
            <a:off x="5699274" y="3174357"/>
            <a:ext cx="685419" cy="685419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C28B3EA1-AFEF-494B-B37A-6C3857B41524}"/>
              </a:ext>
            </a:extLst>
          </p:cNvPr>
          <p:cNvSpPr/>
          <p:nvPr/>
        </p:nvSpPr>
        <p:spPr>
          <a:xfrm>
            <a:off x="5366695" y="3960277"/>
            <a:ext cx="685419" cy="685419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xmlns="" id="{AD574679-DA4C-4E45-99D9-C8EC55075B55}"/>
              </a:ext>
            </a:extLst>
          </p:cNvPr>
          <p:cNvSpPr/>
          <p:nvPr/>
        </p:nvSpPr>
        <p:spPr>
          <a:xfrm>
            <a:off x="4944920" y="3157440"/>
            <a:ext cx="685419" cy="68541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E4045DAB-3376-4863-90F7-B5D69E2C6426}"/>
              </a:ext>
            </a:extLst>
          </p:cNvPr>
          <p:cNvSpPr/>
          <p:nvPr/>
        </p:nvSpPr>
        <p:spPr>
          <a:xfrm>
            <a:off x="2815873" y="3443093"/>
            <a:ext cx="571183" cy="5711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DB92AC1-C6CF-4323-8EC0-5C977B4ECFFA}"/>
              </a:ext>
            </a:extLst>
          </p:cNvPr>
          <p:cNvSpPr/>
          <p:nvPr/>
        </p:nvSpPr>
        <p:spPr>
          <a:xfrm>
            <a:off x="3528047" y="3443093"/>
            <a:ext cx="571183" cy="57118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108E23C-C9B3-42C2-8B15-52121D6930F3}"/>
              </a:ext>
            </a:extLst>
          </p:cNvPr>
          <p:cNvSpPr/>
          <p:nvPr/>
        </p:nvSpPr>
        <p:spPr>
          <a:xfrm rot="18299491">
            <a:off x="3037081" y="2742947"/>
            <a:ext cx="571183" cy="57118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FC558FFD-AD82-4658-AC25-7F15C2994D30}"/>
              </a:ext>
            </a:extLst>
          </p:cNvPr>
          <p:cNvSpPr/>
          <p:nvPr/>
        </p:nvSpPr>
        <p:spPr>
          <a:xfrm>
            <a:off x="2781016" y="4090063"/>
            <a:ext cx="571183" cy="571183"/>
          </a:xfrm>
          <a:prstGeom prst="ellipse">
            <a:avLst/>
          </a:prstGeom>
          <a:solidFill>
            <a:srgbClr val="66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6FE7132-6552-44A9-A0A2-8B4FD03DEF74}"/>
              </a:ext>
            </a:extLst>
          </p:cNvPr>
          <p:cNvSpPr/>
          <p:nvPr/>
        </p:nvSpPr>
        <p:spPr>
          <a:xfrm>
            <a:off x="3493191" y="4090063"/>
            <a:ext cx="571183" cy="571183"/>
          </a:xfrm>
          <a:prstGeom prst="ellipse">
            <a:avLst/>
          </a:prstGeom>
          <a:solidFill>
            <a:srgbClr val="66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2B2E5F8-21F4-4329-8787-F52F761A3C33}"/>
              </a:ext>
            </a:extLst>
          </p:cNvPr>
          <p:cNvSpPr txBox="1"/>
          <p:nvPr/>
        </p:nvSpPr>
        <p:spPr>
          <a:xfrm>
            <a:off x="2746553" y="4881642"/>
            <a:ext cx="140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circles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E2191E6-4408-4063-AAA3-63EB9981A4CD}"/>
              </a:ext>
            </a:extLst>
          </p:cNvPr>
          <p:cNvSpPr txBox="1"/>
          <p:nvPr/>
        </p:nvSpPr>
        <p:spPr>
          <a:xfrm>
            <a:off x="4996882" y="4881642"/>
            <a:ext cx="140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triangles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92C2BED-1FF2-45A1-9989-22509D77754E}"/>
              </a:ext>
            </a:extLst>
          </p:cNvPr>
          <p:cNvSpPr txBox="1"/>
          <p:nvPr/>
        </p:nvSpPr>
        <p:spPr>
          <a:xfrm>
            <a:off x="1676710" y="2780320"/>
            <a:ext cx="1400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6CC83E9-29EB-4E8C-872B-18938DB95B87}"/>
              </a:ext>
            </a:extLst>
          </p:cNvPr>
          <p:cNvSpPr txBox="1"/>
          <p:nvPr/>
        </p:nvSpPr>
        <p:spPr>
          <a:xfrm>
            <a:off x="3974154" y="2780320"/>
            <a:ext cx="1400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CF0A802-7DF1-4724-BF7E-B334D36DFA4D}"/>
              </a:ext>
            </a:extLst>
          </p:cNvPr>
          <p:cNvSpPr txBox="1"/>
          <p:nvPr/>
        </p:nvSpPr>
        <p:spPr>
          <a:xfrm>
            <a:off x="8455743" y="6052633"/>
            <a:ext cx="4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6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95A4071-4C62-40E7-8088-8EE423F0F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F56208B-6E9A-41A9-BAE1-016193D02A3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Spot the mistake below.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Jar A contains a square.</a:t>
            </a: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xmlns="" id="{1053EFC2-9075-4CC6-B482-A48FDC96802D}"/>
              </a:ext>
            </a:extLst>
          </p:cNvPr>
          <p:cNvSpPr/>
          <p:nvPr/>
        </p:nvSpPr>
        <p:spPr>
          <a:xfrm>
            <a:off x="5699274" y="3174357"/>
            <a:ext cx="685419" cy="685419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C28B3EA1-AFEF-494B-B37A-6C3857B41524}"/>
              </a:ext>
            </a:extLst>
          </p:cNvPr>
          <p:cNvSpPr/>
          <p:nvPr/>
        </p:nvSpPr>
        <p:spPr>
          <a:xfrm>
            <a:off x="5366695" y="3960277"/>
            <a:ext cx="685419" cy="685419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xmlns="" id="{AD574679-DA4C-4E45-99D9-C8EC55075B55}"/>
              </a:ext>
            </a:extLst>
          </p:cNvPr>
          <p:cNvSpPr/>
          <p:nvPr/>
        </p:nvSpPr>
        <p:spPr>
          <a:xfrm>
            <a:off x="4944920" y="3157440"/>
            <a:ext cx="685419" cy="68541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E4045DAB-3376-4863-90F7-B5D69E2C6426}"/>
              </a:ext>
            </a:extLst>
          </p:cNvPr>
          <p:cNvSpPr/>
          <p:nvPr/>
        </p:nvSpPr>
        <p:spPr>
          <a:xfrm>
            <a:off x="2815873" y="3443093"/>
            <a:ext cx="571183" cy="5711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DB92AC1-C6CF-4323-8EC0-5C977B4ECFFA}"/>
              </a:ext>
            </a:extLst>
          </p:cNvPr>
          <p:cNvSpPr/>
          <p:nvPr/>
        </p:nvSpPr>
        <p:spPr>
          <a:xfrm>
            <a:off x="3528047" y="3443093"/>
            <a:ext cx="571183" cy="57118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108E23C-C9B3-42C2-8B15-52121D6930F3}"/>
              </a:ext>
            </a:extLst>
          </p:cNvPr>
          <p:cNvSpPr/>
          <p:nvPr/>
        </p:nvSpPr>
        <p:spPr>
          <a:xfrm rot="18299491">
            <a:off x="3037081" y="2742947"/>
            <a:ext cx="571183" cy="57118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FC558FFD-AD82-4658-AC25-7F15C2994D30}"/>
              </a:ext>
            </a:extLst>
          </p:cNvPr>
          <p:cNvSpPr/>
          <p:nvPr/>
        </p:nvSpPr>
        <p:spPr>
          <a:xfrm>
            <a:off x="2781016" y="4090063"/>
            <a:ext cx="571183" cy="571183"/>
          </a:xfrm>
          <a:prstGeom prst="ellipse">
            <a:avLst/>
          </a:prstGeom>
          <a:solidFill>
            <a:srgbClr val="66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6FE7132-6552-44A9-A0A2-8B4FD03DEF74}"/>
              </a:ext>
            </a:extLst>
          </p:cNvPr>
          <p:cNvSpPr/>
          <p:nvPr/>
        </p:nvSpPr>
        <p:spPr>
          <a:xfrm>
            <a:off x="3493191" y="4090063"/>
            <a:ext cx="571183" cy="571183"/>
          </a:xfrm>
          <a:prstGeom prst="ellipse">
            <a:avLst/>
          </a:prstGeom>
          <a:solidFill>
            <a:srgbClr val="66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2B2E5F8-21F4-4329-8787-F52F761A3C33}"/>
              </a:ext>
            </a:extLst>
          </p:cNvPr>
          <p:cNvSpPr txBox="1"/>
          <p:nvPr/>
        </p:nvSpPr>
        <p:spPr>
          <a:xfrm>
            <a:off x="2746553" y="4881642"/>
            <a:ext cx="140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circles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E2191E6-4408-4063-AAA3-63EB9981A4CD}"/>
              </a:ext>
            </a:extLst>
          </p:cNvPr>
          <p:cNvSpPr txBox="1"/>
          <p:nvPr/>
        </p:nvSpPr>
        <p:spPr>
          <a:xfrm>
            <a:off x="4996882" y="4881642"/>
            <a:ext cx="140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triangles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92C2BED-1FF2-45A1-9989-22509D77754E}"/>
              </a:ext>
            </a:extLst>
          </p:cNvPr>
          <p:cNvSpPr txBox="1"/>
          <p:nvPr/>
        </p:nvSpPr>
        <p:spPr>
          <a:xfrm>
            <a:off x="1676710" y="2780320"/>
            <a:ext cx="1400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6CC83E9-29EB-4E8C-872B-18938DB95B87}"/>
              </a:ext>
            </a:extLst>
          </p:cNvPr>
          <p:cNvSpPr txBox="1"/>
          <p:nvPr/>
        </p:nvSpPr>
        <p:spPr>
          <a:xfrm>
            <a:off x="3974154" y="2780320"/>
            <a:ext cx="1400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9FAA103-0A83-497A-BFF8-4593603729B4}"/>
              </a:ext>
            </a:extLst>
          </p:cNvPr>
          <p:cNvSpPr txBox="1"/>
          <p:nvPr/>
        </p:nvSpPr>
        <p:spPr>
          <a:xfrm>
            <a:off x="8455743" y="6052633"/>
            <a:ext cx="4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644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shapes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How many different ways can you sort them? </a:t>
            </a: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A2DFEA8-B27B-47EB-A2B0-D4FDE7528865}"/>
              </a:ext>
            </a:extLst>
          </p:cNvPr>
          <p:cNvGrpSpPr/>
          <p:nvPr/>
        </p:nvGrpSpPr>
        <p:grpSpPr>
          <a:xfrm>
            <a:off x="1411604" y="2918236"/>
            <a:ext cx="6320793" cy="2008625"/>
            <a:chOff x="2395434" y="2631628"/>
            <a:chExt cx="4353133" cy="138334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03ABA54-B615-4483-AAC8-2CD1DAFA63DB}"/>
                </a:ext>
              </a:extLst>
            </p:cNvPr>
            <p:cNvSpPr/>
            <p:nvPr/>
          </p:nvSpPr>
          <p:spPr>
            <a:xfrm>
              <a:off x="2395434" y="2631628"/>
              <a:ext cx="1383342" cy="138334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92EEAB1-CEE8-4E1B-BCF2-B6F3D341A0B1}"/>
                </a:ext>
              </a:extLst>
            </p:cNvPr>
            <p:cNvSpPr/>
            <p:nvPr/>
          </p:nvSpPr>
          <p:spPr>
            <a:xfrm>
              <a:off x="3880329" y="2631628"/>
              <a:ext cx="1383342" cy="138334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8FDF913-4599-4CDA-827B-237A028F9AAC}"/>
                </a:ext>
              </a:extLst>
            </p:cNvPr>
            <p:cNvSpPr/>
            <p:nvPr/>
          </p:nvSpPr>
          <p:spPr>
            <a:xfrm>
              <a:off x="5365225" y="2631628"/>
              <a:ext cx="1383342" cy="138334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AF75A17-66EA-47EF-AAF3-4A2B10BC26CE}"/>
              </a:ext>
            </a:extLst>
          </p:cNvPr>
          <p:cNvGrpSpPr/>
          <p:nvPr/>
        </p:nvGrpSpPr>
        <p:grpSpPr>
          <a:xfrm>
            <a:off x="2157204" y="1556565"/>
            <a:ext cx="4829593" cy="1042647"/>
            <a:chOff x="2229737" y="1556565"/>
            <a:chExt cx="4829593" cy="10426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9DF1E63-9680-488C-BDBB-8A480331B815}"/>
                </a:ext>
              </a:extLst>
            </p:cNvPr>
            <p:cNvSpPr/>
            <p:nvPr/>
          </p:nvSpPr>
          <p:spPr>
            <a:xfrm>
              <a:off x="4424883" y="1849434"/>
              <a:ext cx="1464342" cy="7321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2873BCF0-CF06-45CD-9CCE-F4213EE242CC}"/>
                </a:ext>
              </a:extLst>
            </p:cNvPr>
            <p:cNvSpPr/>
            <p:nvPr/>
          </p:nvSpPr>
          <p:spPr>
            <a:xfrm>
              <a:off x="3254777" y="1628043"/>
              <a:ext cx="1025040" cy="953562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36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5EFFE5D-5E20-42FF-8AB2-4369BD1ADCA6}"/>
                </a:ext>
              </a:extLst>
            </p:cNvPr>
            <p:cNvSpPr/>
            <p:nvPr/>
          </p:nvSpPr>
          <p:spPr>
            <a:xfrm>
              <a:off x="6034290" y="1556565"/>
              <a:ext cx="1025040" cy="1025040"/>
            </a:xfrm>
            <a:prstGeom prst="ellipse">
              <a:avLst/>
            </a:prstGeom>
            <a:solidFill>
              <a:srgbClr val="66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D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7C291F76-1C05-4A7A-ADD5-3594C9F1115C}"/>
                </a:ext>
              </a:extLst>
            </p:cNvPr>
            <p:cNvSpPr/>
            <p:nvPr/>
          </p:nvSpPr>
          <p:spPr>
            <a:xfrm>
              <a:off x="2229737" y="1574172"/>
              <a:ext cx="1025040" cy="1025040"/>
            </a:xfrm>
            <a:prstGeom prst="ellipse">
              <a:avLst/>
            </a:prstGeom>
            <a:solidFill>
              <a:srgbClr val="66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ACC602-CFD3-4442-90E1-C74C7640050B}"/>
              </a:ext>
            </a:extLst>
          </p:cNvPr>
          <p:cNvSpPr txBox="1"/>
          <p:nvPr/>
        </p:nvSpPr>
        <p:spPr>
          <a:xfrm>
            <a:off x="8455743" y="6052633"/>
            <a:ext cx="4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950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shapes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How many different ways can you sort them?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There are two ways. You can sort them by colour or shape. </a:t>
            </a: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A2DFEA8-B27B-47EB-A2B0-D4FDE7528865}"/>
              </a:ext>
            </a:extLst>
          </p:cNvPr>
          <p:cNvGrpSpPr/>
          <p:nvPr/>
        </p:nvGrpSpPr>
        <p:grpSpPr>
          <a:xfrm>
            <a:off x="1411604" y="1990184"/>
            <a:ext cx="6320793" cy="2008625"/>
            <a:chOff x="2395434" y="2631628"/>
            <a:chExt cx="4353133" cy="138334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03ABA54-B615-4483-AAC8-2CD1DAFA63DB}"/>
                </a:ext>
              </a:extLst>
            </p:cNvPr>
            <p:cNvSpPr/>
            <p:nvPr/>
          </p:nvSpPr>
          <p:spPr>
            <a:xfrm>
              <a:off x="2395434" y="2631628"/>
              <a:ext cx="1383342" cy="138334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92EEAB1-CEE8-4E1B-BCF2-B6F3D341A0B1}"/>
                </a:ext>
              </a:extLst>
            </p:cNvPr>
            <p:cNvSpPr/>
            <p:nvPr/>
          </p:nvSpPr>
          <p:spPr>
            <a:xfrm>
              <a:off x="3880329" y="2631628"/>
              <a:ext cx="1383342" cy="138334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8FDF913-4599-4CDA-827B-237A028F9AAC}"/>
                </a:ext>
              </a:extLst>
            </p:cNvPr>
            <p:cNvSpPr/>
            <p:nvPr/>
          </p:nvSpPr>
          <p:spPr>
            <a:xfrm>
              <a:off x="5365225" y="2631628"/>
              <a:ext cx="1383342" cy="138334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9DF1E63-9680-488C-BDBB-8A480331B815}"/>
              </a:ext>
            </a:extLst>
          </p:cNvPr>
          <p:cNvSpPr/>
          <p:nvPr/>
        </p:nvSpPr>
        <p:spPr>
          <a:xfrm>
            <a:off x="5995912" y="2582313"/>
            <a:ext cx="1464342" cy="73217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2873BCF0-CF06-45CD-9CCE-F4213EE242CC}"/>
              </a:ext>
            </a:extLst>
          </p:cNvPr>
          <p:cNvSpPr/>
          <p:nvPr/>
        </p:nvSpPr>
        <p:spPr>
          <a:xfrm>
            <a:off x="4048558" y="2500948"/>
            <a:ext cx="1025040" cy="95356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400" b="1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5EFFE5D-5E20-42FF-8AB2-4369BD1ADCA6}"/>
              </a:ext>
            </a:extLst>
          </p:cNvPr>
          <p:cNvSpPr/>
          <p:nvPr/>
        </p:nvSpPr>
        <p:spPr>
          <a:xfrm>
            <a:off x="2389752" y="2425745"/>
            <a:ext cx="770128" cy="700116"/>
          </a:xfrm>
          <a:prstGeom prst="ellipse">
            <a:avLst/>
          </a:prstGeom>
          <a:solidFill>
            <a:srgbClr val="66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C291F76-1C05-4A7A-ADD5-3594C9F1115C}"/>
              </a:ext>
            </a:extLst>
          </p:cNvPr>
          <p:cNvSpPr/>
          <p:nvPr/>
        </p:nvSpPr>
        <p:spPr>
          <a:xfrm>
            <a:off x="1695655" y="2887895"/>
            <a:ext cx="770128" cy="700116"/>
          </a:xfrm>
          <a:prstGeom prst="ellipse">
            <a:avLst/>
          </a:prstGeom>
          <a:solidFill>
            <a:srgbClr val="66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8D09BA1-EE0B-4E99-8E46-D27CA1AE8821}"/>
              </a:ext>
            </a:extLst>
          </p:cNvPr>
          <p:cNvSpPr txBox="1"/>
          <p:nvPr/>
        </p:nvSpPr>
        <p:spPr>
          <a:xfrm>
            <a:off x="8455743" y="6052633"/>
            <a:ext cx="4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491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120ADFA-206D-4273-9068-97E335350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E25AEDF-ABD0-4F1E-A321-B7117F3B2FC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have five shapes.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your answer.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5D82A526-DA3C-45B4-ABBE-DA8CBCCAF19D}"/>
              </a:ext>
            </a:extLst>
          </p:cNvPr>
          <p:cNvSpPr/>
          <p:nvPr/>
        </p:nvSpPr>
        <p:spPr>
          <a:xfrm>
            <a:off x="3393440" y="2600583"/>
            <a:ext cx="3516220" cy="871214"/>
          </a:xfrm>
          <a:prstGeom prst="wedgeRoundRectCallout">
            <a:avLst>
              <a:gd name="adj1" fmla="val -60294"/>
              <a:gd name="adj2" fmla="val 279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shapes can be sorted into 2 groups.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xmlns="" id="{758CFD3B-E367-4371-BEFF-ADBCA6239407}"/>
              </a:ext>
            </a:extLst>
          </p:cNvPr>
          <p:cNvSpPr/>
          <p:nvPr/>
        </p:nvSpPr>
        <p:spPr>
          <a:xfrm flipH="1">
            <a:off x="2307055" y="3741728"/>
            <a:ext cx="3516220" cy="871214"/>
          </a:xfrm>
          <a:prstGeom prst="wedgeRoundRectCallout">
            <a:avLst>
              <a:gd name="adj1" fmla="val -60009"/>
              <a:gd name="adj2" fmla="val 279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shapes can be sorted into 3 groups.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6301DA4-4BE4-4F99-AD19-6E567CE2649E}"/>
              </a:ext>
            </a:extLst>
          </p:cNvPr>
          <p:cNvSpPr/>
          <p:nvPr/>
        </p:nvSpPr>
        <p:spPr>
          <a:xfrm>
            <a:off x="4369136" y="1498043"/>
            <a:ext cx="813022" cy="81302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xmlns="" id="{63977200-F20B-4618-A31F-CCAA5EE02596}"/>
              </a:ext>
            </a:extLst>
          </p:cNvPr>
          <p:cNvSpPr/>
          <p:nvPr/>
        </p:nvSpPr>
        <p:spPr>
          <a:xfrm flipV="1">
            <a:off x="3419015" y="1554737"/>
            <a:ext cx="813022" cy="756328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5C199F95-AD74-4A5F-A9CE-1105CDFFEE41}"/>
              </a:ext>
            </a:extLst>
          </p:cNvPr>
          <p:cNvSpPr/>
          <p:nvPr/>
        </p:nvSpPr>
        <p:spPr>
          <a:xfrm>
            <a:off x="5319256" y="1554737"/>
            <a:ext cx="813022" cy="75632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4D271BA-047B-4352-BD68-3049916E3ADD}"/>
              </a:ext>
            </a:extLst>
          </p:cNvPr>
          <p:cNvSpPr/>
          <p:nvPr/>
        </p:nvSpPr>
        <p:spPr>
          <a:xfrm>
            <a:off x="6269380" y="1498043"/>
            <a:ext cx="813022" cy="81302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69DB489-5FD2-4F65-A8AB-A15FA2F8C1F6}"/>
              </a:ext>
            </a:extLst>
          </p:cNvPr>
          <p:cNvSpPr txBox="1"/>
          <p:nvPr/>
        </p:nvSpPr>
        <p:spPr>
          <a:xfrm>
            <a:off x="2196497" y="3315762"/>
            <a:ext cx="906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Bex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C892555-B5FD-4DF4-A974-41DE7AF7D549}"/>
              </a:ext>
            </a:extLst>
          </p:cNvPr>
          <p:cNvSpPr/>
          <p:nvPr/>
        </p:nvSpPr>
        <p:spPr>
          <a:xfrm>
            <a:off x="2120457" y="1730335"/>
            <a:ext cx="1161460" cy="5807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E13FB87-8D65-441D-9003-A04154FD54FE}"/>
              </a:ext>
            </a:extLst>
          </p:cNvPr>
          <p:cNvSpPr txBox="1"/>
          <p:nvPr/>
        </p:nvSpPr>
        <p:spPr>
          <a:xfrm>
            <a:off x="6237790" y="4472302"/>
            <a:ext cx="732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Carl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06772CC-D8DF-4443-B635-274DCD2D9203}"/>
              </a:ext>
            </a:extLst>
          </p:cNvPr>
          <p:cNvSpPr txBox="1"/>
          <p:nvPr/>
        </p:nvSpPr>
        <p:spPr>
          <a:xfrm>
            <a:off x="8455743" y="6052633"/>
            <a:ext cx="4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59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120ADFA-206D-4273-9068-97E335350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E25AEDF-ABD0-4F1E-A321-B7117F3B2FC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have five shapes.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your answer.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Carl is correct because… 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5D82A526-DA3C-45B4-ABBE-DA8CBCCAF19D}"/>
              </a:ext>
            </a:extLst>
          </p:cNvPr>
          <p:cNvSpPr/>
          <p:nvPr/>
        </p:nvSpPr>
        <p:spPr>
          <a:xfrm>
            <a:off x="3393440" y="2600583"/>
            <a:ext cx="3516220" cy="871214"/>
          </a:xfrm>
          <a:prstGeom prst="wedgeRoundRectCallout">
            <a:avLst>
              <a:gd name="adj1" fmla="val -60294"/>
              <a:gd name="adj2" fmla="val 279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shapes can be sorted into 2 groups.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xmlns="" id="{758CFD3B-E367-4371-BEFF-ADBCA6239407}"/>
              </a:ext>
            </a:extLst>
          </p:cNvPr>
          <p:cNvSpPr/>
          <p:nvPr/>
        </p:nvSpPr>
        <p:spPr>
          <a:xfrm flipH="1">
            <a:off x="2307055" y="3741728"/>
            <a:ext cx="3516220" cy="871214"/>
          </a:xfrm>
          <a:prstGeom prst="wedgeRoundRectCallout">
            <a:avLst>
              <a:gd name="adj1" fmla="val -60009"/>
              <a:gd name="adj2" fmla="val 279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shapes can be sorted into 3 groups.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6301DA4-4BE4-4F99-AD19-6E567CE2649E}"/>
              </a:ext>
            </a:extLst>
          </p:cNvPr>
          <p:cNvSpPr/>
          <p:nvPr/>
        </p:nvSpPr>
        <p:spPr>
          <a:xfrm>
            <a:off x="4369136" y="1498043"/>
            <a:ext cx="813022" cy="81302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xmlns="" id="{63977200-F20B-4618-A31F-CCAA5EE02596}"/>
              </a:ext>
            </a:extLst>
          </p:cNvPr>
          <p:cNvSpPr/>
          <p:nvPr/>
        </p:nvSpPr>
        <p:spPr>
          <a:xfrm flipV="1">
            <a:off x="3419015" y="1554737"/>
            <a:ext cx="813022" cy="756328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5C199F95-AD74-4A5F-A9CE-1105CDFFEE41}"/>
              </a:ext>
            </a:extLst>
          </p:cNvPr>
          <p:cNvSpPr/>
          <p:nvPr/>
        </p:nvSpPr>
        <p:spPr>
          <a:xfrm>
            <a:off x="5319256" y="1554737"/>
            <a:ext cx="813022" cy="75632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4D271BA-047B-4352-BD68-3049916E3ADD}"/>
              </a:ext>
            </a:extLst>
          </p:cNvPr>
          <p:cNvSpPr/>
          <p:nvPr/>
        </p:nvSpPr>
        <p:spPr>
          <a:xfrm>
            <a:off x="6269380" y="1498043"/>
            <a:ext cx="813022" cy="81302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69DB489-5FD2-4F65-A8AB-A15FA2F8C1F6}"/>
              </a:ext>
            </a:extLst>
          </p:cNvPr>
          <p:cNvSpPr txBox="1"/>
          <p:nvPr/>
        </p:nvSpPr>
        <p:spPr>
          <a:xfrm>
            <a:off x="2196497" y="3315762"/>
            <a:ext cx="906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Bex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C892555-B5FD-4DF4-A974-41DE7AF7D549}"/>
              </a:ext>
            </a:extLst>
          </p:cNvPr>
          <p:cNvSpPr/>
          <p:nvPr/>
        </p:nvSpPr>
        <p:spPr>
          <a:xfrm>
            <a:off x="2120457" y="1730335"/>
            <a:ext cx="1161460" cy="5807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E13FB87-8D65-441D-9003-A04154FD54FE}"/>
              </a:ext>
            </a:extLst>
          </p:cNvPr>
          <p:cNvSpPr txBox="1"/>
          <p:nvPr/>
        </p:nvSpPr>
        <p:spPr>
          <a:xfrm>
            <a:off x="6237790" y="4472302"/>
            <a:ext cx="732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Carl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39248C-4E39-4C6A-AA24-1ABFB51AA612}"/>
              </a:ext>
            </a:extLst>
          </p:cNvPr>
          <p:cNvSpPr txBox="1"/>
          <p:nvPr/>
        </p:nvSpPr>
        <p:spPr>
          <a:xfrm>
            <a:off x="8455743" y="6052633"/>
            <a:ext cx="4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975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120ADFA-206D-4273-9068-97E335350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E25AEDF-ABD0-4F1E-A321-B7117F3B2FC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have five shapes.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your answer.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Carl is correct because they can be sorted into 3 shape groups (triangle, circle, rectangle) or 3 colour groups (red, yellow, green). 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5D82A526-DA3C-45B4-ABBE-DA8CBCCAF19D}"/>
              </a:ext>
            </a:extLst>
          </p:cNvPr>
          <p:cNvSpPr/>
          <p:nvPr/>
        </p:nvSpPr>
        <p:spPr>
          <a:xfrm>
            <a:off x="3393440" y="2600583"/>
            <a:ext cx="3516220" cy="871214"/>
          </a:xfrm>
          <a:prstGeom prst="wedgeRoundRectCallout">
            <a:avLst>
              <a:gd name="adj1" fmla="val -60294"/>
              <a:gd name="adj2" fmla="val 279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shapes can be sorted into 2 groups.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xmlns="" id="{758CFD3B-E367-4371-BEFF-ADBCA6239407}"/>
              </a:ext>
            </a:extLst>
          </p:cNvPr>
          <p:cNvSpPr/>
          <p:nvPr/>
        </p:nvSpPr>
        <p:spPr>
          <a:xfrm flipH="1">
            <a:off x="2307055" y="3741728"/>
            <a:ext cx="3516220" cy="871214"/>
          </a:xfrm>
          <a:prstGeom prst="wedgeRoundRectCallout">
            <a:avLst>
              <a:gd name="adj1" fmla="val -60009"/>
              <a:gd name="adj2" fmla="val 279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shapes can be sorted into 3 groups.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6301DA4-4BE4-4F99-AD19-6E567CE2649E}"/>
              </a:ext>
            </a:extLst>
          </p:cNvPr>
          <p:cNvSpPr/>
          <p:nvPr/>
        </p:nvSpPr>
        <p:spPr>
          <a:xfrm>
            <a:off x="4369136" y="1498043"/>
            <a:ext cx="813022" cy="81302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xmlns="" id="{63977200-F20B-4618-A31F-CCAA5EE02596}"/>
              </a:ext>
            </a:extLst>
          </p:cNvPr>
          <p:cNvSpPr/>
          <p:nvPr/>
        </p:nvSpPr>
        <p:spPr>
          <a:xfrm flipV="1">
            <a:off x="3419015" y="1554737"/>
            <a:ext cx="813022" cy="756328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5C199F95-AD74-4A5F-A9CE-1105CDFFEE41}"/>
              </a:ext>
            </a:extLst>
          </p:cNvPr>
          <p:cNvSpPr/>
          <p:nvPr/>
        </p:nvSpPr>
        <p:spPr>
          <a:xfrm>
            <a:off x="5319256" y="1554737"/>
            <a:ext cx="813022" cy="75632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latin typeface="Century Gothic" panose="020B0502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4D271BA-047B-4352-BD68-3049916E3ADD}"/>
              </a:ext>
            </a:extLst>
          </p:cNvPr>
          <p:cNvSpPr/>
          <p:nvPr/>
        </p:nvSpPr>
        <p:spPr>
          <a:xfrm>
            <a:off x="6269380" y="1498043"/>
            <a:ext cx="813022" cy="81302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69DB489-5FD2-4F65-A8AB-A15FA2F8C1F6}"/>
              </a:ext>
            </a:extLst>
          </p:cNvPr>
          <p:cNvSpPr txBox="1"/>
          <p:nvPr/>
        </p:nvSpPr>
        <p:spPr>
          <a:xfrm>
            <a:off x="2196497" y="3315762"/>
            <a:ext cx="906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Bex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C892555-B5FD-4DF4-A974-41DE7AF7D549}"/>
              </a:ext>
            </a:extLst>
          </p:cNvPr>
          <p:cNvSpPr/>
          <p:nvPr/>
        </p:nvSpPr>
        <p:spPr>
          <a:xfrm>
            <a:off x="2120457" y="1730335"/>
            <a:ext cx="1161460" cy="5807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E13FB87-8D65-441D-9003-A04154FD54FE}"/>
              </a:ext>
            </a:extLst>
          </p:cNvPr>
          <p:cNvSpPr txBox="1"/>
          <p:nvPr/>
        </p:nvSpPr>
        <p:spPr>
          <a:xfrm>
            <a:off x="6237790" y="4472302"/>
            <a:ext cx="732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Carl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77E6F03-1DB3-4C00-8928-46D422D6011E}"/>
              </a:ext>
            </a:extLst>
          </p:cNvPr>
          <p:cNvSpPr txBox="1"/>
          <p:nvPr/>
        </p:nvSpPr>
        <p:spPr>
          <a:xfrm>
            <a:off x="8455743" y="6052633"/>
            <a:ext cx="4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7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Match the 2D shape to the correct name.</a:t>
            </a: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Which shape name is missing?</a:t>
            </a: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E6F81BB-37E4-48EE-85C4-3E3257950161}"/>
              </a:ext>
            </a:extLst>
          </p:cNvPr>
          <p:cNvGrpSpPr/>
          <p:nvPr/>
        </p:nvGrpSpPr>
        <p:grpSpPr>
          <a:xfrm>
            <a:off x="654449" y="1893973"/>
            <a:ext cx="7835103" cy="1111502"/>
            <a:chOff x="539986" y="1893973"/>
            <a:chExt cx="7835103" cy="1111502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AE1AC503-8CC6-4FF0-89F1-882362DFCBE9}"/>
                </a:ext>
              </a:extLst>
            </p:cNvPr>
            <p:cNvSpPr/>
            <p:nvPr/>
          </p:nvSpPr>
          <p:spPr>
            <a:xfrm rot="17025227">
              <a:off x="558762" y="1875197"/>
              <a:ext cx="1111502" cy="1149053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0571CF3-7AA3-42DD-A3DA-59502E5A28EE}"/>
                </a:ext>
              </a:extLst>
            </p:cNvPr>
            <p:cNvSpPr/>
            <p:nvPr/>
          </p:nvSpPr>
          <p:spPr>
            <a:xfrm>
              <a:off x="2575475" y="2111515"/>
              <a:ext cx="1887115" cy="6764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A6F42E9-37C4-48A8-B04B-BEC30B3414BC}"/>
                </a:ext>
              </a:extLst>
            </p:cNvPr>
            <p:cNvSpPr/>
            <p:nvPr/>
          </p:nvSpPr>
          <p:spPr>
            <a:xfrm rot="3120524">
              <a:off x="5348333" y="1950016"/>
              <a:ext cx="1000800" cy="99941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4E18E918-7FA6-4751-9BBB-236638718031}"/>
                </a:ext>
              </a:extLst>
            </p:cNvPr>
            <p:cNvSpPr/>
            <p:nvPr/>
          </p:nvSpPr>
          <p:spPr>
            <a:xfrm>
              <a:off x="7234877" y="1924285"/>
              <a:ext cx="1140212" cy="105087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76384A8-5F60-4B14-87CE-AF4DB188EFCA}"/>
              </a:ext>
            </a:extLst>
          </p:cNvPr>
          <p:cNvGrpSpPr/>
          <p:nvPr/>
        </p:nvGrpSpPr>
        <p:grpSpPr>
          <a:xfrm>
            <a:off x="1584137" y="4374344"/>
            <a:ext cx="5975726" cy="569868"/>
            <a:chOff x="1259151" y="4374344"/>
            <a:chExt cx="5975726" cy="5698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6D836705-85BE-44BE-A2DB-DF04A4DCAD4B}"/>
                </a:ext>
              </a:extLst>
            </p:cNvPr>
            <p:cNvSpPr/>
            <p:nvPr/>
          </p:nvSpPr>
          <p:spPr>
            <a:xfrm>
              <a:off x="1259151" y="4374344"/>
              <a:ext cx="1729919" cy="56986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triangle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5A1755D9-9BF9-4102-9A5B-BC2BBF0E9B4B}"/>
                </a:ext>
              </a:extLst>
            </p:cNvPr>
            <p:cNvSpPr/>
            <p:nvPr/>
          </p:nvSpPr>
          <p:spPr>
            <a:xfrm>
              <a:off x="3382055" y="4374344"/>
              <a:ext cx="1729919" cy="56986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rectangle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1412BA54-F59D-4073-9872-4214D7943D5D}"/>
                </a:ext>
              </a:extLst>
            </p:cNvPr>
            <p:cNvSpPr/>
            <p:nvPr/>
          </p:nvSpPr>
          <p:spPr>
            <a:xfrm>
              <a:off x="5504958" y="4374344"/>
              <a:ext cx="1729919" cy="56986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circle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DB95137-C0A6-4D46-9CFD-8ADDE6B92AA6}"/>
              </a:ext>
            </a:extLst>
          </p:cNvPr>
          <p:cNvSpPr txBox="1"/>
          <p:nvPr/>
        </p:nvSpPr>
        <p:spPr>
          <a:xfrm>
            <a:off x="8455743" y="6052633"/>
            <a:ext cx="4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89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Match the 2D shape to the correct name.</a:t>
            </a: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Which shape name is missing?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Square</a:t>
            </a: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AE1AC503-8CC6-4FF0-89F1-882362DFCBE9}"/>
              </a:ext>
            </a:extLst>
          </p:cNvPr>
          <p:cNvSpPr/>
          <p:nvPr/>
        </p:nvSpPr>
        <p:spPr>
          <a:xfrm rot="17025227">
            <a:off x="673225" y="1875197"/>
            <a:ext cx="1111502" cy="1149053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571CF3-7AA3-42DD-A3DA-59502E5A28EE}"/>
              </a:ext>
            </a:extLst>
          </p:cNvPr>
          <p:cNvSpPr/>
          <p:nvPr/>
        </p:nvSpPr>
        <p:spPr>
          <a:xfrm>
            <a:off x="2689938" y="2111515"/>
            <a:ext cx="1887115" cy="6764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A6F42E9-37C4-48A8-B04B-BEC30B3414BC}"/>
              </a:ext>
            </a:extLst>
          </p:cNvPr>
          <p:cNvSpPr/>
          <p:nvPr/>
        </p:nvSpPr>
        <p:spPr>
          <a:xfrm rot="3120524">
            <a:off x="5462796" y="1950016"/>
            <a:ext cx="1000800" cy="99941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E18E918-7FA6-4751-9BBB-236638718031}"/>
              </a:ext>
            </a:extLst>
          </p:cNvPr>
          <p:cNvSpPr/>
          <p:nvPr/>
        </p:nvSpPr>
        <p:spPr>
          <a:xfrm>
            <a:off x="7349339" y="1924285"/>
            <a:ext cx="1140212" cy="105087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D836705-85BE-44BE-A2DB-DF04A4DCAD4B}"/>
              </a:ext>
            </a:extLst>
          </p:cNvPr>
          <p:cNvSpPr/>
          <p:nvPr/>
        </p:nvSpPr>
        <p:spPr>
          <a:xfrm>
            <a:off x="489727" y="3349831"/>
            <a:ext cx="1729919" cy="5698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triangle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A1755D9-9BF9-4102-9A5B-BC2BBF0E9B4B}"/>
              </a:ext>
            </a:extLst>
          </p:cNvPr>
          <p:cNvSpPr/>
          <p:nvPr/>
        </p:nvSpPr>
        <p:spPr>
          <a:xfrm>
            <a:off x="2768536" y="3349831"/>
            <a:ext cx="1729919" cy="5698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rectangle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412BA54-F59D-4073-9872-4214D7943D5D}"/>
              </a:ext>
            </a:extLst>
          </p:cNvPr>
          <p:cNvSpPr/>
          <p:nvPr/>
        </p:nvSpPr>
        <p:spPr>
          <a:xfrm>
            <a:off x="7054486" y="3349831"/>
            <a:ext cx="1729919" cy="5698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circle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E58DFD-FFAF-45D2-A774-F3A003D31879}"/>
              </a:ext>
            </a:extLst>
          </p:cNvPr>
          <p:cNvSpPr txBox="1"/>
          <p:nvPr/>
        </p:nvSpPr>
        <p:spPr>
          <a:xfrm>
            <a:off x="8455743" y="6052633"/>
            <a:ext cx="4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00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the shape that would best fit this group.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9229D8C-3B6F-450C-BED6-216E54FB8477}"/>
              </a:ext>
            </a:extLst>
          </p:cNvPr>
          <p:cNvSpPr/>
          <p:nvPr/>
        </p:nvSpPr>
        <p:spPr>
          <a:xfrm>
            <a:off x="3057160" y="1600919"/>
            <a:ext cx="3102737" cy="31027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12D411C-AD63-423D-97BB-97C9334E314C}"/>
              </a:ext>
            </a:extLst>
          </p:cNvPr>
          <p:cNvGrpSpPr/>
          <p:nvPr/>
        </p:nvGrpSpPr>
        <p:grpSpPr>
          <a:xfrm>
            <a:off x="2100099" y="4819117"/>
            <a:ext cx="4943803" cy="924220"/>
            <a:chOff x="2100099" y="4641693"/>
            <a:chExt cx="4943803" cy="924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247228C-1C83-45FF-928E-187878EA7BBB}"/>
                </a:ext>
              </a:extLst>
            </p:cNvPr>
            <p:cNvSpPr/>
            <p:nvPr/>
          </p:nvSpPr>
          <p:spPr>
            <a:xfrm>
              <a:off x="3307929" y="4905756"/>
              <a:ext cx="1320314" cy="66015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B006CC10-9FAE-4AAD-A9EB-7B5D0A83BD78}"/>
                </a:ext>
              </a:extLst>
            </p:cNvPr>
            <p:cNvSpPr/>
            <p:nvPr/>
          </p:nvSpPr>
          <p:spPr>
            <a:xfrm>
              <a:off x="4911854" y="4706141"/>
              <a:ext cx="924220" cy="859772"/>
            </a:xfrm>
            <a:prstGeom prst="triangle">
              <a:avLst/>
            </a:prstGeom>
            <a:solidFill>
              <a:srgbClr val="66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0BE2B2F-6F00-485D-BF14-041A3A2E45A0}"/>
                </a:ext>
              </a:extLst>
            </p:cNvPr>
            <p:cNvSpPr/>
            <p:nvPr/>
          </p:nvSpPr>
          <p:spPr>
            <a:xfrm>
              <a:off x="6119682" y="4641693"/>
              <a:ext cx="924220" cy="9242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010D28F-D33C-4BEB-844C-77CAC48A892E}"/>
                </a:ext>
              </a:extLst>
            </p:cNvPr>
            <p:cNvSpPr/>
            <p:nvPr/>
          </p:nvSpPr>
          <p:spPr>
            <a:xfrm>
              <a:off x="2100099" y="4641693"/>
              <a:ext cx="924220" cy="924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527841B-108B-42FB-B959-A098AA08FD5B}"/>
              </a:ext>
            </a:extLst>
          </p:cNvPr>
          <p:cNvSpPr/>
          <p:nvPr/>
        </p:nvSpPr>
        <p:spPr>
          <a:xfrm>
            <a:off x="3948371" y="1850807"/>
            <a:ext cx="1320314" cy="6601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1D6D41D-9497-4855-8AD8-FDA55804C806}"/>
              </a:ext>
            </a:extLst>
          </p:cNvPr>
          <p:cNvSpPr/>
          <p:nvPr/>
        </p:nvSpPr>
        <p:spPr>
          <a:xfrm>
            <a:off x="4297301" y="2732366"/>
            <a:ext cx="1320314" cy="6601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97D70D4-CB26-4470-B9B4-6E7264686682}"/>
              </a:ext>
            </a:extLst>
          </p:cNvPr>
          <p:cNvSpPr/>
          <p:nvPr/>
        </p:nvSpPr>
        <p:spPr>
          <a:xfrm rot="5400000">
            <a:off x="3089232" y="2911327"/>
            <a:ext cx="1320314" cy="6601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2573CED-0E8B-4F28-AD6B-5018ACCA47EC}"/>
              </a:ext>
            </a:extLst>
          </p:cNvPr>
          <p:cNvSpPr/>
          <p:nvPr/>
        </p:nvSpPr>
        <p:spPr>
          <a:xfrm rot="20368297">
            <a:off x="4254105" y="3712130"/>
            <a:ext cx="1320314" cy="66015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72B768-403A-44D3-B1CE-97D8AB5E3237}"/>
              </a:ext>
            </a:extLst>
          </p:cNvPr>
          <p:cNvSpPr txBox="1"/>
          <p:nvPr/>
        </p:nvSpPr>
        <p:spPr>
          <a:xfrm>
            <a:off x="8455743" y="6052633"/>
            <a:ext cx="4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the shape that would best fit this group.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9229D8C-3B6F-450C-BED6-216E54FB8477}"/>
              </a:ext>
            </a:extLst>
          </p:cNvPr>
          <p:cNvSpPr/>
          <p:nvPr/>
        </p:nvSpPr>
        <p:spPr>
          <a:xfrm>
            <a:off x="3057160" y="1600919"/>
            <a:ext cx="3102737" cy="31027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247228C-1C83-45FF-928E-187878EA7BBB}"/>
              </a:ext>
            </a:extLst>
          </p:cNvPr>
          <p:cNvSpPr/>
          <p:nvPr/>
        </p:nvSpPr>
        <p:spPr>
          <a:xfrm>
            <a:off x="3307929" y="5083180"/>
            <a:ext cx="1320314" cy="66015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B006CC10-9FAE-4AAD-A9EB-7B5D0A83BD78}"/>
              </a:ext>
            </a:extLst>
          </p:cNvPr>
          <p:cNvSpPr/>
          <p:nvPr/>
        </p:nvSpPr>
        <p:spPr>
          <a:xfrm>
            <a:off x="4911854" y="4883565"/>
            <a:ext cx="924220" cy="85977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0BE2B2F-6F00-485D-BF14-041A3A2E45A0}"/>
              </a:ext>
            </a:extLst>
          </p:cNvPr>
          <p:cNvSpPr/>
          <p:nvPr/>
        </p:nvSpPr>
        <p:spPr>
          <a:xfrm>
            <a:off x="6119682" y="4819117"/>
            <a:ext cx="924220" cy="9242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010D28F-D33C-4BEB-844C-77CAC48A892E}"/>
              </a:ext>
            </a:extLst>
          </p:cNvPr>
          <p:cNvSpPr/>
          <p:nvPr/>
        </p:nvSpPr>
        <p:spPr>
          <a:xfrm>
            <a:off x="2100099" y="4819117"/>
            <a:ext cx="924220" cy="924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527841B-108B-42FB-B959-A098AA08FD5B}"/>
              </a:ext>
            </a:extLst>
          </p:cNvPr>
          <p:cNvSpPr/>
          <p:nvPr/>
        </p:nvSpPr>
        <p:spPr>
          <a:xfrm>
            <a:off x="3948371" y="1850807"/>
            <a:ext cx="1320314" cy="6601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1D6D41D-9497-4855-8AD8-FDA55804C806}"/>
              </a:ext>
            </a:extLst>
          </p:cNvPr>
          <p:cNvSpPr/>
          <p:nvPr/>
        </p:nvSpPr>
        <p:spPr>
          <a:xfrm>
            <a:off x="4297301" y="2732366"/>
            <a:ext cx="1320314" cy="6601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97D70D4-CB26-4470-B9B4-6E7264686682}"/>
              </a:ext>
            </a:extLst>
          </p:cNvPr>
          <p:cNvSpPr/>
          <p:nvPr/>
        </p:nvSpPr>
        <p:spPr>
          <a:xfrm rot="5400000">
            <a:off x="3089232" y="2911327"/>
            <a:ext cx="1320314" cy="6601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2573CED-0E8B-4F28-AD6B-5018ACCA47EC}"/>
              </a:ext>
            </a:extLst>
          </p:cNvPr>
          <p:cNvSpPr/>
          <p:nvPr/>
        </p:nvSpPr>
        <p:spPr>
          <a:xfrm rot="20368297">
            <a:off x="4254105" y="3712130"/>
            <a:ext cx="1320314" cy="66015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F44A75-0BF1-4481-BB3C-E4FCF8F0E1E8}"/>
              </a:ext>
            </a:extLst>
          </p:cNvPr>
          <p:cNvSpPr txBox="1"/>
          <p:nvPr/>
        </p:nvSpPr>
        <p:spPr>
          <a:xfrm>
            <a:off x="8455743" y="6052633"/>
            <a:ext cx="4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88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these shapes into 3 groups.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4258A28-B7F5-40D9-B516-8D8CA6E55CCE}"/>
              </a:ext>
            </a:extLst>
          </p:cNvPr>
          <p:cNvGrpSpPr/>
          <p:nvPr/>
        </p:nvGrpSpPr>
        <p:grpSpPr>
          <a:xfrm>
            <a:off x="1430272" y="1778989"/>
            <a:ext cx="6283456" cy="1179263"/>
            <a:chOff x="456520" y="3907428"/>
            <a:chExt cx="2685459" cy="504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DEDCC66A-ACD8-4C59-86C6-97552C1BC08A}"/>
                </a:ext>
              </a:extLst>
            </p:cNvPr>
            <p:cNvSpPr/>
            <p:nvPr/>
          </p:nvSpPr>
          <p:spPr>
            <a:xfrm>
              <a:off x="1183673" y="3907428"/>
              <a:ext cx="504000" cy="50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11E1344-5358-4C64-A38A-BED424A86217}"/>
                </a:ext>
              </a:extLst>
            </p:cNvPr>
            <p:cNvSpPr/>
            <p:nvPr/>
          </p:nvSpPr>
          <p:spPr>
            <a:xfrm>
              <a:off x="1910826" y="3907428"/>
              <a:ext cx="504000" cy="504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entury Gothic" panose="020B0502020202020204" pitchFamily="34" charset="0"/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36733689-E4B2-4C08-80E0-9FA3ACE3C6A2}"/>
                </a:ext>
              </a:extLst>
            </p:cNvPr>
            <p:cNvSpPr/>
            <p:nvPr/>
          </p:nvSpPr>
          <p:spPr>
            <a:xfrm>
              <a:off x="2637979" y="3925001"/>
              <a:ext cx="504000" cy="468855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4BAC1A1-B7A5-4240-A6F0-62CCF73ABDDC}"/>
                </a:ext>
              </a:extLst>
            </p:cNvPr>
            <p:cNvSpPr/>
            <p:nvPr/>
          </p:nvSpPr>
          <p:spPr>
            <a:xfrm>
              <a:off x="456520" y="3907428"/>
              <a:ext cx="504000" cy="504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3586BF-C3F1-47D6-8799-DCAD898CCA96}"/>
              </a:ext>
            </a:extLst>
          </p:cNvPr>
          <p:cNvSpPr txBox="1"/>
          <p:nvPr/>
        </p:nvSpPr>
        <p:spPr>
          <a:xfrm>
            <a:off x="8455743" y="6052633"/>
            <a:ext cx="4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20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these shapes into 3 groups.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6A2D444-9C01-460C-938C-9DB8B2D40D58}"/>
              </a:ext>
            </a:extLst>
          </p:cNvPr>
          <p:cNvSpPr/>
          <p:nvPr/>
        </p:nvSpPr>
        <p:spPr>
          <a:xfrm>
            <a:off x="621691" y="1312195"/>
            <a:ext cx="2438400" cy="23323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CEFDA93-E0B3-4AB0-B408-6F9BC4A281A6}"/>
              </a:ext>
            </a:extLst>
          </p:cNvPr>
          <p:cNvSpPr/>
          <p:nvPr/>
        </p:nvSpPr>
        <p:spPr>
          <a:xfrm>
            <a:off x="3352799" y="1312195"/>
            <a:ext cx="2438400" cy="23323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1C65482-FA62-47F7-92C6-A254E9FFAB20}"/>
              </a:ext>
            </a:extLst>
          </p:cNvPr>
          <p:cNvSpPr/>
          <p:nvPr/>
        </p:nvSpPr>
        <p:spPr>
          <a:xfrm>
            <a:off x="6083908" y="1312195"/>
            <a:ext cx="2438400" cy="23323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CF488E-DA59-4ECA-88CA-DB27869C5103}"/>
              </a:ext>
            </a:extLst>
          </p:cNvPr>
          <p:cNvSpPr txBox="1"/>
          <p:nvPr/>
        </p:nvSpPr>
        <p:spPr>
          <a:xfrm>
            <a:off x="3984949" y="3696065"/>
            <a:ext cx="117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square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3D9615-3916-4D25-B5E6-5241D85AACBF}"/>
              </a:ext>
            </a:extLst>
          </p:cNvPr>
          <p:cNvSpPr txBox="1"/>
          <p:nvPr/>
        </p:nvSpPr>
        <p:spPr>
          <a:xfrm>
            <a:off x="1253841" y="3696065"/>
            <a:ext cx="117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triangle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5F57EC-3E0F-40E1-BB41-49741B342258}"/>
              </a:ext>
            </a:extLst>
          </p:cNvPr>
          <p:cNvSpPr txBox="1"/>
          <p:nvPr/>
        </p:nvSpPr>
        <p:spPr>
          <a:xfrm>
            <a:off x="6716058" y="3696065"/>
            <a:ext cx="117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circle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BAC1A1-B7A5-4240-A6F0-62CCF73ABDDC}"/>
              </a:ext>
            </a:extLst>
          </p:cNvPr>
          <p:cNvSpPr/>
          <p:nvPr/>
        </p:nvSpPr>
        <p:spPr>
          <a:xfrm>
            <a:off x="3721301" y="1790977"/>
            <a:ext cx="850699" cy="8506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1AB02B5-E027-498A-BA1E-4BB9DA9CD4B7}"/>
              </a:ext>
            </a:extLst>
          </p:cNvPr>
          <p:cNvSpPr/>
          <p:nvPr/>
        </p:nvSpPr>
        <p:spPr>
          <a:xfrm>
            <a:off x="4733699" y="2053036"/>
            <a:ext cx="850699" cy="8506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EDCC66A-ACD8-4C59-86C6-97552C1BC08A}"/>
              </a:ext>
            </a:extLst>
          </p:cNvPr>
          <p:cNvSpPr/>
          <p:nvPr/>
        </p:nvSpPr>
        <p:spPr>
          <a:xfrm>
            <a:off x="6814856" y="2053036"/>
            <a:ext cx="976504" cy="9765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36733689-E4B2-4C08-80E0-9FA3ACE3C6A2}"/>
              </a:ext>
            </a:extLst>
          </p:cNvPr>
          <p:cNvSpPr/>
          <p:nvPr/>
        </p:nvSpPr>
        <p:spPr>
          <a:xfrm>
            <a:off x="1354668" y="1999100"/>
            <a:ext cx="972446" cy="904635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583BD37-640D-4D01-9AB1-B0880C974F05}"/>
              </a:ext>
            </a:extLst>
          </p:cNvPr>
          <p:cNvSpPr txBox="1"/>
          <p:nvPr/>
        </p:nvSpPr>
        <p:spPr>
          <a:xfrm>
            <a:off x="8455743" y="6052633"/>
            <a:ext cx="4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58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the two groups below.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470A49-E1DD-4FD3-BF50-FC2F1D6EB65E}"/>
              </a:ext>
            </a:extLst>
          </p:cNvPr>
          <p:cNvGrpSpPr/>
          <p:nvPr/>
        </p:nvGrpSpPr>
        <p:grpSpPr>
          <a:xfrm>
            <a:off x="1554793" y="1715276"/>
            <a:ext cx="6034415" cy="2856723"/>
            <a:chOff x="281188" y="4909051"/>
            <a:chExt cx="3041792" cy="1440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5477621-F0E0-4B1C-A9F2-15C9B30F7349}"/>
                </a:ext>
              </a:extLst>
            </p:cNvPr>
            <p:cNvSpPr/>
            <p:nvPr/>
          </p:nvSpPr>
          <p:spPr>
            <a:xfrm>
              <a:off x="281188" y="4909051"/>
              <a:ext cx="1440000" cy="14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entury Gothic" panose="020B0502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A7C897DC-1624-4CDA-B663-F5495553355E}"/>
                </a:ext>
              </a:extLst>
            </p:cNvPr>
            <p:cNvSpPr/>
            <p:nvPr/>
          </p:nvSpPr>
          <p:spPr>
            <a:xfrm>
              <a:off x="1882980" y="4909051"/>
              <a:ext cx="1440000" cy="14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entury Gothic" panose="020B0502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A7900CE-EE42-4617-8301-ED65D1484769}"/>
                </a:ext>
              </a:extLst>
            </p:cNvPr>
            <p:cNvSpPr/>
            <p:nvPr/>
          </p:nvSpPr>
          <p:spPr>
            <a:xfrm>
              <a:off x="2227984" y="5058469"/>
              <a:ext cx="504000" cy="504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915F064-6B7C-4F1C-8BF4-CFD93B04885C}"/>
                </a:ext>
              </a:extLst>
            </p:cNvPr>
            <p:cNvSpPr/>
            <p:nvPr/>
          </p:nvSpPr>
          <p:spPr>
            <a:xfrm>
              <a:off x="2741006" y="5465420"/>
              <a:ext cx="504000" cy="504000"/>
            </a:xfrm>
            <a:prstGeom prst="ellipse">
              <a:avLst/>
            </a:prstGeom>
            <a:solidFill>
              <a:srgbClr val="66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D3F208C-B7B6-4DDE-B2D5-23A7BA9F8122}"/>
                </a:ext>
              </a:extLst>
            </p:cNvPr>
            <p:cNvSpPr/>
            <p:nvPr/>
          </p:nvSpPr>
          <p:spPr>
            <a:xfrm>
              <a:off x="2071513" y="5669494"/>
              <a:ext cx="504000" cy="50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7D8AB34-A32A-4099-93CB-6E7FD748BD5A}"/>
                </a:ext>
              </a:extLst>
            </p:cNvPr>
            <p:cNvSpPr/>
            <p:nvPr/>
          </p:nvSpPr>
          <p:spPr>
            <a:xfrm rot="19445373">
              <a:off x="450897" y="5355408"/>
              <a:ext cx="50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2173C41-D862-4DDD-B5BF-C1BB7B38D912}"/>
                </a:ext>
              </a:extLst>
            </p:cNvPr>
            <p:cNvSpPr/>
            <p:nvPr/>
          </p:nvSpPr>
          <p:spPr>
            <a:xfrm>
              <a:off x="1120357" y="5379681"/>
              <a:ext cx="504000" cy="504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entury Gothic" panose="020B0502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AA203A4-9722-4258-9879-D8E95039EACA}"/>
              </a:ext>
            </a:extLst>
          </p:cNvPr>
          <p:cNvSpPr txBox="1"/>
          <p:nvPr/>
        </p:nvSpPr>
        <p:spPr>
          <a:xfrm>
            <a:off x="8455743" y="6052633"/>
            <a:ext cx="4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04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the two groups below.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5477621-F0E0-4B1C-A9F2-15C9B30F7349}"/>
              </a:ext>
            </a:extLst>
          </p:cNvPr>
          <p:cNvSpPr/>
          <p:nvPr/>
        </p:nvSpPr>
        <p:spPr>
          <a:xfrm>
            <a:off x="1554793" y="1715276"/>
            <a:ext cx="2856723" cy="285672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C897DC-1624-4CDA-B663-F5495553355E}"/>
              </a:ext>
            </a:extLst>
          </p:cNvPr>
          <p:cNvSpPr/>
          <p:nvPr/>
        </p:nvSpPr>
        <p:spPr>
          <a:xfrm>
            <a:off x="4732485" y="1715276"/>
            <a:ext cx="2856723" cy="285672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A7900CE-EE42-4617-8301-ED65D1484769}"/>
              </a:ext>
            </a:extLst>
          </p:cNvPr>
          <p:cNvSpPr/>
          <p:nvPr/>
        </p:nvSpPr>
        <p:spPr>
          <a:xfrm>
            <a:off x="5416916" y="2011697"/>
            <a:ext cx="999853" cy="99985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915F064-6B7C-4F1C-8BF4-CFD93B04885C}"/>
              </a:ext>
            </a:extLst>
          </p:cNvPr>
          <p:cNvSpPr/>
          <p:nvPr/>
        </p:nvSpPr>
        <p:spPr>
          <a:xfrm>
            <a:off x="6434667" y="2819021"/>
            <a:ext cx="999853" cy="999853"/>
          </a:xfrm>
          <a:prstGeom prst="ellipse">
            <a:avLst/>
          </a:prstGeom>
          <a:solidFill>
            <a:srgbClr val="66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D3F208C-B7B6-4DDE-B2D5-23A7BA9F8122}"/>
              </a:ext>
            </a:extLst>
          </p:cNvPr>
          <p:cNvSpPr/>
          <p:nvPr/>
        </p:nvSpPr>
        <p:spPr>
          <a:xfrm>
            <a:off x="5106503" y="3223870"/>
            <a:ext cx="999853" cy="99985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7D8AB34-A32A-4099-93CB-6E7FD748BD5A}"/>
              </a:ext>
            </a:extLst>
          </p:cNvPr>
          <p:cNvSpPr/>
          <p:nvPr/>
        </p:nvSpPr>
        <p:spPr>
          <a:xfrm rot="19445373">
            <a:off x="1891468" y="2600775"/>
            <a:ext cx="999853" cy="99985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173C41-D862-4DDD-B5BF-C1BB7B38D912}"/>
              </a:ext>
            </a:extLst>
          </p:cNvPr>
          <p:cNvSpPr/>
          <p:nvPr/>
        </p:nvSpPr>
        <p:spPr>
          <a:xfrm>
            <a:off x="3219566" y="2648928"/>
            <a:ext cx="999853" cy="9998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FE0E57-E002-4FA7-82D1-CFFE3C205832}"/>
              </a:ext>
            </a:extLst>
          </p:cNvPr>
          <p:cNvSpPr txBox="1"/>
          <p:nvPr/>
        </p:nvSpPr>
        <p:spPr>
          <a:xfrm>
            <a:off x="2071497" y="4693252"/>
            <a:ext cx="1823315" cy="64698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squares</a:t>
            </a: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1E7931-03B7-4C51-965D-5E2C756969D3}"/>
              </a:ext>
            </a:extLst>
          </p:cNvPr>
          <p:cNvSpPr txBox="1"/>
          <p:nvPr/>
        </p:nvSpPr>
        <p:spPr>
          <a:xfrm>
            <a:off x="5249189" y="4693252"/>
            <a:ext cx="1823315" cy="64698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circles</a:t>
            </a: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26F312-AEDB-452E-86D1-0B69BF5D9D89}"/>
              </a:ext>
            </a:extLst>
          </p:cNvPr>
          <p:cNvSpPr txBox="1"/>
          <p:nvPr/>
        </p:nvSpPr>
        <p:spPr>
          <a:xfrm>
            <a:off x="8455743" y="6052633"/>
            <a:ext cx="4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595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ae93138026cb8753332041e59d65cf54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5155117ecf8037f21a971aa2ed66271a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144f90-c7b6-48d0-aae5-f5e9e48cc3df"/>
    <ds:schemaRef ds:uri="http://purl.org/dc/elements/1.1/"/>
    <ds:schemaRef ds:uri="0f0ae0ff-29c4-4766-b250-c1a9bee8d43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06AFD2-11D1-4788-AB5B-9327469929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1303</TotalTime>
  <Words>414</Words>
  <Application>Microsoft Office PowerPoint</Application>
  <PresentationFormat>On-screen Show (4:3)</PresentationFormat>
  <Paragraphs>357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user</cp:lastModifiedBy>
  <cp:revision>62</cp:revision>
  <dcterms:created xsi:type="dcterms:W3CDTF">2018-03-17T10:08:43Z</dcterms:created>
  <dcterms:modified xsi:type="dcterms:W3CDTF">2020-07-07T20:11:23Z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