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366" r:id="rId5"/>
    <p:sldId id="439" r:id="rId6"/>
    <p:sldId id="367" r:id="rId7"/>
    <p:sldId id="360" r:id="rId8"/>
    <p:sldId id="377" r:id="rId9"/>
    <p:sldId id="375" r:id="rId10"/>
    <p:sldId id="380" r:id="rId11"/>
    <p:sldId id="376" r:id="rId12"/>
    <p:sldId id="378" r:id="rId13"/>
    <p:sldId id="374" r:id="rId14"/>
    <p:sldId id="379" r:id="rId15"/>
    <p:sldId id="441" r:id="rId16"/>
    <p:sldId id="440" r:id="rId17"/>
    <p:sldId id="373" r:id="rId18"/>
    <p:sldId id="314" r:id="rId19"/>
    <p:sldId id="381" r:id="rId20"/>
    <p:sldId id="382" r:id="rId21"/>
    <p:sldId id="368" r:id="rId22"/>
    <p:sldId id="369" r:id="rId23"/>
    <p:sldId id="370" r:id="rId24"/>
    <p:sldId id="442" r:id="rId25"/>
    <p:sldId id="365" r:id="rId26"/>
    <p:sldId id="426" r:id="rId27"/>
    <p:sldId id="427" r:id="rId28"/>
    <p:sldId id="443" r:id="rId29"/>
    <p:sldId id="428" r:id="rId30"/>
    <p:sldId id="415" r:id="rId31"/>
    <p:sldId id="424" r:id="rId32"/>
    <p:sldId id="416" r:id="rId33"/>
    <p:sldId id="433" r:id="rId34"/>
    <p:sldId id="436" r:id="rId35"/>
    <p:sldId id="355" r:id="rId36"/>
    <p:sldId id="434" r:id="rId37"/>
    <p:sldId id="420" r:id="rId38"/>
    <p:sldId id="444" r:id="rId39"/>
    <p:sldId id="435" r:id="rId40"/>
    <p:sldId id="422" r:id="rId41"/>
    <p:sldId id="431" r:id="rId42"/>
    <p:sldId id="43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756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8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71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01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02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573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41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61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46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3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29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4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0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77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5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29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22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secrets.co.uk/content-domain-filter/?fwp_contentdomain=3g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roomsecrets.co.uk/content-domain-filter/?fwp_contentdomain=3g2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watch.net/cms/checkmar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24475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4 – Properties of Shapes</a:t>
            </a: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4</a:t>
            </a:r>
          </a:p>
          <a:p>
            <a:pPr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Tuesday 14</a:t>
            </a:r>
            <a:r>
              <a:rPr lang="en-GB" sz="4400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July 2020</a:t>
            </a:r>
          </a:p>
          <a:p>
            <a:pPr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LO: I can recognise and name different  triangle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8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a ruler to draw a scalene triangle with one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side measuring 5 cm.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8E765-E1AB-42CA-9F72-FA29564F0D5F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66623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a ruler to draw a scalene triangle with one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side measuring 5 cm.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Check your partner’s triangle. It MUST be a scalene triangle and have one side that measures 5cm.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EDE628F-D670-42B2-8756-2A0A623EBDC9}"/>
              </a:ext>
            </a:extLst>
          </p:cNvPr>
          <p:cNvSpPr/>
          <p:nvPr/>
        </p:nvSpPr>
        <p:spPr>
          <a:xfrm>
            <a:off x="5161936" y="2933498"/>
            <a:ext cx="1800000" cy="2736000"/>
          </a:xfrm>
          <a:prstGeom prst="rtTriangle">
            <a:avLst/>
          </a:prstGeom>
          <a:solidFill>
            <a:srgbClr val="FCC5B6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EC502E-262B-47FE-8445-E088BB649161}"/>
              </a:ext>
            </a:extLst>
          </p:cNvPr>
          <p:cNvSpPr txBox="1"/>
          <p:nvPr/>
        </p:nvSpPr>
        <p:spPr>
          <a:xfrm>
            <a:off x="1165124" y="3429000"/>
            <a:ext cx="3485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This triangle has a base that measures 5cm (but it may appear bigger on the whiteboard).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4E1DD-BBC5-4197-9241-AFEAE5AC84B5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644340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45893-80A6-4CFC-B83A-07A8D1840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50" y="4516138"/>
            <a:ext cx="7202700" cy="1646302"/>
          </a:xfrm>
        </p:spPr>
        <p:txBody>
          <a:bodyPr/>
          <a:lstStyle/>
          <a:p>
            <a:pPr algn="l"/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4: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LO: I can recognise and name different  triangle 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D0724-A46C-4973-B8B3-97480FA4F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633" y="628906"/>
            <a:ext cx="5826719" cy="1096899"/>
          </a:xfrm>
        </p:spPr>
        <p:txBody>
          <a:bodyPr>
            <a:normAutofit/>
          </a:bodyPr>
          <a:lstStyle/>
          <a:p>
            <a:pPr algn="l"/>
            <a:r>
              <a:rPr lang="en-GB" sz="2800" dirty="0"/>
              <a:t>15-07-20</a:t>
            </a:r>
          </a:p>
        </p:txBody>
      </p:sp>
    </p:spTree>
    <p:extLst>
      <p:ext uri="{BB962C8B-B14F-4D97-AF65-F5344CB8AC3E}">
        <p14:creationId xmlns:p14="http://schemas.microsoft.com/office/powerpoint/2010/main" val="225448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the triangles in this image which are scalene. Use a ruler to help.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59379B-527A-40FB-9871-A4F7D2268A9E}"/>
              </a:ext>
            </a:extLst>
          </p:cNvPr>
          <p:cNvSpPr/>
          <p:nvPr/>
        </p:nvSpPr>
        <p:spPr>
          <a:xfrm>
            <a:off x="902208" y="1816608"/>
            <a:ext cx="7339584" cy="39258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06278F37-9FD3-4ABA-8231-8CC43798F8F0}"/>
              </a:ext>
            </a:extLst>
          </p:cNvPr>
          <p:cNvSpPr/>
          <p:nvPr/>
        </p:nvSpPr>
        <p:spPr>
          <a:xfrm>
            <a:off x="902208" y="3762712"/>
            <a:ext cx="914400" cy="1979720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993ED68-D17A-49B3-8B15-224374A896FF}"/>
              </a:ext>
            </a:extLst>
          </p:cNvPr>
          <p:cNvSpPr/>
          <p:nvPr/>
        </p:nvSpPr>
        <p:spPr>
          <a:xfrm>
            <a:off x="1816608" y="1816608"/>
            <a:ext cx="1485885" cy="39258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21C2937-3700-4F82-A45B-2008019C23A7}"/>
              </a:ext>
            </a:extLst>
          </p:cNvPr>
          <p:cNvSpPr/>
          <p:nvPr/>
        </p:nvSpPr>
        <p:spPr>
          <a:xfrm rot="4760595">
            <a:off x="2687050" y="2366048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02A9576-63E3-4929-97DE-C6A0D3E7F833}"/>
              </a:ext>
            </a:extLst>
          </p:cNvPr>
          <p:cNvSpPr/>
          <p:nvPr/>
        </p:nvSpPr>
        <p:spPr>
          <a:xfrm>
            <a:off x="3302493" y="3076575"/>
            <a:ext cx="2959282" cy="266585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18EED7C-98F3-4335-B3A5-4A1DC73BB2BB}"/>
              </a:ext>
            </a:extLst>
          </p:cNvPr>
          <p:cNvSpPr/>
          <p:nvPr/>
        </p:nvSpPr>
        <p:spPr>
          <a:xfrm>
            <a:off x="6263728" y="4828032"/>
            <a:ext cx="1978064" cy="9144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7486429-26F3-4010-93AE-88E0AC00AB25}"/>
              </a:ext>
            </a:extLst>
          </p:cNvPr>
          <p:cNvSpPr/>
          <p:nvPr/>
        </p:nvSpPr>
        <p:spPr>
          <a:xfrm rot="10800000">
            <a:off x="5274697" y="1816608"/>
            <a:ext cx="2965142" cy="1615342"/>
          </a:xfrm>
          <a:prstGeom prst="triangle">
            <a:avLst>
              <a:gd name="adj" fmla="val 203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22C0AD5-42D5-47D2-8EA7-DF4F0D9CDF54}"/>
              </a:ext>
            </a:extLst>
          </p:cNvPr>
          <p:cNvSpPr/>
          <p:nvPr/>
        </p:nvSpPr>
        <p:spPr>
          <a:xfrm rot="10800000">
            <a:off x="3212576" y="1816606"/>
            <a:ext cx="2067011" cy="161991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EFC5523-2902-474A-9045-9D9136EEAF3D}"/>
              </a:ext>
            </a:extLst>
          </p:cNvPr>
          <p:cNvSpPr/>
          <p:nvPr/>
        </p:nvSpPr>
        <p:spPr>
          <a:xfrm rot="3532651">
            <a:off x="5375364" y="2332433"/>
            <a:ext cx="2552700" cy="1019175"/>
          </a:xfrm>
          <a:prstGeom prst="triangle">
            <a:avLst>
              <a:gd name="adj" fmla="val 877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B1A922-C768-42EB-9386-6C054E95B84A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44918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the triangles in this image which are scalene. Use a ruler to help.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59379B-527A-40FB-9871-A4F7D2268A9E}"/>
              </a:ext>
            </a:extLst>
          </p:cNvPr>
          <p:cNvSpPr/>
          <p:nvPr/>
        </p:nvSpPr>
        <p:spPr>
          <a:xfrm>
            <a:off x="902208" y="1816608"/>
            <a:ext cx="7339584" cy="39258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06278F37-9FD3-4ABA-8231-8CC43798F8F0}"/>
              </a:ext>
            </a:extLst>
          </p:cNvPr>
          <p:cNvSpPr/>
          <p:nvPr/>
        </p:nvSpPr>
        <p:spPr>
          <a:xfrm>
            <a:off x="902208" y="3762712"/>
            <a:ext cx="914400" cy="1979720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993ED68-D17A-49B3-8B15-224374A896FF}"/>
              </a:ext>
            </a:extLst>
          </p:cNvPr>
          <p:cNvSpPr/>
          <p:nvPr/>
        </p:nvSpPr>
        <p:spPr>
          <a:xfrm>
            <a:off x="1816608" y="1816608"/>
            <a:ext cx="1485885" cy="39258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21C2937-3700-4F82-A45B-2008019C23A7}"/>
              </a:ext>
            </a:extLst>
          </p:cNvPr>
          <p:cNvSpPr/>
          <p:nvPr/>
        </p:nvSpPr>
        <p:spPr>
          <a:xfrm rot="4760595">
            <a:off x="2687050" y="2366048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02A9576-63E3-4929-97DE-C6A0D3E7F833}"/>
              </a:ext>
            </a:extLst>
          </p:cNvPr>
          <p:cNvSpPr/>
          <p:nvPr/>
        </p:nvSpPr>
        <p:spPr>
          <a:xfrm>
            <a:off x="3302493" y="3076575"/>
            <a:ext cx="2959282" cy="266585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18EED7C-98F3-4335-B3A5-4A1DC73BB2BB}"/>
              </a:ext>
            </a:extLst>
          </p:cNvPr>
          <p:cNvSpPr/>
          <p:nvPr/>
        </p:nvSpPr>
        <p:spPr>
          <a:xfrm>
            <a:off x="6263728" y="4828032"/>
            <a:ext cx="1978064" cy="914400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7486429-26F3-4010-93AE-88E0AC00AB25}"/>
              </a:ext>
            </a:extLst>
          </p:cNvPr>
          <p:cNvSpPr/>
          <p:nvPr/>
        </p:nvSpPr>
        <p:spPr>
          <a:xfrm rot="10800000">
            <a:off x="5274697" y="1816608"/>
            <a:ext cx="2965142" cy="1615342"/>
          </a:xfrm>
          <a:prstGeom prst="triangle">
            <a:avLst>
              <a:gd name="adj" fmla="val 2035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22C0AD5-42D5-47D2-8EA7-DF4F0D9CDF54}"/>
              </a:ext>
            </a:extLst>
          </p:cNvPr>
          <p:cNvSpPr/>
          <p:nvPr/>
        </p:nvSpPr>
        <p:spPr>
          <a:xfrm rot="10800000">
            <a:off x="3212576" y="1816606"/>
            <a:ext cx="2067011" cy="161991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4548FAC-A893-4463-93C5-7FA64345FE5B}"/>
              </a:ext>
            </a:extLst>
          </p:cNvPr>
          <p:cNvSpPr/>
          <p:nvPr/>
        </p:nvSpPr>
        <p:spPr>
          <a:xfrm rot="3532651">
            <a:off x="5375364" y="2332433"/>
            <a:ext cx="2552700" cy="1019175"/>
          </a:xfrm>
          <a:prstGeom prst="triangle">
            <a:avLst>
              <a:gd name="adj" fmla="val 8771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83636E-2858-4E8A-93D3-0DE123A51D6B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84818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6514B3-D990-4703-98E6-8FF397985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68797"/>
            <a:ext cx="8913124" cy="6322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2B5762A-C46E-4623-9F3E-24BD4B8CB45A}"/>
              </a:ext>
            </a:extLst>
          </p:cNvPr>
          <p:cNvSpPr txBox="1"/>
          <p:nvPr/>
        </p:nvSpPr>
        <p:spPr>
          <a:xfrm>
            <a:off x="2895601" y="3796567"/>
            <a:ext cx="5321300" cy="948741"/>
          </a:xfrm>
          <a:prstGeom prst="wedgeRoundRectCallout">
            <a:avLst>
              <a:gd name="adj1" fmla="val -62744"/>
              <a:gd name="adj2" fmla="val 4458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The logo includes no scalene triangles.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AD64B4-EC60-4F05-9B1D-461236695CE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Holly is designing a logo for a car park.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your answer.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D7917C-EA4C-4F42-93B1-D8537870DA08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6514B3-D990-4703-98E6-8FF397985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68797"/>
            <a:ext cx="8913124" cy="6322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2B5762A-C46E-4623-9F3E-24BD4B8CB45A}"/>
              </a:ext>
            </a:extLst>
          </p:cNvPr>
          <p:cNvSpPr txBox="1"/>
          <p:nvPr/>
        </p:nvSpPr>
        <p:spPr>
          <a:xfrm>
            <a:off x="2895601" y="3796567"/>
            <a:ext cx="5321300" cy="948741"/>
          </a:xfrm>
          <a:prstGeom prst="wedgeRoundRectCallout">
            <a:avLst>
              <a:gd name="adj1" fmla="val -62744"/>
              <a:gd name="adj2" fmla="val 4458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The logo includes no scalene triangles.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AD64B4-EC60-4F05-9B1D-461236695CE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Holly is designing a logo for a car park.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your answer.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Yes because…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C434C4-3D7F-4374-BD78-882DEFC41EF6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46219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6514B3-D990-4703-98E6-8FF397985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68797"/>
            <a:ext cx="8913124" cy="6322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2B5762A-C46E-4623-9F3E-24BD4B8CB45A}"/>
              </a:ext>
            </a:extLst>
          </p:cNvPr>
          <p:cNvSpPr txBox="1"/>
          <p:nvPr/>
        </p:nvSpPr>
        <p:spPr>
          <a:xfrm>
            <a:off x="2895601" y="3796567"/>
            <a:ext cx="5321300" cy="948741"/>
          </a:xfrm>
          <a:prstGeom prst="wedgeRoundRectCallout">
            <a:avLst>
              <a:gd name="adj1" fmla="val -62744"/>
              <a:gd name="adj2" fmla="val 4458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The logo includes no scalene triangles.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AD64B4-EC60-4F05-9B1D-461236695CE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Holly is designing a logo for a car park.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your answer. 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Yes because the left and right triangles are isosceles because they have 2 equal sides and the middle triangle is equilateral because it has 3 equal sides.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C8B25-F142-4A7D-8AFD-D1B8359FA51A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490876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triangle is the odd one out?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Why?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ECDB02-A62D-4B40-97E3-04514D859BF7}"/>
              </a:ext>
            </a:extLst>
          </p:cNvPr>
          <p:cNvGrpSpPr/>
          <p:nvPr/>
        </p:nvGrpSpPr>
        <p:grpSpPr>
          <a:xfrm>
            <a:off x="2325288" y="1643135"/>
            <a:ext cx="4493425" cy="3459807"/>
            <a:chOff x="1725910" y="2446582"/>
            <a:chExt cx="2724934" cy="2098121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9939AC40-870A-45AE-A092-617DED71C2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5910" y="2446582"/>
              <a:ext cx="957074" cy="825064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latin typeface="Century Gothic" panose="020B0502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96FE53-4D98-471E-8BB1-685E44C2F71D}"/>
                </a:ext>
              </a:extLst>
            </p:cNvPr>
            <p:cNvSpPr txBox="1"/>
            <p:nvPr/>
          </p:nvSpPr>
          <p:spPr>
            <a:xfrm>
              <a:off x="2065704" y="2851784"/>
              <a:ext cx="250026" cy="279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6D6D1D8-24AA-4D26-90D5-EFAB13AE12D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156629" y="3429000"/>
              <a:ext cx="1294215" cy="1115703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latin typeface="Century Gothic" panose="020B0502020202020204" pitchFamily="34" charset="0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25EE8A25-1E5A-4147-8987-EC07488D5E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45764" y="3610665"/>
              <a:ext cx="601694" cy="825064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latin typeface="Century Gothic" panose="020B0502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3AC580-40C1-4097-A761-321319B40AD2}"/>
                </a:ext>
              </a:extLst>
            </p:cNvPr>
            <p:cNvSpPr txBox="1"/>
            <p:nvPr/>
          </p:nvSpPr>
          <p:spPr>
            <a:xfrm>
              <a:off x="2401615" y="4027607"/>
              <a:ext cx="263634" cy="279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57A034-0F7C-476E-9F25-F6E32DB5E486}"/>
                </a:ext>
              </a:extLst>
            </p:cNvPr>
            <p:cNvSpPr txBox="1"/>
            <p:nvPr/>
          </p:nvSpPr>
          <p:spPr>
            <a:xfrm>
              <a:off x="3678236" y="3614293"/>
              <a:ext cx="250998" cy="279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D</a:t>
              </a:r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8D31643D-9CAB-4518-820D-8B06C668F368}"/>
              </a:ext>
            </a:extLst>
          </p:cNvPr>
          <p:cNvSpPr>
            <a:spLocks noChangeAspect="1"/>
          </p:cNvSpPr>
          <p:nvPr/>
        </p:nvSpPr>
        <p:spPr>
          <a:xfrm rot="5994373">
            <a:off x="5031377" y="1782408"/>
            <a:ext cx="1026605" cy="88500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2FA57A-25EE-4EFD-AC90-87A20BB7CECB}"/>
              </a:ext>
            </a:extLst>
          </p:cNvPr>
          <p:cNvSpPr txBox="1"/>
          <p:nvPr/>
        </p:nvSpPr>
        <p:spPr>
          <a:xfrm>
            <a:off x="5183683" y="191944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C299F-CC68-45E2-94A8-8A9A03ADC5BD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1506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triangle is the odd one out?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Why?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 because…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ECDB02-A62D-4B40-97E3-04514D859BF7}"/>
              </a:ext>
            </a:extLst>
          </p:cNvPr>
          <p:cNvGrpSpPr/>
          <p:nvPr/>
        </p:nvGrpSpPr>
        <p:grpSpPr>
          <a:xfrm>
            <a:off x="2325288" y="1643135"/>
            <a:ext cx="4493425" cy="3459807"/>
            <a:chOff x="1725910" y="2446582"/>
            <a:chExt cx="2724934" cy="2098121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9939AC40-870A-45AE-A092-617DED71C2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5910" y="2446582"/>
              <a:ext cx="957074" cy="825064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latin typeface="Century Gothic" panose="020B0502020202020204" pitchFamily="34" charset="0"/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CA87B319-CCBA-4FAD-A7DC-3AB3B08A08AA}"/>
                </a:ext>
              </a:extLst>
            </p:cNvPr>
            <p:cNvSpPr>
              <a:spLocks noChangeAspect="1"/>
            </p:cNvSpPr>
            <p:nvPr/>
          </p:nvSpPr>
          <p:spPr>
            <a:xfrm rot="5994373">
              <a:off x="3366955" y="2531041"/>
              <a:ext cx="622561" cy="536691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latin typeface="Century Gothic" panose="020B0502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96FE53-4D98-471E-8BB1-685E44C2F71D}"/>
                </a:ext>
              </a:extLst>
            </p:cNvPr>
            <p:cNvSpPr txBox="1"/>
            <p:nvPr/>
          </p:nvSpPr>
          <p:spPr>
            <a:xfrm>
              <a:off x="2065704" y="2851784"/>
              <a:ext cx="250026" cy="279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6D6D1D8-24AA-4D26-90D5-EFAB13AE12D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156629" y="3429000"/>
              <a:ext cx="1294215" cy="1115703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latin typeface="Century Gothic" panose="020B0502020202020204" pitchFamily="34" charset="0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25EE8A25-1E5A-4147-8987-EC07488D5E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45764" y="3610665"/>
              <a:ext cx="601694" cy="825064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A4C766-584E-4D88-A130-6C2698C07CBE}"/>
                </a:ext>
              </a:extLst>
            </p:cNvPr>
            <p:cNvSpPr txBox="1"/>
            <p:nvPr/>
          </p:nvSpPr>
          <p:spPr>
            <a:xfrm>
              <a:off x="3459318" y="2614144"/>
              <a:ext cx="218918" cy="279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3AC580-40C1-4097-A761-321319B40AD2}"/>
                </a:ext>
              </a:extLst>
            </p:cNvPr>
            <p:cNvSpPr txBox="1"/>
            <p:nvPr/>
          </p:nvSpPr>
          <p:spPr>
            <a:xfrm>
              <a:off x="2401615" y="4027607"/>
              <a:ext cx="263634" cy="279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57A034-0F7C-476E-9F25-F6E32DB5E486}"/>
                </a:ext>
              </a:extLst>
            </p:cNvPr>
            <p:cNvSpPr txBox="1"/>
            <p:nvPr/>
          </p:nvSpPr>
          <p:spPr>
            <a:xfrm>
              <a:off x="3678236" y="3614293"/>
              <a:ext cx="250998" cy="279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D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50EAFF8-3372-45F9-8696-97AECBAACA12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23928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same and what is different about these triangles?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name of each triangle?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do you know about it?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7ABA7F4-D809-4F89-B0D7-0B3E677EDA52}"/>
              </a:ext>
            </a:extLst>
          </p:cNvPr>
          <p:cNvSpPr/>
          <p:nvPr/>
        </p:nvSpPr>
        <p:spPr>
          <a:xfrm>
            <a:off x="1065300" y="1963691"/>
            <a:ext cx="2017322" cy="2292626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EE68284-3410-4735-9D84-302A9E0EE5F3}"/>
              </a:ext>
            </a:extLst>
          </p:cNvPr>
          <p:cNvSpPr/>
          <p:nvPr/>
        </p:nvSpPr>
        <p:spPr>
          <a:xfrm rot="10800000">
            <a:off x="3563339" y="2509589"/>
            <a:ext cx="2017322" cy="1746728"/>
          </a:xfrm>
          <a:prstGeom prst="triangle">
            <a:avLst/>
          </a:prstGeom>
          <a:solidFill>
            <a:srgbClr val="CC99FF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4E08BBC-394B-490B-9BCF-563691F5AB05}"/>
              </a:ext>
            </a:extLst>
          </p:cNvPr>
          <p:cNvSpPr/>
          <p:nvPr/>
        </p:nvSpPr>
        <p:spPr>
          <a:xfrm>
            <a:off x="6058809" y="2509589"/>
            <a:ext cx="2331739" cy="1746729"/>
          </a:xfrm>
          <a:prstGeom prst="triangle">
            <a:avLst>
              <a:gd name="adj" fmla="val 27008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542DC9-C311-4E38-A6D8-C54D299E0263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79930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triangle is the odd one out?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Why?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 because it is the only isosceles triangle.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rest are equilateral.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ECDB02-A62D-4B40-97E3-04514D859BF7}"/>
              </a:ext>
            </a:extLst>
          </p:cNvPr>
          <p:cNvGrpSpPr/>
          <p:nvPr/>
        </p:nvGrpSpPr>
        <p:grpSpPr>
          <a:xfrm>
            <a:off x="2325288" y="1643135"/>
            <a:ext cx="4493425" cy="3459807"/>
            <a:chOff x="1725910" y="2446582"/>
            <a:chExt cx="2724934" cy="2098121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9939AC40-870A-45AE-A092-617DED71C2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5910" y="2446582"/>
              <a:ext cx="957074" cy="825064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latin typeface="Century Gothic" panose="020B0502020202020204" pitchFamily="34" charset="0"/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CA87B319-CCBA-4FAD-A7DC-3AB3B08A08AA}"/>
                </a:ext>
              </a:extLst>
            </p:cNvPr>
            <p:cNvSpPr>
              <a:spLocks noChangeAspect="1"/>
            </p:cNvSpPr>
            <p:nvPr/>
          </p:nvSpPr>
          <p:spPr>
            <a:xfrm rot="5994373">
              <a:off x="3366955" y="2531041"/>
              <a:ext cx="622561" cy="536691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latin typeface="Century Gothic" panose="020B0502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96FE53-4D98-471E-8BB1-685E44C2F71D}"/>
                </a:ext>
              </a:extLst>
            </p:cNvPr>
            <p:cNvSpPr txBox="1"/>
            <p:nvPr/>
          </p:nvSpPr>
          <p:spPr>
            <a:xfrm>
              <a:off x="2065704" y="2851784"/>
              <a:ext cx="250026" cy="279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6D6D1D8-24AA-4D26-90D5-EFAB13AE12D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156629" y="3429000"/>
              <a:ext cx="1294215" cy="1115703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latin typeface="Century Gothic" panose="020B0502020202020204" pitchFamily="34" charset="0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25EE8A25-1E5A-4147-8987-EC07488D5E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45764" y="3610665"/>
              <a:ext cx="601694" cy="825064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A4C766-584E-4D88-A130-6C2698C07CBE}"/>
                </a:ext>
              </a:extLst>
            </p:cNvPr>
            <p:cNvSpPr txBox="1"/>
            <p:nvPr/>
          </p:nvSpPr>
          <p:spPr>
            <a:xfrm>
              <a:off x="3459318" y="2614144"/>
              <a:ext cx="218918" cy="279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3AC580-40C1-4097-A761-321319B40AD2}"/>
                </a:ext>
              </a:extLst>
            </p:cNvPr>
            <p:cNvSpPr txBox="1"/>
            <p:nvPr/>
          </p:nvSpPr>
          <p:spPr>
            <a:xfrm>
              <a:off x="2401615" y="4027607"/>
              <a:ext cx="263634" cy="279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57A034-0F7C-476E-9F25-F6E32DB5E486}"/>
                </a:ext>
              </a:extLst>
            </p:cNvPr>
            <p:cNvSpPr txBox="1"/>
            <p:nvPr/>
          </p:nvSpPr>
          <p:spPr>
            <a:xfrm>
              <a:off x="3678236" y="3614293"/>
              <a:ext cx="250998" cy="279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D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51BE36A-06AF-476C-AF9E-5D96CC56D34B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29651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 – Summer Block 3 – Properties of Shapes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5</a:t>
            </a:r>
          </a:p>
          <a:p>
            <a:pPr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Thursday 16</a:t>
            </a:r>
            <a:r>
              <a:rPr lang="en-GB" sz="4400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July 2021</a:t>
            </a:r>
          </a:p>
          <a:p>
            <a:pPr algn="ctr"/>
            <a:endParaRPr lang="en-GB" sz="4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Year 3/4: Lo: To i</a:t>
            </a:r>
            <a:r>
              <a:rPr lang="en-GB" sz="4400" b="1" dirty="0">
                <a:solidFill>
                  <a:srgbClr val="0070C0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dentify horizontal and vertical lines</a:t>
            </a:r>
            <a:endParaRPr lang="en-GB" sz="4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horizontal lines are there?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vertical lines are there?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B92454-72AB-49AF-8B44-242F551E1764}"/>
              </a:ext>
            </a:extLst>
          </p:cNvPr>
          <p:cNvCxnSpPr/>
          <p:nvPr/>
        </p:nvCxnSpPr>
        <p:spPr>
          <a:xfrm>
            <a:off x="2746092" y="2019462"/>
            <a:ext cx="0" cy="2847109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073A9C-176D-4DB2-8B78-212914D06C3B}"/>
              </a:ext>
            </a:extLst>
          </p:cNvPr>
          <p:cNvCxnSpPr>
            <a:cxnSpLocks/>
          </p:cNvCxnSpPr>
          <p:nvPr/>
        </p:nvCxnSpPr>
        <p:spPr>
          <a:xfrm>
            <a:off x="4633774" y="3546925"/>
            <a:ext cx="0" cy="1423554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BA5B7C-1476-47B5-8459-EC38AD02B443}"/>
              </a:ext>
            </a:extLst>
          </p:cNvPr>
          <p:cNvCxnSpPr>
            <a:cxnSpLocks/>
          </p:cNvCxnSpPr>
          <p:nvPr/>
        </p:nvCxnSpPr>
        <p:spPr>
          <a:xfrm>
            <a:off x="6053865" y="1759689"/>
            <a:ext cx="0" cy="1846118"/>
          </a:xfrm>
          <a:prstGeom prst="line">
            <a:avLst/>
          </a:prstGeom>
          <a:ln w="5715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FEBBE5-9131-4288-9E71-54749AA623B4}"/>
              </a:ext>
            </a:extLst>
          </p:cNvPr>
          <p:cNvCxnSpPr/>
          <p:nvPr/>
        </p:nvCxnSpPr>
        <p:spPr>
          <a:xfrm>
            <a:off x="3390328" y="2386607"/>
            <a:ext cx="0" cy="2847109"/>
          </a:xfrm>
          <a:prstGeom prst="line">
            <a:avLst/>
          </a:prstGeom>
          <a:ln w="571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AEF274-A017-4486-9EE1-48E46ADC87A8}"/>
              </a:ext>
            </a:extLst>
          </p:cNvPr>
          <p:cNvCxnSpPr/>
          <p:nvPr/>
        </p:nvCxnSpPr>
        <p:spPr>
          <a:xfrm>
            <a:off x="5329964" y="2539007"/>
            <a:ext cx="0" cy="2847109"/>
          </a:xfrm>
          <a:prstGeom prst="line">
            <a:avLst/>
          </a:prstGeom>
          <a:ln w="571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924D27-2366-4A51-8215-00C098D24B3E}"/>
              </a:ext>
            </a:extLst>
          </p:cNvPr>
          <p:cNvCxnSpPr/>
          <p:nvPr/>
        </p:nvCxnSpPr>
        <p:spPr>
          <a:xfrm>
            <a:off x="3830210" y="1759689"/>
            <a:ext cx="0" cy="2847109"/>
          </a:xfrm>
          <a:prstGeom prst="line">
            <a:avLst/>
          </a:prstGeom>
          <a:ln w="5715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54ACD-9E14-4442-AE7E-BD1A6BA3E8A8}"/>
              </a:ext>
            </a:extLst>
          </p:cNvPr>
          <p:cNvCxnSpPr>
            <a:cxnSpLocks/>
          </p:cNvCxnSpPr>
          <p:nvPr/>
        </p:nvCxnSpPr>
        <p:spPr>
          <a:xfrm flipH="1">
            <a:off x="639560" y="2767607"/>
            <a:ext cx="4213063" cy="0"/>
          </a:xfrm>
          <a:prstGeom prst="line">
            <a:avLst/>
          </a:prstGeom>
          <a:ln w="571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702FF2-A457-466C-B7C1-54ABF2DC77AB}"/>
              </a:ext>
            </a:extLst>
          </p:cNvPr>
          <p:cNvCxnSpPr>
            <a:cxnSpLocks/>
          </p:cNvCxnSpPr>
          <p:nvPr/>
        </p:nvCxnSpPr>
        <p:spPr>
          <a:xfrm flipH="1">
            <a:off x="2154402" y="3884511"/>
            <a:ext cx="4213063" cy="0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4B645D-2829-4338-ACCD-835B94D670F6}"/>
              </a:ext>
            </a:extLst>
          </p:cNvPr>
          <p:cNvCxnSpPr>
            <a:cxnSpLocks/>
          </p:cNvCxnSpPr>
          <p:nvPr/>
        </p:nvCxnSpPr>
        <p:spPr>
          <a:xfrm flipH="1">
            <a:off x="4260933" y="4412692"/>
            <a:ext cx="4213063" cy="0"/>
          </a:xfrm>
          <a:prstGeom prst="line">
            <a:avLst/>
          </a:prstGeom>
          <a:ln w="5715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57EB8-A7F8-46C2-BC22-3650DF0C3466}"/>
              </a:ext>
            </a:extLst>
          </p:cNvPr>
          <p:cNvCxnSpPr>
            <a:cxnSpLocks/>
          </p:cNvCxnSpPr>
          <p:nvPr/>
        </p:nvCxnSpPr>
        <p:spPr>
          <a:xfrm flipH="1">
            <a:off x="4260933" y="2122516"/>
            <a:ext cx="4213063" cy="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4F2DAD-D9EB-47EC-AEA1-EA7B957BF418}"/>
              </a:ext>
            </a:extLst>
          </p:cNvPr>
          <p:cNvCxnSpPr>
            <a:cxnSpLocks/>
          </p:cNvCxnSpPr>
          <p:nvPr/>
        </p:nvCxnSpPr>
        <p:spPr>
          <a:xfrm flipH="1">
            <a:off x="4876418" y="3226895"/>
            <a:ext cx="3163251" cy="0"/>
          </a:xfrm>
          <a:prstGeom prst="line">
            <a:avLst/>
          </a:prstGeom>
          <a:ln w="5715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CBEE04C-1174-4CCC-8E17-EF6BFEDCB9DF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horizontal lines are there?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vertical lines are there?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horizontal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B92454-72AB-49AF-8B44-242F551E1764}"/>
              </a:ext>
            </a:extLst>
          </p:cNvPr>
          <p:cNvCxnSpPr/>
          <p:nvPr/>
        </p:nvCxnSpPr>
        <p:spPr>
          <a:xfrm>
            <a:off x="2746092" y="2019462"/>
            <a:ext cx="0" cy="2847109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073A9C-176D-4DB2-8B78-212914D06C3B}"/>
              </a:ext>
            </a:extLst>
          </p:cNvPr>
          <p:cNvCxnSpPr>
            <a:cxnSpLocks/>
          </p:cNvCxnSpPr>
          <p:nvPr/>
        </p:nvCxnSpPr>
        <p:spPr>
          <a:xfrm>
            <a:off x="4633774" y="3546925"/>
            <a:ext cx="0" cy="1423554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BA5B7C-1476-47B5-8459-EC38AD02B443}"/>
              </a:ext>
            </a:extLst>
          </p:cNvPr>
          <p:cNvCxnSpPr>
            <a:cxnSpLocks/>
          </p:cNvCxnSpPr>
          <p:nvPr/>
        </p:nvCxnSpPr>
        <p:spPr>
          <a:xfrm>
            <a:off x="6053865" y="1759689"/>
            <a:ext cx="0" cy="1846118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FEBBE5-9131-4288-9E71-54749AA623B4}"/>
              </a:ext>
            </a:extLst>
          </p:cNvPr>
          <p:cNvCxnSpPr/>
          <p:nvPr/>
        </p:nvCxnSpPr>
        <p:spPr>
          <a:xfrm>
            <a:off x="3390328" y="2386607"/>
            <a:ext cx="0" cy="2847109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AEF274-A017-4486-9EE1-48E46ADC87A8}"/>
              </a:ext>
            </a:extLst>
          </p:cNvPr>
          <p:cNvCxnSpPr/>
          <p:nvPr/>
        </p:nvCxnSpPr>
        <p:spPr>
          <a:xfrm>
            <a:off x="5329964" y="2539007"/>
            <a:ext cx="0" cy="2847109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924D27-2366-4A51-8215-00C098D24B3E}"/>
              </a:ext>
            </a:extLst>
          </p:cNvPr>
          <p:cNvCxnSpPr/>
          <p:nvPr/>
        </p:nvCxnSpPr>
        <p:spPr>
          <a:xfrm>
            <a:off x="3830210" y="1759689"/>
            <a:ext cx="0" cy="2847109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54ACD-9E14-4442-AE7E-BD1A6BA3E8A8}"/>
              </a:ext>
            </a:extLst>
          </p:cNvPr>
          <p:cNvCxnSpPr>
            <a:cxnSpLocks/>
          </p:cNvCxnSpPr>
          <p:nvPr/>
        </p:nvCxnSpPr>
        <p:spPr>
          <a:xfrm flipH="1">
            <a:off x="639560" y="2767607"/>
            <a:ext cx="4213063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702FF2-A457-466C-B7C1-54ABF2DC77AB}"/>
              </a:ext>
            </a:extLst>
          </p:cNvPr>
          <p:cNvCxnSpPr>
            <a:cxnSpLocks/>
          </p:cNvCxnSpPr>
          <p:nvPr/>
        </p:nvCxnSpPr>
        <p:spPr>
          <a:xfrm flipH="1">
            <a:off x="2154402" y="3884511"/>
            <a:ext cx="4213063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4B645D-2829-4338-ACCD-835B94D670F6}"/>
              </a:ext>
            </a:extLst>
          </p:cNvPr>
          <p:cNvCxnSpPr>
            <a:cxnSpLocks/>
          </p:cNvCxnSpPr>
          <p:nvPr/>
        </p:nvCxnSpPr>
        <p:spPr>
          <a:xfrm flipH="1">
            <a:off x="4260933" y="4412692"/>
            <a:ext cx="4213063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57EB8-A7F8-46C2-BC22-3650DF0C3466}"/>
              </a:ext>
            </a:extLst>
          </p:cNvPr>
          <p:cNvCxnSpPr>
            <a:cxnSpLocks/>
          </p:cNvCxnSpPr>
          <p:nvPr/>
        </p:nvCxnSpPr>
        <p:spPr>
          <a:xfrm flipH="1">
            <a:off x="4260933" y="2122516"/>
            <a:ext cx="4213063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4F2DAD-D9EB-47EC-AEA1-EA7B957BF418}"/>
              </a:ext>
            </a:extLst>
          </p:cNvPr>
          <p:cNvCxnSpPr>
            <a:cxnSpLocks/>
          </p:cNvCxnSpPr>
          <p:nvPr/>
        </p:nvCxnSpPr>
        <p:spPr>
          <a:xfrm flipH="1">
            <a:off x="4876418" y="3226895"/>
            <a:ext cx="3163251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F178F00-9F21-4A49-BC7E-E1485BFFA1B3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749563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horizontal lines are there?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vertical lines are there?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 vertical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B92454-72AB-49AF-8B44-242F551E1764}"/>
              </a:ext>
            </a:extLst>
          </p:cNvPr>
          <p:cNvCxnSpPr/>
          <p:nvPr/>
        </p:nvCxnSpPr>
        <p:spPr>
          <a:xfrm>
            <a:off x="2746092" y="2019462"/>
            <a:ext cx="0" cy="2847109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073A9C-176D-4DB2-8B78-212914D06C3B}"/>
              </a:ext>
            </a:extLst>
          </p:cNvPr>
          <p:cNvCxnSpPr>
            <a:cxnSpLocks/>
          </p:cNvCxnSpPr>
          <p:nvPr/>
        </p:nvCxnSpPr>
        <p:spPr>
          <a:xfrm>
            <a:off x="4633774" y="3546925"/>
            <a:ext cx="0" cy="1423554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BA5B7C-1476-47B5-8459-EC38AD02B443}"/>
              </a:ext>
            </a:extLst>
          </p:cNvPr>
          <p:cNvCxnSpPr>
            <a:cxnSpLocks/>
          </p:cNvCxnSpPr>
          <p:nvPr/>
        </p:nvCxnSpPr>
        <p:spPr>
          <a:xfrm>
            <a:off x="6053865" y="1759689"/>
            <a:ext cx="0" cy="1846118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FEBBE5-9131-4288-9E71-54749AA623B4}"/>
              </a:ext>
            </a:extLst>
          </p:cNvPr>
          <p:cNvCxnSpPr/>
          <p:nvPr/>
        </p:nvCxnSpPr>
        <p:spPr>
          <a:xfrm>
            <a:off x="3390328" y="2386607"/>
            <a:ext cx="0" cy="2847109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AEF274-A017-4486-9EE1-48E46ADC87A8}"/>
              </a:ext>
            </a:extLst>
          </p:cNvPr>
          <p:cNvCxnSpPr/>
          <p:nvPr/>
        </p:nvCxnSpPr>
        <p:spPr>
          <a:xfrm>
            <a:off x="5329964" y="2539007"/>
            <a:ext cx="0" cy="2847109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924D27-2366-4A51-8215-00C098D24B3E}"/>
              </a:ext>
            </a:extLst>
          </p:cNvPr>
          <p:cNvCxnSpPr/>
          <p:nvPr/>
        </p:nvCxnSpPr>
        <p:spPr>
          <a:xfrm>
            <a:off x="3830210" y="1759689"/>
            <a:ext cx="0" cy="2847109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54ACD-9E14-4442-AE7E-BD1A6BA3E8A8}"/>
              </a:ext>
            </a:extLst>
          </p:cNvPr>
          <p:cNvCxnSpPr>
            <a:cxnSpLocks/>
          </p:cNvCxnSpPr>
          <p:nvPr/>
        </p:nvCxnSpPr>
        <p:spPr>
          <a:xfrm flipH="1">
            <a:off x="639560" y="2767607"/>
            <a:ext cx="4213063" cy="0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702FF2-A457-466C-B7C1-54ABF2DC77AB}"/>
              </a:ext>
            </a:extLst>
          </p:cNvPr>
          <p:cNvCxnSpPr>
            <a:cxnSpLocks/>
          </p:cNvCxnSpPr>
          <p:nvPr/>
        </p:nvCxnSpPr>
        <p:spPr>
          <a:xfrm flipH="1">
            <a:off x="2154402" y="3884511"/>
            <a:ext cx="4213063" cy="0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4B645D-2829-4338-ACCD-835B94D670F6}"/>
              </a:ext>
            </a:extLst>
          </p:cNvPr>
          <p:cNvCxnSpPr>
            <a:cxnSpLocks/>
          </p:cNvCxnSpPr>
          <p:nvPr/>
        </p:nvCxnSpPr>
        <p:spPr>
          <a:xfrm flipH="1">
            <a:off x="4260933" y="4412692"/>
            <a:ext cx="4213063" cy="0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57EB8-A7F8-46C2-BC22-3650DF0C3466}"/>
              </a:ext>
            </a:extLst>
          </p:cNvPr>
          <p:cNvCxnSpPr>
            <a:cxnSpLocks/>
          </p:cNvCxnSpPr>
          <p:nvPr/>
        </p:nvCxnSpPr>
        <p:spPr>
          <a:xfrm flipH="1">
            <a:off x="4260933" y="2122516"/>
            <a:ext cx="4213063" cy="0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4F2DAD-D9EB-47EC-AEA1-EA7B957BF418}"/>
              </a:ext>
            </a:extLst>
          </p:cNvPr>
          <p:cNvCxnSpPr>
            <a:cxnSpLocks/>
          </p:cNvCxnSpPr>
          <p:nvPr/>
        </p:nvCxnSpPr>
        <p:spPr>
          <a:xfrm flipH="1">
            <a:off x="4876418" y="3226895"/>
            <a:ext cx="3163251" cy="0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8F65544-BBDE-44CA-8BF7-98CD8235941B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00509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vertical lines of symmetry in these objects.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469DAD09-A375-423C-B035-59067707F82C}"/>
              </a:ext>
            </a:extLst>
          </p:cNvPr>
          <p:cNvSpPr/>
          <p:nvPr/>
        </p:nvSpPr>
        <p:spPr>
          <a:xfrm>
            <a:off x="1382259" y="1938513"/>
            <a:ext cx="1879101" cy="1712027"/>
          </a:xfrm>
          <a:prstGeom prst="pentagon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7B59D6BC-2C5D-4127-99CA-5CF413A0978D}"/>
              </a:ext>
            </a:extLst>
          </p:cNvPr>
          <p:cNvSpPr/>
          <p:nvPr/>
        </p:nvSpPr>
        <p:spPr>
          <a:xfrm>
            <a:off x="5576737" y="1537863"/>
            <a:ext cx="2185005" cy="2513327"/>
          </a:xfrm>
          <a:prstGeom prst="mathPlus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993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DCC05-D6FF-47C9-A635-4B2323F18DF0}"/>
              </a:ext>
            </a:extLst>
          </p:cNvPr>
          <p:cNvSpPr txBox="1"/>
          <p:nvPr/>
        </p:nvSpPr>
        <p:spPr>
          <a:xfrm>
            <a:off x="3632580" y="3705916"/>
            <a:ext cx="2057034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rgbClr val="4472C4"/>
                </a:solidFill>
                <a:latin typeface="SassoonCRInfantMedium" panose="02000603020000020003" pitchFamily="2" charset="0"/>
              </a:rPr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0DD20-7FF8-4E8D-8D44-C9B5667DEBAF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384583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vertical lines of symmetry in these objects.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469DAD09-A375-423C-B035-59067707F82C}"/>
              </a:ext>
            </a:extLst>
          </p:cNvPr>
          <p:cNvSpPr/>
          <p:nvPr/>
        </p:nvSpPr>
        <p:spPr>
          <a:xfrm>
            <a:off x="1382259" y="1938513"/>
            <a:ext cx="1879101" cy="1712027"/>
          </a:xfrm>
          <a:prstGeom prst="pentagon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7B59D6BC-2C5D-4127-99CA-5CF413A0978D}"/>
              </a:ext>
            </a:extLst>
          </p:cNvPr>
          <p:cNvSpPr/>
          <p:nvPr/>
        </p:nvSpPr>
        <p:spPr>
          <a:xfrm>
            <a:off x="5576737" y="1537863"/>
            <a:ext cx="2185005" cy="2513327"/>
          </a:xfrm>
          <a:prstGeom prst="mathPlus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993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DCC05-D6FF-47C9-A635-4B2323F18DF0}"/>
              </a:ext>
            </a:extLst>
          </p:cNvPr>
          <p:cNvSpPr txBox="1"/>
          <p:nvPr/>
        </p:nvSpPr>
        <p:spPr>
          <a:xfrm>
            <a:off x="3632580" y="3705916"/>
            <a:ext cx="2057034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rgbClr val="4472C4"/>
                </a:solidFill>
                <a:latin typeface="SassoonCRInfantMedium" panose="02000603020000020003" pitchFamily="2" charset="0"/>
              </a:rPr>
              <a:t>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8923983-4F6B-48E7-BD93-2EB45BA4598F}"/>
              </a:ext>
            </a:extLst>
          </p:cNvPr>
          <p:cNvCxnSpPr/>
          <p:nvPr/>
        </p:nvCxnSpPr>
        <p:spPr>
          <a:xfrm>
            <a:off x="2321809" y="1677971"/>
            <a:ext cx="0" cy="22435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74A7F6-D3CE-4398-BFC2-8B020D26D41B}"/>
              </a:ext>
            </a:extLst>
          </p:cNvPr>
          <p:cNvCxnSpPr/>
          <p:nvPr/>
        </p:nvCxnSpPr>
        <p:spPr>
          <a:xfrm>
            <a:off x="6669239" y="1677971"/>
            <a:ext cx="0" cy="22435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2AFCEC-BBC5-4A46-9EE7-ACEFDCC7948A}"/>
              </a:ext>
            </a:extLst>
          </p:cNvPr>
          <p:cNvCxnSpPr/>
          <p:nvPr/>
        </p:nvCxnSpPr>
        <p:spPr>
          <a:xfrm>
            <a:off x="4661097" y="3324385"/>
            <a:ext cx="0" cy="22435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9712F59-E7AE-4755-9F3B-473770E16FBD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348012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Fill in the table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24ECD0D-75AB-46E0-9DA4-4E2D15076B10}"/>
              </a:ext>
            </a:extLst>
          </p:cNvPr>
          <p:cNvGraphicFramePr>
            <a:graphicFrameLocks noGrp="1"/>
          </p:cNvGraphicFramePr>
          <p:nvPr/>
        </p:nvGraphicFramePr>
        <p:xfrm>
          <a:off x="2272016" y="1817564"/>
          <a:ext cx="4599968" cy="3741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984">
                  <a:extLst>
                    <a:ext uri="{9D8B030D-6E8A-4147-A177-3AD203B41FA5}">
                      <a16:colId xmlns:a16="http://schemas.microsoft.com/office/drawing/2014/main" val="3207523691"/>
                    </a:ext>
                  </a:extLst>
                </a:gridCol>
                <a:gridCol w="2299984">
                  <a:extLst>
                    <a:ext uri="{9D8B030D-6E8A-4147-A177-3AD203B41FA5}">
                      <a16:colId xmlns:a16="http://schemas.microsoft.com/office/drawing/2014/main" val="3160370231"/>
                    </a:ext>
                  </a:extLst>
                </a:gridCol>
              </a:tblGrid>
              <a:tr h="827697">
                <a:tc>
                  <a:txBody>
                    <a:bodyPr/>
                    <a:lstStyle/>
                    <a:p>
                      <a:pPr algn="ctr"/>
                      <a:r>
                        <a:rPr lang="en-GB" sz="2000" b="1" u="none" dirty="0">
                          <a:latin typeface="Century Gothic" panose="020B0502020202020204" pitchFamily="34" charset="0"/>
                        </a:rPr>
                        <a:t>Object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u="none" dirty="0">
                          <a:latin typeface="Century Gothic" panose="020B0502020202020204" pitchFamily="34" charset="0"/>
                        </a:rPr>
                        <a:t>Type of lines – horizontal, vertical or both?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249085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356232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13163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45938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020598"/>
                  </a:ext>
                </a:extLst>
              </a:tr>
            </a:tbl>
          </a:graphicData>
        </a:graphic>
      </p:graphicFrame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id="{DE278CD2-B2F0-4070-AC56-2623A6EE220D}"/>
              </a:ext>
            </a:extLst>
          </p:cNvPr>
          <p:cNvSpPr/>
          <p:nvPr/>
        </p:nvSpPr>
        <p:spPr>
          <a:xfrm>
            <a:off x="3028334" y="2930010"/>
            <a:ext cx="786581" cy="530942"/>
          </a:xfrm>
          <a:prstGeom prst="snip2SameRect">
            <a:avLst>
              <a:gd name="adj1" fmla="val 44445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61FC0C5-E7C6-4AB9-8E2A-E14AA0E2B3AA}"/>
              </a:ext>
            </a:extLst>
          </p:cNvPr>
          <p:cNvSpPr/>
          <p:nvPr/>
        </p:nvSpPr>
        <p:spPr>
          <a:xfrm rot="16200000">
            <a:off x="3151624" y="3292995"/>
            <a:ext cx="540000" cy="115200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55B3BD81-7536-4A53-8C9F-4A4CA3456AB9}"/>
              </a:ext>
            </a:extLst>
          </p:cNvPr>
          <p:cNvSpPr/>
          <p:nvPr/>
        </p:nvSpPr>
        <p:spPr>
          <a:xfrm>
            <a:off x="2684205" y="4277037"/>
            <a:ext cx="1474839" cy="493686"/>
          </a:xfrm>
          <a:prstGeom prst="trapezoi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62E956ED-8479-4D04-8EEE-E69539E49F82}"/>
              </a:ext>
            </a:extLst>
          </p:cNvPr>
          <p:cNvSpPr/>
          <p:nvPr/>
        </p:nvSpPr>
        <p:spPr>
          <a:xfrm>
            <a:off x="3151624" y="4947137"/>
            <a:ext cx="540000" cy="540000"/>
          </a:xfrm>
          <a:prstGeom prst="plu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B69FB-15A4-4A08-BA84-52DEDE0CFF9E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402672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Fill in the table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24ECD0D-75AB-46E0-9DA4-4E2D15076B10}"/>
              </a:ext>
            </a:extLst>
          </p:cNvPr>
          <p:cNvGraphicFramePr>
            <a:graphicFrameLocks noGrp="1"/>
          </p:cNvGraphicFramePr>
          <p:nvPr/>
        </p:nvGraphicFramePr>
        <p:xfrm>
          <a:off x="2272016" y="1817564"/>
          <a:ext cx="4599968" cy="3741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984">
                  <a:extLst>
                    <a:ext uri="{9D8B030D-6E8A-4147-A177-3AD203B41FA5}">
                      <a16:colId xmlns:a16="http://schemas.microsoft.com/office/drawing/2014/main" val="3207523691"/>
                    </a:ext>
                  </a:extLst>
                </a:gridCol>
                <a:gridCol w="2299984">
                  <a:extLst>
                    <a:ext uri="{9D8B030D-6E8A-4147-A177-3AD203B41FA5}">
                      <a16:colId xmlns:a16="http://schemas.microsoft.com/office/drawing/2014/main" val="3160370231"/>
                    </a:ext>
                  </a:extLst>
                </a:gridCol>
              </a:tblGrid>
              <a:tr h="827697">
                <a:tc>
                  <a:txBody>
                    <a:bodyPr/>
                    <a:lstStyle/>
                    <a:p>
                      <a:pPr algn="ctr"/>
                      <a:r>
                        <a:rPr lang="en-GB" sz="2000" b="1" u="none" dirty="0">
                          <a:latin typeface="Century Gothic" panose="020B0502020202020204" pitchFamily="34" charset="0"/>
                        </a:rPr>
                        <a:t>Object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u="none" dirty="0">
                          <a:latin typeface="Century Gothic" panose="020B0502020202020204" pitchFamily="34" charset="0"/>
                        </a:rPr>
                        <a:t>Type of lines –horizontal, vertical or both?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249085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both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356232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vertical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13163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horizontal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45938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both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020598"/>
                  </a:ext>
                </a:extLst>
              </a:tr>
            </a:tbl>
          </a:graphicData>
        </a:graphic>
      </p:graphicFrame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id="{DE278CD2-B2F0-4070-AC56-2623A6EE220D}"/>
              </a:ext>
            </a:extLst>
          </p:cNvPr>
          <p:cNvSpPr/>
          <p:nvPr/>
        </p:nvSpPr>
        <p:spPr>
          <a:xfrm>
            <a:off x="3028334" y="2930010"/>
            <a:ext cx="786581" cy="530942"/>
          </a:xfrm>
          <a:prstGeom prst="snip2SameRect">
            <a:avLst>
              <a:gd name="adj1" fmla="val 44445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61FC0C5-E7C6-4AB9-8E2A-E14AA0E2B3AA}"/>
              </a:ext>
            </a:extLst>
          </p:cNvPr>
          <p:cNvSpPr/>
          <p:nvPr/>
        </p:nvSpPr>
        <p:spPr>
          <a:xfrm rot="16200000">
            <a:off x="3151624" y="3292995"/>
            <a:ext cx="540000" cy="115200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55B3BD81-7536-4A53-8C9F-4A4CA3456AB9}"/>
              </a:ext>
            </a:extLst>
          </p:cNvPr>
          <p:cNvSpPr/>
          <p:nvPr/>
        </p:nvSpPr>
        <p:spPr>
          <a:xfrm>
            <a:off x="2684205" y="4277037"/>
            <a:ext cx="1474839" cy="493686"/>
          </a:xfrm>
          <a:prstGeom prst="trapezoi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62E956ED-8479-4D04-8EEE-E69539E49F82}"/>
              </a:ext>
            </a:extLst>
          </p:cNvPr>
          <p:cNvSpPr/>
          <p:nvPr/>
        </p:nvSpPr>
        <p:spPr>
          <a:xfrm>
            <a:off x="3151624" y="4947137"/>
            <a:ext cx="540000" cy="540000"/>
          </a:xfrm>
          <a:prstGeom prst="plu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45740-04C2-4250-875B-D061AF807DFE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784472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E8AF94-B94D-4DF7-A2C8-B517E73D9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EBDB75-B33F-4B3E-B804-E10E3EB4DFE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images below has a vertical line of symmetry?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Partial Circle 14">
            <a:extLst>
              <a:ext uri="{FF2B5EF4-FFF2-40B4-BE49-F238E27FC236}">
                <a16:creationId xmlns:a16="http://schemas.microsoft.com/office/drawing/2014/main" id="{9D5EA75D-D7B2-4F52-861F-91AC637306B4}"/>
              </a:ext>
            </a:extLst>
          </p:cNvPr>
          <p:cNvSpPr/>
          <p:nvPr/>
        </p:nvSpPr>
        <p:spPr>
          <a:xfrm>
            <a:off x="5771507" y="1687219"/>
            <a:ext cx="2191046" cy="2191046"/>
          </a:xfrm>
          <a:prstGeom prst="pi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5A213C-D880-4245-86BE-8C13AC73A4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59" t="23461" r="32859" b="35513"/>
          <a:stretch/>
        </p:blipFill>
        <p:spPr>
          <a:xfrm>
            <a:off x="3742343" y="3804444"/>
            <a:ext cx="1561177" cy="21910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22C889-BF93-4323-B94E-703625C9B4D7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03851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same and what is different about these triangles?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name of each triangle?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do you know about it?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7ABA7F4-D809-4F89-B0D7-0B3E677EDA52}"/>
              </a:ext>
            </a:extLst>
          </p:cNvPr>
          <p:cNvSpPr/>
          <p:nvPr/>
        </p:nvSpPr>
        <p:spPr>
          <a:xfrm>
            <a:off x="1065300" y="1963691"/>
            <a:ext cx="2017322" cy="2292626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EE68284-3410-4735-9D84-302A9E0EE5F3}"/>
              </a:ext>
            </a:extLst>
          </p:cNvPr>
          <p:cNvSpPr/>
          <p:nvPr/>
        </p:nvSpPr>
        <p:spPr>
          <a:xfrm rot="10800000">
            <a:off x="3563339" y="2509589"/>
            <a:ext cx="2017322" cy="1746728"/>
          </a:xfrm>
          <a:prstGeom prst="triangle">
            <a:avLst/>
          </a:prstGeom>
          <a:solidFill>
            <a:srgbClr val="CC99FF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4E08BBC-394B-490B-9BCF-563691F5AB05}"/>
              </a:ext>
            </a:extLst>
          </p:cNvPr>
          <p:cNvSpPr/>
          <p:nvPr/>
        </p:nvSpPr>
        <p:spPr>
          <a:xfrm>
            <a:off x="6058809" y="2509589"/>
            <a:ext cx="2331739" cy="1746729"/>
          </a:xfrm>
          <a:prstGeom prst="triangle">
            <a:avLst>
              <a:gd name="adj" fmla="val 27008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0BA20-F45D-4378-B1F0-2A1895AF91B6}"/>
              </a:ext>
            </a:extLst>
          </p:cNvPr>
          <p:cNvSpPr txBox="1"/>
          <p:nvPr/>
        </p:nvSpPr>
        <p:spPr>
          <a:xfrm>
            <a:off x="1065300" y="4326656"/>
            <a:ext cx="201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Isosceles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Has 2 sides of equal length.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3D90E5-20CD-4071-9DDC-853BBE4FB1BD}"/>
              </a:ext>
            </a:extLst>
          </p:cNvPr>
          <p:cNvSpPr txBox="1"/>
          <p:nvPr/>
        </p:nvSpPr>
        <p:spPr>
          <a:xfrm>
            <a:off x="3563338" y="4326656"/>
            <a:ext cx="201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Equilateral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Has 3 sides of equal length.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BA86B8-A94C-4E98-9D8E-909DFDE497FA}"/>
              </a:ext>
            </a:extLst>
          </p:cNvPr>
          <p:cNvSpPr txBox="1"/>
          <p:nvPr/>
        </p:nvSpPr>
        <p:spPr>
          <a:xfrm>
            <a:off x="6058809" y="4326656"/>
            <a:ext cx="201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Scalene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Has 0 sides of equal length.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770DEE-DC7C-4B36-A70E-A3B46CFD8557}"/>
              </a:ext>
            </a:extLst>
          </p:cNvPr>
          <p:cNvSpPr txBox="1"/>
          <p:nvPr/>
        </p:nvSpPr>
        <p:spPr>
          <a:xfrm>
            <a:off x="1269695" y="1273335"/>
            <a:ext cx="660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Answers might include: different colours, different sizes, different shapes, all have 3 sides etc.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41A05F-2D37-4A66-BB26-612892F78943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844011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E8AF94-B94D-4DF7-A2C8-B517E73D9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EBDB75-B33F-4B3E-B804-E10E3EB4DFE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images below has a vertical line of symmetry?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Partial Circle 8">
            <a:extLst>
              <a:ext uri="{FF2B5EF4-FFF2-40B4-BE49-F238E27FC236}">
                <a16:creationId xmlns:a16="http://schemas.microsoft.com/office/drawing/2014/main" id="{F0E80314-67EA-45DD-90EA-F971E88C5806}"/>
              </a:ext>
            </a:extLst>
          </p:cNvPr>
          <p:cNvSpPr/>
          <p:nvPr/>
        </p:nvSpPr>
        <p:spPr>
          <a:xfrm>
            <a:off x="5771507" y="1687219"/>
            <a:ext cx="2191046" cy="2191046"/>
          </a:xfrm>
          <a:prstGeom prst="pi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83470C-6AF1-4FE1-AF78-BFD9087C70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0559" t="23461" r="32859" b="35513"/>
          <a:stretch/>
        </p:blipFill>
        <p:spPr>
          <a:xfrm>
            <a:off x="3742343" y="3804444"/>
            <a:ext cx="1561177" cy="21910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73BD0C-7C8A-4FA7-8690-06093D96F1FA}"/>
              </a:ext>
            </a:extLst>
          </p:cNvPr>
          <p:cNvSpPr txBox="1"/>
          <p:nvPr/>
        </p:nvSpPr>
        <p:spPr>
          <a:xfrm>
            <a:off x="3452038" y="1469142"/>
            <a:ext cx="1131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</a:t>
            </a:r>
            <a:endParaRPr lang="en-GB" sz="6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6E0B74-12B0-4DDF-AE8A-F5C44F67EFF8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553274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A8E0-82B7-4394-A84E-EB9088BD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4162313"/>
            <a:ext cx="5826719" cy="1646302"/>
          </a:xfrm>
        </p:spPr>
        <p:txBody>
          <a:bodyPr/>
          <a:lstStyle/>
          <a:p>
            <a:pPr algn="ctr"/>
            <a:b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5</a:t>
            </a:r>
            <a:b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Friday 17</a:t>
            </a:r>
            <a:r>
              <a:rPr lang="en-GB" sz="3600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July 2021</a:t>
            </a:r>
            <a:b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36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Year 3/4: Lo: To answer prob-solving and reasoning question to  i</a:t>
            </a:r>
            <a:r>
              <a:rPr lang="en-GB" sz="3600" b="1" u="sng" dirty="0">
                <a:solidFill>
                  <a:srgbClr val="0070C0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dentify horizontal and vertical lines</a:t>
            </a:r>
            <a:br>
              <a:rPr lang="en-GB" sz="36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3312240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849E0A-A2CA-4CEC-94F6-797B74DB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8C2F0E-41D2-42F1-AC0F-01E7166E808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Ruby is looking for horizontal and vertical lines. The time is now: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06C273A-D6F4-46B5-999D-906D156208FC}"/>
              </a:ext>
            </a:extLst>
          </p:cNvPr>
          <p:cNvSpPr/>
          <p:nvPr/>
        </p:nvSpPr>
        <p:spPr>
          <a:xfrm>
            <a:off x="3607764" y="2232904"/>
            <a:ext cx="2998838" cy="1664440"/>
          </a:xfrm>
          <a:prstGeom prst="wedgeRoundRectCallout">
            <a:avLst>
              <a:gd name="adj1" fmla="val 63429"/>
              <a:gd name="adj2" fmla="val 96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10 minutes, one hand will be horizontal and one hand will be vertical.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8A918C-C6AC-418C-99BD-0AE37DF36D45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849E0A-A2CA-4CEC-94F6-797B74DB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8C2F0E-41D2-42F1-AC0F-01E7166E808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Ruby is looking for horizontal and vertical lines. The time is now: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Ruby is correct because…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06C273A-D6F4-46B5-999D-906D156208FC}"/>
              </a:ext>
            </a:extLst>
          </p:cNvPr>
          <p:cNvSpPr/>
          <p:nvPr/>
        </p:nvSpPr>
        <p:spPr>
          <a:xfrm>
            <a:off x="3607764" y="2232904"/>
            <a:ext cx="2998838" cy="1664440"/>
          </a:xfrm>
          <a:prstGeom prst="wedgeRoundRectCallout">
            <a:avLst>
              <a:gd name="adj1" fmla="val 63429"/>
              <a:gd name="adj2" fmla="val 96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10 minutes, one hand will be horizontal and one hand will be vertical.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5E58A-414D-4F00-BE27-7899194B7BE4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90670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39AF5A-F267-4F3A-801E-02EE24147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4C31895-E064-4A4F-AD6B-E9EE37F4DA3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Ruby is looking for horizontal and vertical lines. The time is now: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Ruby is correct because at 3 o’clock the hour hand will be pointing to 3 so it will be horizontal and the minute hand will be pointing at 12 so it will be vertical.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B9DC5F7-A262-42FF-81A3-A4F01F2B6151}"/>
              </a:ext>
            </a:extLst>
          </p:cNvPr>
          <p:cNvSpPr/>
          <p:nvPr/>
        </p:nvSpPr>
        <p:spPr>
          <a:xfrm>
            <a:off x="3607764" y="2232904"/>
            <a:ext cx="2998838" cy="1664440"/>
          </a:xfrm>
          <a:prstGeom prst="wedgeRoundRectCallout">
            <a:avLst>
              <a:gd name="adj1" fmla="val 63429"/>
              <a:gd name="adj2" fmla="val 96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10 minutes, one hand will be horizontal and one hand will be vertical.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6E97-4606-44E6-8E43-2B5F46E04E82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805405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2006D1-F012-49BA-A9CF-F07AB3A77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F9A345D-6C6A-47FF-804E-8CEFB7E47B9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Anna and her friends are writing their names in capital letters.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Which friend has more vertical lines in the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letters of their name than Anna?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FA63EC-E473-4387-B91B-11D58CC5E862}"/>
              </a:ext>
            </a:extLst>
          </p:cNvPr>
          <p:cNvSpPr txBox="1"/>
          <p:nvPr/>
        </p:nvSpPr>
        <p:spPr>
          <a:xfrm>
            <a:off x="544016" y="3154838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ANNA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B2AA6-7D81-45AB-9381-03AC92F64954}"/>
              </a:ext>
            </a:extLst>
          </p:cNvPr>
          <p:cNvSpPr txBox="1"/>
          <p:nvPr/>
        </p:nvSpPr>
        <p:spPr>
          <a:xfrm>
            <a:off x="2649888" y="5368372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TANYA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4B153B-7289-4B9A-AC35-1B34059AFDFB}"/>
              </a:ext>
            </a:extLst>
          </p:cNvPr>
          <p:cNvSpPr txBox="1"/>
          <p:nvPr/>
        </p:nvSpPr>
        <p:spPr>
          <a:xfrm>
            <a:off x="6146848" y="5315737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KYLIE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FE528B-6621-4D45-9EA9-2C8F22F493E1}"/>
              </a:ext>
            </a:extLst>
          </p:cNvPr>
          <p:cNvSpPr txBox="1"/>
          <p:nvPr/>
        </p:nvSpPr>
        <p:spPr>
          <a:xfrm>
            <a:off x="4314938" y="3211130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BILL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9887CA-EF3B-45A3-9138-CBEFEDE6E5D0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148404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2006D1-F012-49BA-A9CF-F07AB3A77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F9A345D-6C6A-47FF-804E-8CEFB7E47B9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Anna and her friends are writing their names in capital letters.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Which friend has more vertical lines in the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letters of their name than Anna?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A7E0D-77FA-4E13-8827-47D16107CD5C}"/>
              </a:ext>
            </a:extLst>
          </p:cNvPr>
          <p:cNvSpPr txBox="1"/>
          <p:nvPr/>
        </p:nvSpPr>
        <p:spPr>
          <a:xfrm>
            <a:off x="544016" y="3154838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ANNA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284961-99E7-428E-9639-FA857B9BC588}"/>
              </a:ext>
            </a:extLst>
          </p:cNvPr>
          <p:cNvSpPr txBox="1"/>
          <p:nvPr/>
        </p:nvSpPr>
        <p:spPr>
          <a:xfrm>
            <a:off x="2649888" y="5368372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TANYA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9E0879-00AB-433D-9779-C3152EBFA5BB}"/>
              </a:ext>
            </a:extLst>
          </p:cNvPr>
          <p:cNvSpPr txBox="1"/>
          <p:nvPr/>
        </p:nvSpPr>
        <p:spPr>
          <a:xfrm>
            <a:off x="6146848" y="5315737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KYLIE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9FE76A-7E25-4E0F-BAE2-453719F8F4C1}"/>
              </a:ext>
            </a:extLst>
          </p:cNvPr>
          <p:cNvSpPr txBox="1"/>
          <p:nvPr/>
        </p:nvSpPr>
        <p:spPr>
          <a:xfrm>
            <a:off x="4314938" y="3211130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BILL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4540C-EA69-4EE3-B463-61F0635EBB3E}"/>
              </a:ext>
            </a:extLst>
          </p:cNvPr>
          <p:cNvSpPr txBox="1"/>
          <p:nvPr/>
        </p:nvSpPr>
        <p:spPr>
          <a:xfrm>
            <a:off x="2328741" y="3073312"/>
            <a:ext cx="45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F4D78-9B55-414D-BEE5-F43083050B94}"/>
              </a:ext>
            </a:extLst>
          </p:cNvPr>
          <p:cNvSpPr txBox="1"/>
          <p:nvPr/>
        </p:nvSpPr>
        <p:spPr>
          <a:xfrm>
            <a:off x="5803024" y="3154838"/>
            <a:ext cx="45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0E6382-8133-4013-B471-BCF371720EF4}"/>
              </a:ext>
            </a:extLst>
          </p:cNvPr>
          <p:cNvSpPr txBox="1"/>
          <p:nvPr/>
        </p:nvSpPr>
        <p:spPr>
          <a:xfrm>
            <a:off x="4571698" y="5262104"/>
            <a:ext cx="45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DCCF6F-E0AC-4EDD-A74B-2198912E4360}"/>
              </a:ext>
            </a:extLst>
          </p:cNvPr>
          <p:cNvSpPr txBox="1"/>
          <p:nvPr/>
        </p:nvSpPr>
        <p:spPr>
          <a:xfrm>
            <a:off x="7947057" y="5177237"/>
            <a:ext cx="45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B183CD-F0CE-4AB0-B764-70539761CF3F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944555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Considering the lines of symmetry, which shape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the odd one out?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6F0AA35B-AFF3-452E-9211-787860C21B8E}"/>
              </a:ext>
            </a:extLst>
          </p:cNvPr>
          <p:cNvSpPr/>
          <p:nvPr/>
        </p:nvSpPr>
        <p:spPr>
          <a:xfrm>
            <a:off x="822467" y="2148351"/>
            <a:ext cx="2044864" cy="177120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3" name="Flowchart: Manual Operation 12">
            <a:extLst>
              <a:ext uri="{FF2B5EF4-FFF2-40B4-BE49-F238E27FC236}">
                <a16:creationId xmlns:a16="http://schemas.microsoft.com/office/drawing/2014/main" id="{223C318B-ED73-43BE-AFC7-DA5B25318631}"/>
              </a:ext>
            </a:extLst>
          </p:cNvPr>
          <p:cNvSpPr/>
          <p:nvPr/>
        </p:nvSpPr>
        <p:spPr>
          <a:xfrm flipH="1" flipV="1">
            <a:off x="5846232" y="3378969"/>
            <a:ext cx="2619341" cy="1792715"/>
          </a:xfrm>
          <a:prstGeom prst="flowChartManualOperat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06F4D-3779-4F3E-810E-57DC133B25A2}"/>
              </a:ext>
            </a:extLst>
          </p:cNvPr>
          <p:cNvSpPr txBox="1"/>
          <p:nvPr/>
        </p:nvSpPr>
        <p:spPr>
          <a:xfrm>
            <a:off x="4420259" y="1863215"/>
            <a:ext cx="14760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5000" dirty="0">
                <a:solidFill>
                  <a:srgbClr val="7030A0"/>
                </a:solidFill>
                <a:latin typeface="SassoonCRInfantMedium" panose="02000603020000020003" pitchFamily="2" charset="0"/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E1F94-1D34-4087-B2E8-4BC5AD477DE1}"/>
              </a:ext>
            </a:extLst>
          </p:cNvPr>
          <p:cNvSpPr txBox="1"/>
          <p:nvPr/>
        </p:nvSpPr>
        <p:spPr>
          <a:xfrm>
            <a:off x="2827137" y="2984485"/>
            <a:ext cx="14760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5000" dirty="0">
                <a:solidFill>
                  <a:srgbClr val="00B050"/>
                </a:solidFill>
                <a:latin typeface="SassoonCRInfantMedium" panose="02000603020000020003" pitchFamily="2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7B89F5-54EE-44C7-AD25-0B0F175B3C84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257604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Considering the lines of symmetry, which shape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the odd one out?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cross is the odd one out because…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6F0AA35B-AFF3-452E-9211-787860C21B8E}"/>
              </a:ext>
            </a:extLst>
          </p:cNvPr>
          <p:cNvSpPr/>
          <p:nvPr/>
        </p:nvSpPr>
        <p:spPr>
          <a:xfrm>
            <a:off x="822467" y="2148351"/>
            <a:ext cx="2044864" cy="177120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3" name="Flowchart: Manual Operation 12">
            <a:extLst>
              <a:ext uri="{FF2B5EF4-FFF2-40B4-BE49-F238E27FC236}">
                <a16:creationId xmlns:a16="http://schemas.microsoft.com/office/drawing/2014/main" id="{223C318B-ED73-43BE-AFC7-DA5B25318631}"/>
              </a:ext>
            </a:extLst>
          </p:cNvPr>
          <p:cNvSpPr/>
          <p:nvPr/>
        </p:nvSpPr>
        <p:spPr>
          <a:xfrm flipH="1" flipV="1">
            <a:off x="5846232" y="3378969"/>
            <a:ext cx="2619341" cy="1792715"/>
          </a:xfrm>
          <a:prstGeom prst="flowChartManualOperat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06F4D-3779-4F3E-810E-57DC133B25A2}"/>
              </a:ext>
            </a:extLst>
          </p:cNvPr>
          <p:cNvSpPr txBox="1"/>
          <p:nvPr/>
        </p:nvSpPr>
        <p:spPr>
          <a:xfrm>
            <a:off x="4420259" y="1863215"/>
            <a:ext cx="14760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5000" dirty="0">
                <a:solidFill>
                  <a:srgbClr val="7030A0"/>
                </a:solidFill>
                <a:latin typeface="SassoonCRInfantMedium" panose="02000603020000020003" pitchFamily="2" charset="0"/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E1F94-1D34-4087-B2E8-4BC5AD477DE1}"/>
              </a:ext>
            </a:extLst>
          </p:cNvPr>
          <p:cNvSpPr txBox="1"/>
          <p:nvPr/>
        </p:nvSpPr>
        <p:spPr>
          <a:xfrm>
            <a:off x="2827137" y="2984485"/>
            <a:ext cx="14760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50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+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38DBA31-4114-49AE-8870-22299C4848BD}"/>
              </a:ext>
            </a:extLst>
          </p:cNvPr>
          <p:cNvSpPr/>
          <p:nvPr/>
        </p:nvSpPr>
        <p:spPr>
          <a:xfrm>
            <a:off x="2852669" y="3589526"/>
            <a:ext cx="1424936" cy="1371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9A0708-48AA-4630-893F-F837A60CA075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619410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Considering the lines of symmetry, which shape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the odd one out?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cross is the odd one out because it is the only shape with a horizontal and a vertical line of symmetry.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6F0AA35B-AFF3-452E-9211-787860C21B8E}"/>
              </a:ext>
            </a:extLst>
          </p:cNvPr>
          <p:cNvSpPr/>
          <p:nvPr/>
        </p:nvSpPr>
        <p:spPr>
          <a:xfrm>
            <a:off x="822467" y="2148351"/>
            <a:ext cx="2044864" cy="177120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3" name="Flowchart: Manual Operation 12">
            <a:extLst>
              <a:ext uri="{FF2B5EF4-FFF2-40B4-BE49-F238E27FC236}">
                <a16:creationId xmlns:a16="http://schemas.microsoft.com/office/drawing/2014/main" id="{223C318B-ED73-43BE-AFC7-DA5B25318631}"/>
              </a:ext>
            </a:extLst>
          </p:cNvPr>
          <p:cNvSpPr/>
          <p:nvPr/>
        </p:nvSpPr>
        <p:spPr>
          <a:xfrm flipH="1" flipV="1">
            <a:off x="5846232" y="3378969"/>
            <a:ext cx="2619341" cy="1792715"/>
          </a:xfrm>
          <a:prstGeom prst="flowChartManualOperat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06F4D-3779-4F3E-810E-57DC133B25A2}"/>
              </a:ext>
            </a:extLst>
          </p:cNvPr>
          <p:cNvSpPr txBox="1"/>
          <p:nvPr/>
        </p:nvSpPr>
        <p:spPr>
          <a:xfrm>
            <a:off x="4420259" y="1863215"/>
            <a:ext cx="14760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5000" dirty="0">
                <a:solidFill>
                  <a:srgbClr val="7030A0"/>
                </a:solidFill>
                <a:latin typeface="SassoonCRInfantMedium" panose="02000603020000020003" pitchFamily="2" charset="0"/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E1F94-1D34-4087-B2E8-4BC5AD477DE1}"/>
              </a:ext>
            </a:extLst>
          </p:cNvPr>
          <p:cNvSpPr txBox="1"/>
          <p:nvPr/>
        </p:nvSpPr>
        <p:spPr>
          <a:xfrm>
            <a:off x="2827137" y="2984485"/>
            <a:ext cx="14760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50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+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993CE6-5077-4966-A253-2C3F27FDD4AE}"/>
              </a:ext>
            </a:extLst>
          </p:cNvPr>
          <p:cNvCxnSpPr/>
          <p:nvPr/>
        </p:nvCxnSpPr>
        <p:spPr>
          <a:xfrm>
            <a:off x="1844289" y="2020293"/>
            <a:ext cx="0" cy="22435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52D52A-E51D-4E96-BA8E-3D7FD308D3F1}"/>
              </a:ext>
            </a:extLst>
          </p:cNvPr>
          <p:cNvCxnSpPr/>
          <p:nvPr/>
        </p:nvCxnSpPr>
        <p:spPr>
          <a:xfrm>
            <a:off x="5156449" y="1862695"/>
            <a:ext cx="0" cy="22435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8F9BE2-C695-46EA-8549-DDE05BDB049B}"/>
              </a:ext>
            </a:extLst>
          </p:cNvPr>
          <p:cNvCxnSpPr/>
          <p:nvPr/>
        </p:nvCxnSpPr>
        <p:spPr>
          <a:xfrm>
            <a:off x="3561329" y="3497674"/>
            <a:ext cx="0" cy="15323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E8D241-4CB2-4098-9546-82FA735178F0}"/>
              </a:ext>
            </a:extLst>
          </p:cNvPr>
          <p:cNvCxnSpPr>
            <a:cxnSpLocks/>
          </p:cNvCxnSpPr>
          <p:nvPr/>
        </p:nvCxnSpPr>
        <p:spPr>
          <a:xfrm rot="5400000">
            <a:off x="3593334" y="3504507"/>
            <a:ext cx="0" cy="15323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0F6005-D2AE-4EEA-808D-C3BC0BBBE3B8}"/>
              </a:ext>
            </a:extLst>
          </p:cNvPr>
          <p:cNvCxnSpPr/>
          <p:nvPr/>
        </p:nvCxnSpPr>
        <p:spPr>
          <a:xfrm>
            <a:off x="7155902" y="3133564"/>
            <a:ext cx="0" cy="22435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33F778A-591C-4243-854C-448AAD1A12E6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32866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isosceles triangles.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C3A46C-D3FF-4DB0-B417-21BFE22A01E1}"/>
              </a:ext>
            </a:extLst>
          </p:cNvPr>
          <p:cNvGrpSpPr/>
          <p:nvPr/>
        </p:nvGrpSpPr>
        <p:grpSpPr>
          <a:xfrm>
            <a:off x="1259151" y="1701209"/>
            <a:ext cx="6025603" cy="3437829"/>
            <a:chOff x="503016" y="704516"/>
            <a:chExt cx="2675762" cy="1526621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47C81A6-9370-4CCD-AED4-3DBF436B38B3}"/>
                </a:ext>
              </a:extLst>
            </p:cNvPr>
            <p:cNvSpPr/>
            <p:nvPr/>
          </p:nvSpPr>
          <p:spPr>
            <a:xfrm>
              <a:off x="503016" y="1134583"/>
              <a:ext cx="536109" cy="914400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44B7BBA-9F46-4C48-B19D-B6E4DBADE054}"/>
                </a:ext>
              </a:extLst>
            </p:cNvPr>
            <p:cNvSpPr/>
            <p:nvPr/>
          </p:nvSpPr>
          <p:spPr>
            <a:xfrm>
              <a:off x="1545298" y="1835072"/>
              <a:ext cx="1567358" cy="396065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166B6BB-8827-496C-92AA-2B230B139F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9815" y="894514"/>
              <a:ext cx="688963" cy="593933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0C67E2-51C3-449E-A12D-D0BEA57A0464}"/>
                </a:ext>
              </a:extLst>
            </p:cNvPr>
            <p:cNvSpPr/>
            <p:nvPr/>
          </p:nvSpPr>
          <p:spPr>
            <a:xfrm>
              <a:off x="1148240" y="704516"/>
              <a:ext cx="679508" cy="1107347"/>
            </a:xfrm>
            <a:custGeom>
              <a:avLst/>
              <a:gdLst>
                <a:gd name="connsiteX0" fmla="*/ 0 w 679508"/>
                <a:gd name="connsiteY0" fmla="*/ 369116 h 1107347"/>
                <a:gd name="connsiteX1" fmla="*/ 671119 w 679508"/>
                <a:gd name="connsiteY1" fmla="*/ 0 h 1107347"/>
                <a:gd name="connsiteX2" fmla="*/ 679508 w 679508"/>
                <a:gd name="connsiteY2" fmla="*/ 1107347 h 1107347"/>
                <a:gd name="connsiteX3" fmla="*/ 0 w 679508"/>
                <a:gd name="connsiteY3" fmla="*/ 369116 h 110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9508" h="1107347">
                  <a:moveTo>
                    <a:pt x="0" y="369116"/>
                  </a:moveTo>
                  <a:lnTo>
                    <a:pt x="671119" y="0"/>
                  </a:lnTo>
                  <a:cubicBezTo>
                    <a:pt x="673915" y="369116"/>
                    <a:pt x="676712" y="738231"/>
                    <a:pt x="679508" y="1107347"/>
                  </a:cubicBezTo>
                  <a:lnTo>
                    <a:pt x="0" y="36911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85E2FB-2432-429E-89DE-28BBDEFF2853}"/>
                </a:ext>
              </a:extLst>
            </p:cNvPr>
            <p:cNvSpPr txBox="1"/>
            <p:nvPr/>
          </p:nvSpPr>
          <p:spPr>
            <a:xfrm>
              <a:off x="684155" y="1689241"/>
              <a:ext cx="183085" cy="205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70E5B0-C15A-4F8B-B8D5-90A13761D234}"/>
                </a:ext>
              </a:extLst>
            </p:cNvPr>
            <p:cNvSpPr txBox="1"/>
            <p:nvPr/>
          </p:nvSpPr>
          <p:spPr>
            <a:xfrm>
              <a:off x="1499981" y="1027177"/>
              <a:ext cx="160306" cy="205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BEE83F-349A-4CC7-A707-D18430D87C5E}"/>
                </a:ext>
              </a:extLst>
            </p:cNvPr>
            <p:cNvSpPr txBox="1"/>
            <p:nvPr/>
          </p:nvSpPr>
          <p:spPr>
            <a:xfrm>
              <a:off x="2749873" y="1155029"/>
              <a:ext cx="193050" cy="205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E406D9-C24A-4A4A-8A22-2DF397119598}"/>
                </a:ext>
              </a:extLst>
            </p:cNvPr>
            <p:cNvSpPr txBox="1"/>
            <p:nvPr/>
          </p:nvSpPr>
          <p:spPr>
            <a:xfrm>
              <a:off x="2239570" y="1923916"/>
              <a:ext cx="183797" cy="205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entury Gothic" panose="020B0502020202020204" pitchFamily="34" charset="0"/>
                </a:rPr>
                <a:t>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DDC31BE-86E0-4E53-856B-C4BBFF85C073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isosceles triangles.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C3A46C-D3FF-4DB0-B417-21BFE22A01E1}"/>
              </a:ext>
            </a:extLst>
          </p:cNvPr>
          <p:cNvGrpSpPr/>
          <p:nvPr/>
        </p:nvGrpSpPr>
        <p:grpSpPr>
          <a:xfrm>
            <a:off x="1259151" y="1701209"/>
            <a:ext cx="6025603" cy="3437829"/>
            <a:chOff x="503016" y="704516"/>
            <a:chExt cx="2675762" cy="1526621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47C81A6-9370-4CCD-AED4-3DBF436B38B3}"/>
                </a:ext>
              </a:extLst>
            </p:cNvPr>
            <p:cNvSpPr/>
            <p:nvPr/>
          </p:nvSpPr>
          <p:spPr>
            <a:xfrm>
              <a:off x="503016" y="1134583"/>
              <a:ext cx="536109" cy="914400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44B7BBA-9F46-4C48-B19D-B6E4DBADE054}"/>
                </a:ext>
              </a:extLst>
            </p:cNvPr>
            <p:cNvSpPr/>
            <p:nvPr/>
          </p:nvSpPr>
          <p:spPr>
            <a:xfrm>
              <a:off x="1545298" y="1835072"/>
              <a:ext cx="1567358" cy="396065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166B6BB-8827-496C-92AA-2B230B139F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9815" y="894514"/>
              <a:ext cx="688963" cy="593933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0C67E2-51C3-449E-A12D-D0BEA57A0464}"/>
                </a:ext>
              </a:extLst>
            </p:cNvPr>
            <p:cNvSpPr/>
            <p:nvPr/>
          </p:nvSpPr>
          <p:spPr>
            <a:xfrm>
              <a:off x="1148240" y="704516"/>
              <a:ext cx="679508" cy="1107347"/>
            </a:xfrm>
            <a:custGeom>
              <a:avLst/>
              <a:gdLst>
                <a:gd name="connsiteX0" fmla="*/ 0 w 679508"/>
                <a:gd name="connsiteY0" fmla="*/ 369116 h 1107347"/>
                <a:gd name="connsiteX1" fmla="*/ 671119 w 679508"/>
                <a:gd name="connsiteY1" fmla="*/ 0 h 1107347"/>
                <a:gd name="connsiteX2" fmla="*/ 679508 w 679508"/>
                <a:gd name="connsiteY2" fmla="*/ 1107347 h 1107347"/>
                <a:gd name="connsiteX3" fmla="*/ 0 w 679508"/>
                <a:gd name="connsiteY3" fmla="*/ 369116 h 110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9508" h="1107347">
                  <a:moveTo>
                    <a:pt x="0" y="369116"/>
                  </a:moveTo>
                  <a:lnTo>
                    <a:pt x="671119" y="0"/>
                  </a:lnTo>
                  <a:cubicBezTo>
                    <a:pt x="673915" y="369116"/>
                    <a:pt x="676712" y="738231"/>
                    <a:pt x="679508" y="1107347"/>
                  </a:cubicBezTo>
                  <a:lnTo>
                    <a:pt x="0" y="36911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85E2FB-2432-429E-89DE-28BBDEFF2853}"/>
                </a:ext>
              </a:extLst>
            </p:cNvPr>
            <p:cNvSpPr txBox="1"/>
            <p:nvPr/>
          </p:nvSpPr>
          <p:spPr>
            <a:xfrm>
              <a:off x="684155" y="1689241"/>
              <a:ext cx="183085" cy="205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70E5B0-C15A-4F8B-B8D5-90A13761D234}"/>
                </a:ext>
              </a:extLst>
            </p:cNvPr>
            <p:cNvSpPr txBox="1"/>
            <p:nvPr/>
          </p:nvSpPr>
          <p:spPr>
            <a:xfrm>
              <a:off x="1499981" y="1027177"/>
              <a:ext cx="160306" cy="205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BEE83F-349A-4CC7-A707-D18430D87C5E}"/>
                </a:ext>
              </a:extLst>
            </p:cNvPr>
            <p:cNvSpPr txBox="1"/>
            <p:nvPr/>
          </p:nvSpPr>
          <p:spPr>
            <a:xfrm>
              <a:off x="2749873" y="1155029"/>
              <a:ext cx="193050" cy="205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E406D9-C24A-4A4A-8A22-2DF397119598}"/>
                </a:ext>
              </a:extLst>
            </p:cNvPr>
            <p:cNvSpPr txBox="1"/>
            <p:nvPr/>
          </p:nvSpPr>
          <p:spPr>
            <a:xfrm>
              <a:off x="2239570" y="1923916"/>
              <a:ext cx="183797" cy="205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entury Gothic" panose="020B0502020202020204" pitchFamily="34" charset="0"/>
                </a:rPr>
                <a:t>D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2729680-21BD-4191-81FA-7E926223110F}"/>
              </a:ext>
            </a:extLst>
          </p:cNvPr>
          <p:cNvSpPr/>
          <p:nvPr/>
        </p:nvSpPr>
        <p:spPr>
          <a:xfrm>
            <a:off x="1667062" y="3918731"/>
            <a:ext cx="7040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✓</a:t>
            </a:r>
            <a:endParaRPr lang="en-GB" sz="5400" b="1" i="0" u="none" strike="noStrike" dirty="0">
              <a:solidFill>
                <a:srgbClr val="FF0000"/>
              </a:solidFill>
              <a:effectLst/>
              <a:latin typeface="Century Gothic" panose="020B0502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3CBA50-274D-4974-ACC3-ABAB0122CBD0}"/>
              </a:ext>
            </a:extLst>
          </p:cNvPr>
          <p:cNvSpPr/>
          <p:nvPr/>
        </p:nvSpPr>
        <p:spPr>
          <a:xfrm>
            <a:off x="5338374" y="4345811"/>
            <a:ext cx="7040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✓</a:t>
            </a:r>
            <a:endParaRPr lang="en-GB" sz="5400" b="1" i="0" u="none" strike="noStrike" dirty="0">
              <a:solidFill>
                <a:srgbClr val="FF0000"/>
              </a:solidFill>
              <a:effectLst/>
              <a:latin typeface="Century Gothic" panose="020B0502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C61194-0A2C-4B7C-9A2D-16A82BC505E2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56490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Connecting these dots will create a right angled triangle.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1EB07-A6E2-4D4C-BB4D-77A6B9458292}"/>
              </a:ext>
            </a:extLst>
          </p:cNvPr>
          <p:cNvSpPr txBox="1"/>
          <p:nvPr/>
        </p:nvSpPr>
        <p:spPr>
          <a:xfrm>
            <a:off x="1908932" y="2966340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2FF680-8730-46D5-90B7-816D8D197502}"/>
              </a:ext>
            </a:extLst>
          </p:cNvPr>
          <p:cNvSpPr txBox="1"/>
          <p:nvPr/>
        </p:nvSpPr>
        <p:spPr>
          <a:xfrm>
            <a:off x="2970625" y="1639178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8E5D7F-4C36-4F84-A620-BB8CB5C4A2E1}"/>
              </a:ext>
            </a:extLst>
          </p:cNvPr>
          <p:cNvSpPr txBox="1"/>
          <p:nvPr/>
        </p:nvSpPr>
        <p:spPr>
          <a:xfrm>
            <a:off x="5905763" y="5655877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EE1CDC-BE86-464A-B6D9-FFC5B1DAE95F}"/>
              </a:ext>
            </a:extLst>
          </p:cNvPr>
          <p:cNvSpPr/>
          <p:nvPr/>
        </p:nvSpPr>
        <p:spPr>
          <a:xfrm>
            <a:off x="3262708" y="1832081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F6D07B-9A27-47D8-9171-8D49E85B5D17}"/>
              </a:ext>
            </a:extLst>
          </p:cNvPr>
          <p:cNvSpPr/>
          <p:nvPr/>
        </p:nvSpPr>
        <p:spPr>
          <a:xfrm>
            <a:off x="2277588" y="3055791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595D3E-DB61-4CC8-BAE8-141987FCF236}"/>
              </a:ext>
            </a:extLst>
          </p:cNvPr>
          <p:cNvSpPr/>
          <p:nvPr/>
        </p:nvSpPr>
        <p:spPr>
          <a:xfrm>
            <a:off x="5589150" y="5760307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C9F1A-408B-4653-A6B2-8368417C940C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60196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Connecting these dots will create a right angled triangle.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3FDAAE-C573-4E79-A699-EE8ED8640C3C}"/>
              </a:ext>
            </a:extLst>
          </p:cNvPr>
          <p:cNvSpPr/>
          <p:nvPr/>
        </p:nvSpPr>
        <p:spPr>
          <a:xfrm>
            <a:off x="3262708" y="1832081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6BB373-CFF8-438D-A574-38F7F45A7D08}"/>
              </a:ext>
            </a:extLst>
          </p:cNvPr>
          <p:cNvSpPr txBox="1"/>
          <p:nvPr/>
        </p:nvSpPr>
        <p:spPr>
          <a:xfrm>
            <a:off x="1908932" y="2966340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9C4150-EAD9-4853-A1EB-88443CE6F8E4}"/>
              </a:ext>
            </a:extLst>
          </p:cNvPr>
          <p:cNvSpPr/>
          <p:nvPr/>
        </p:nvSpPr>
        <p:spPr>
          <a:xfrm>
            <a:off x="2277588" y="3055791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4EA0603-05A0-4B40-987B-E46F86FD8A8D}"/>
              </a:ext>
            </a:extLst>
          </p:cNvPr>
          <p:cNvSpPr/>
          <p:nvPr/>
        </p:nvSpPr>
        <p:spPr>
          <a:xfrm>
            <a:off x="5589150" y="5760307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8E2F9D-45B0-4834-A44E-26B0B8C9FD7B}"/>
              </a:ext>
            </a:extLst>
          </p:cNvPr>
          <p:cNvSpPr txBox="1"/>
          <p:nvPr/>
        </p:nvSpPr>
        <p:spPr>
          <a:xfrm>
            <a:off x="2970625" y="1639178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FF6315-CABB-4DCC-A877-63CA5C82B28C}"/>
              </a:ext>
            </a:extLst>
          </p:cNvPr>
          <p:cNvSpPr txBox="1"/>
          <p:nvPr/>
        </p:nvSpPr>
        <p:spPr>
          <a:xfrm>
            <a:off x="5905763" y="5655877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CFBE1AD1-1250-43CC-A338-D2C709537D89}"/>
              </a:ext>
            </a:extLst>
          </p:cNvPr>
          <p:cNvSpPr/>
          <p:nvPr/>
        </p:nvSpPr>
        <p:spPr>
          <a:xfrm rot="2323678">
            <a:off x="2372937" y="3069693"/>
            <a:ext cx="4323425" cy="1669002"/>
          </a:xfrm>
          <a:prstGeom prst="rtTriangl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81E0DC-32E8-4335-A8FD-736A3C05F82C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20811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triangles into the table.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C25893-1B74-4E02-93C1-D8E556A4142B}"/>
              </a:ext>
            </a:extLst>
          </p:cNvPr>
          <p:cNvGraphicFramePr>
            <a:graphicFrameLocks noGrp="1"/>
          </p:cNvGraphicFramePr>
          <p:nvPr/>
        </p:nvGraphicFramePr>
        <p:xfrm>
          <a:off x="937572" y="1563499"/>
          <a:ext cx="7268856" cy="2435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2952">
                  <a:extLst>
                    <a:ext uri="{9D8B030D-6E8A-4147-A177-3AD203B41FA5}">
                      <a16:colId xmlns:a16="http://schemas.microsoft.com/office/drawing/2014/main" val="2481690843"/>
                    </a:ext>
                  </a:extLst>
                </a:gridCol>
                <a:gridCol w="2422952">
                  <a:extLst>
                    <a:ext uri="{9D8B030D-6E8A-4147-A177-3AD203B41FA5}">
                      <a16:colId xmlns:a16="http://schemas.microsoft.com/office/drawing/2014/main" val="131323948"/>
                    </a:ext>
                  </a:extLst>
                </a:gridCol>
                <a:gridCol w="2422952">
                  <a:extLst>
                    <a:ext uri="{9D8B030D-6E8A-4147-A177-3AD203B41FA5}">
                      <a16:colId xmlns:a16="http://schemas.microsoft.com/office/drawing/2014/main" val="1313057442"/>
                    </a:ext>
                  </a:extLst>
                </a:gridCol>
              </a:tblGrid>
              <a:tr h="7077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Scalene</a:t>
                      </a:r>
                    </a:p>
                  </a:txBody>
                  <a:tcPr marL="212125" marR="212125" marT="106063" marB="10606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Isosceles</a:t>
                      </a:r>
                    </a:p>
                  </a:txBody>
                  <a:tcPr marL="212125" marR="212125" marT="106063" marB="10606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Equilateral</a:t>
                      </a:r>
                    </a:p>
                  </a:txBody>
                  <a:tcPr marL="212125" marR="212125" marT="106063" marB="10606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814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marL="212125" marR="212125" marT="106063" marB="1060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marL="212125" marR="212125" marT="106063" marB="1060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marL="212125" marR="212125" marT="106063" marB="1060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686365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DCFC083C-12FC-43AC-91C1-B6A44A5DCA17}"/>
              </a:ext>
            </a:extLst>
          </p:cNvPr>
          <p:cNvGrpSpPr/>
          <p:nvPr/>
        </p:nvGrpSpPr>
        <p:grpSpPr>
          <a:xfrm>
            <a:off x="2013307" y="4333369"/>
            <a:ext cx="5117385" cy="2260447"/>
            <a:chOff x="1777522" y="2842495"/>
            <a:chExt cx="2481760" cy="1096241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69922BEB-8212-429D-8593-3FAC9A636C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26395" y="3103449"/>
              <a:ext cx="532887" cy="459385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7544A455-2311-4AC1-8612-A27ECE084E06}"/>
                </a:ext>
              </a:extLst>
            </p:cNvPr>
            <p:cNvSpPr/>
            <p:nvPr/>
          </p:nvSpPr>
          <p:spPr>
            <a:xfrm>
              <a:off x="2751366" y="2853258"/>
              <a:ext cx="914400" cy="366254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02A44BE-8A3F-4529-8550-F5EE335EA74B}"/>
                </a:ext>
              </a:extLst>
            </p:cNvPr>
            <p:cNvSpPr/>
            <p:nvPr/>
          </p:nvSpPr>
          <p:spPr>
            <a:xfrm>
              <a:off x="1777522" y="2842495"/>
              <a:ext cx="360101" cy="579228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5B6793-70A2-41C6-9FA7-8F688F002A50}"/>
                </a:ext>
              </a:extLst>
            </p:cNvPr>
            <p:cNvSpPr/>
            <p:nvPr/>
          </p:nvSpPr>
          <p:spPr>
            <a:xfrm rot="3329313">
              <a:off x="2379786" y="3380868"/>
              <a:ext cx="494950" cy="620785"/>
            </a:xfrm>
            <a:custGeom>
              <a:avLst/>
              <a:gdLst>
                <a:gd name="connsiteX0" fmla="*/ 0 w 494950"/>
                <a:gd name="connsiteY0" fmla="*/ 234892 h 620785"/>
                <a:gd name="connsiteX1" fmla="*/ 494950 w 494950"/>
                <a:gd name="connsiteY1" fmla="*/ 0 h 620785"/>
                <a:gd name="connsiteX2" fmla="*/ 58723 w 494950"/>
                <a:gd name="connsiteY2" fmla="*/ 620785 h 620785"/>
                <a:gd name="connsiteX3" fmla="*/ 0 w 494950"/>
                <a:gd name="connsiteY3" fmla="*/ 234892 h 62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950" h="620785">
                  <a:moveTo>
                    <a:pt x="0" y="234892"/>
                  </a:moveTo>
                  <a:lnTo>
                    <a:pt x="494950" y="0"/>
                  </a:lnTo>
                  <a:lnTo>
                    <a:pt x="58723" y="620785"/>
                  </a:lnTo>
                  <a:lnTo>
                    <a:pt x="0" y="23489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DB3EAF-FB7B-4DAD-8A36-29BD8176713C}"/>
                </a:ext>
              </a:extLst>
            </p:cNvPr>
            <p:cNvSpPr txBox="1"/>
            <p:nvPr/>
          </p:nvSpPr>
          <p:spPr>
            <a:xfrm>
              <a:off x="1871523" y="3143450"/>
              <a:ext cx="172099" cy="223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6EA12B-9749-4DD7-AEF2-D92DDDEAB714}"/>
                </a:ext>
              </a:extLst>
            </p:cNvPr>
            <p:cNvSpPr txBox="1"/>
            <p:nvPr/>
          </p:nvSpPr>
          <p:spPr>
            <a:xfrm>
              <a:off x="2466730" y="3487849"/>
              <a:ext cx="175071" cy="223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CC071C-7DB1-4E7C-ACB5-CFE73934308C}"/>
                </a:ext>
              </a:extLst>
            </p:cNvPr>
            <p:cNvSpPr txBox="1"/>
            <p:nvPr/>
          </p:nvSpPr>
          <p:spPr>
            <a:xfrm>
              <a:off x="2855853" y="2985428"/>
              <a:ext cx="210831" cy="223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E84FC3-072C-4B46-B7BF-9B343A5F7BBC}"/>
                </a:ext>
              </a:extLst>
            </p:cNvPr>
            <p:cNvSpPr txBox="1"/>
            <p:nvPr/>
          </p:nvSpPr>
          <p:spPr>
            <a:xfrm>
              <a:off x="3895197" y="3274056"/>
              <a:ext cx="200726" cy="223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entury Gothic" panose="020B0502020202020204" pitchFamily="34" charset="0"/>
                </a:rPr>
                <a:t>D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503336C-E34C-498B-B0C1-297F090B8EB8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05702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triangles into the table.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C25893-1B74-4E02-93C1-D8E556A4142B}"/>
              </a:ext>
            </a:extLst>
          </p:cNvPr>
          <p:cNvGraphicFramePr>
            <a:graphicFrameLocks noGrp="1"/>
          </p:cNvGraphicFramePr>
          <p:nvPr/>
        </p:nvGraphicFramePr>
        <p:xfrm>
          <a:off x="937572" y="1563499"/>
          <a:ext cx="7268856" cy="2435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2952">
                  <a:extLst>
                    <a:ext uri="{9D8B030D-6E8A-4147-A177-3AD203B41FA5}">
                      <a16:colId xmlns:a16="http://schemas.microsoft.com/office/drawing/2014/main" val="2481690843"/>
                    </a:ext>
                  </a:extLst>
                </a:gridCol>
                <a:gridCol w="2422952">
                  <a:extLst>
                    <a:ext uri="{9D8B030D-6E8A-4147-A177-3AD203B41FA5}">
                      <a16:colId xmlns:a16="http://schemas.microsoft.com/office/drawing/2014/main" val="131323948"/>
                    </a:ext>
                  </a:extLst>
                </a:gridCol>
                <a:gridCol w="2422952">
                  <a:extLst>
                    <a:ext uri="{9D8B030D-6E8A-4147-A177-3AD203B41FA5}">
                      <a16:colId xmlns:a16="http://schemas.microsoft.com/office/drawing/2014/main" val="1313057442"/>
                    </a:ext>
                  </a:extLst>
                </a:gridCol>
              </a:tblGrid>
              <a:tr h="7077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Scalene</a:t>
                      </a:r>
                    </a:p>
                  </a:txBody>
                  <a:tcPr marL="212125" marR="212125" marT="106063" marB="10606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Isosceles</a:t>
                      </a:r>
                    </a:p>
                  </a:txBody>
                  <a:tcPr marL="212125" marR="212125" marT="106063" marB="10606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Equilateral</a:t>
                      </a:r>
                    </a:p>
                  </a:txBody>
                  <a:tcPr marL="212125" marR="212125" marT="106063" marB="10606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814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marL="212125" marR="212125" marT="106063" marB="1060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marL="212125" marR="212125" marT="106063" marB="1060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marL="212125" marR="212125" marT="106063" marB="1060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686365"/>
                  </a:ext>
                </a:extLst>
              </a:tr>
            </a:tbl>
          </a:graphicData>
        </a:graphic>
      </p:graphicFrame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9922BEB-8212-429D-8593-3FAC9A636CDB}"/>
              </a:ext>
            </a:extLst>
          </p:cNvPr>
          <p:cNvSpPr>
            <a:spLocks noChangeAspect="1"/>
          </p:cNvSpPr>
          <p:nvPr/>
        </p:nvSpPr>
        <p:spPr>
          <a:xfrm>
            <a:off x="6453495" y="2622494"/>
            <a:ext cx="1098812" cy="947251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544A455-2311-4AC1-8612-A27ECE084E06}"/>
              </a:ext>
            </a:extLst>
          </p:cNvPr>
          <p:cNvSpPr/>
          <p:nvPr/>
        </p:nvSpPr>
        <p:spPr>
          <a:xfrm>
            <a:off x="1140366" y="3117191"/>
            <a:ext cx="1885491" cy="755215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02A44BE-8A3F-4529-8550-F5EE335EA74B}"/>
              </a:ext>
            </a:extLst>
          </p:cNvPr>
          <p:cNvSpPr/>
          <p:nvPr/>
        </p:nvSpPr>
        <p:spPr>
          <a:xfrm>
            <a:off x="4200736" y="2520007"/>
            <a:ext cx="742528" cy="1194367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5B6793-70A2-41C6-9FA7-8F688F002A50}"/>
              </a:ext>
            </a:extLst>
          </p:cNvPr>
          <p:cNvSpPr/>
          <p:nvPr/>
        </p:nvSpPr>
        <p:spPr>
          <a:xfrm rot="3329313">
            <a:off x="1897910" y="2367537"/>
            <a:ext cx="1020586" cy="1280058"/>
          </a:xfrm>
          <a:custGeom>
            <a:avLst/>
            <a:gdLst>
              <a:gd name="connsiteX0" fmla="*/ 0 w 494950"/>
              <a:gd name="connsiteY0" fmla="*/ 234892 h 620785"/>
              <a:gd name="connsiteX1" fmla="*/ 494950 w 494950"/>
              <a:gd name="connsiteY1" fmla="*/ 0 h 620785"/>
              <a:gd name="connsiteX2" fmla="*/ 58723 w 494950"/>
              <a:gd name="connsiteY2" fmla="*/ 620785 h 620785"/>
              <a:gd name="connsiteX3" fmla="*/ 0 w 494950"/>
              <a:gd name="connsiteY3" fmla="*/ 234892 h 62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950" h="620785">
                <a:moveTo>
                  <a:pt x="0" y="234892"/>
                </a:moveTo>
                <a:lnTo>
                  <a:pt x="494950" y="0"/>
                </a:lnTo>
                <a:lnTo>
                  <a:pt x="58723" y="620785"/>
                </a:lnTo>
                <a:lnTo>
                  <a:pt x="0" y="23489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DB3EAF-FB7B-4DAD-8A36-29BD8176713C}"/>
              </a:ext>
            </a:extLst>
          </p:cNvPr>
          <p:cNvSpPr txBox="1"/>
          <p:nvPr/>
        </p:nvSpPr>
        <p:spPr>
          <a:xfrm>
            <a:off x="4394566" y="3140576"/>
            <a:ext cx="35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6EA12B-9749-4DD7-AEF2-D92DDDEAB714}"/>
              </a:ext>
            </a:extLst>
          </p:cNvPr>
          <p:cNvSpPr txBox="1"/>
          <p:nvPr/>
        </p:nvSpPr>
        <p:spPr>
          <a:xfrm>
            <a:off x="2077189" y="2588132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CC071C-7DB1-4E7C-ACB5-CFE73934308C}"/>
              </a:ext>
            </a:extLst>
          </p:cNvPr>
          <p:cNvSpPr txBox="1"/>
          <p:nvPr/>
        </p:nvSpPr>
        <p:spPr>
          <a:xfrm>
            <a:off x="1355818" y="3389726"/>
            <a:ext cx="434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E84FC3-072C-4B46-B7BF-9B343A5F7BBC}"/>
              </a:ext>
            </a:extLst>
          </p:cNvPr>
          <p:cNvSpPr txBox="1"/>
          <p:nvPr/>
        </p:nvSpPr>
        <p:spPr>
          <a:xfrm>
            <a:off x="6801564" y="2974285"/>
            <a:ext cx="413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F7A6DB-C21D-428A-9FC9-A2766CD99C5B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6341833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2f329b899d1e0c453f9d86bb194f90f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d87f36caa9ec3a2d6f114e9f26bf426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6144f90-c7b6-48d0-aae5-f5e9e48cc3df"/>
    <ds:schemaRef ds:uri="http://schemas.microsoft.com/office/2006/documentManagement/types"/>
    <ds:schemaRef ds:uri="http://schemas.microsoft.com/office/2006/metadata/properties"/>
    <ds:schemaRef ds:uri="5c7a0828-c5e4-45f8-a074-18a8fdc88ec6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F0DB7D2-9928-460A-9724-AF3BADB34F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2721</TotalTime>
  <Words>1050</Words>
  <Application>Microsoft Office PowerPoint</Application>
  <PresentationFormat>On-screen Show (4:3)</PresentationFormat>
  <Paragraphs>664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Century Gothic</vt:lpstr>
      <vt:lpstr>SassoonCRInfantMedium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Year 4: LO: I can recognise and name different  triangle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Step 5 Friday 17th July 2021  Year 3/4: Lo: To answer prob-solving and reasoning question to  identify horizontal and vertical lines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12</cp:revision>
  <dcterms:created xsi:type="dcterms:W3CDTF">2018-03-17T10:08:43Z</dcterms:created>
  <dcterms:modified xsi:type="dcterms:W3CDTF">2020-07-06T08:57:27Z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1536">
    <vt:lpwstr>268</vt:lpwstr>
  </property>
</Properties>
</file>