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3"/>
  </p:notesMasterIdLst>
  <p:sldIdLst>
    <p:sldId id="391" r:id="rId5"/>
    <p:sldId id="388" r:id="rId6"/>
    <p:sldId id="389" r:id="rId7"/>
    <p:sldId id="390" r:id="rId8"/>
    <p:sldId id="314" r:id="rId9"/>
    <p:sldId id="378" r:id="rId10"/>
    <p:sldId id="379" r:id="rId11"/>
    <p:sldId id="384" r:id="rId12"/>
    <p:sldId id="381" r:id="rId13"/>
    <p:sldId id="366" r:id="rId14"/>
    <p:sldId id="400" r:id="rId15"/>
    <p:sldId id="365" r:id="rId16"/>
    <p:sldId id="360" r:id="rId17"/>
    <p:sldId id="401" r:id="rId18"/>
    <p:sldId id="387" r:id="rId19"/>
    <p:sldId id="402" r:id="rId20"/>
    <p:sldId id="409" r:id="rId21"/>
    <p:sldId id="410" r:id="rId22"/>
    <p:sldId id="411" r:id="rId23"/>
    <p:sldId id="393" r:id="rId24"/>
    <p:sldId id="420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4" r:id="rId57"/>
    <p:sldId id="445" r:id="rId58"/>
    <p:sldId id="446" r:id="rId59"/>
    <p:sldId id="447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455" r:id="rId68"/>
    <p:sldId id="456" r:id="rId69"/>
    <p:sldId id="457" r:id="rId70"/>
    <p:sldId id="458" r:id="rId71"/>
    <p:sldId id="459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31B66-433E-4F08-9CDE-CE6DC16DD4E3}" v="40" dt="2019-01-14T12:08:22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98"/>
  </p:normalViewPr>
  <p:slideViewPr>
    <p:cSldViewPr snapToGrid="0"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EEB6A-AD2F-4DAA-965C-31C06E95B1A0}" type="datetimeFigureOut">
              <a:rPr lang="en-US" smtClean="0"/>
              <a:pPr/>
              <a:t>7/3/2020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4B737-C16E-41A9-8525-41DB4C9191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B737-C16E-41A9-8525-41DB4C919125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0_K89UJfJY&amp;t=343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Monday 6</a:t>
            </a:r>
            <a:r>
              <a:rPr lang="en-GB" sz="24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L.O: to solve problems involving pairs of values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Tuesday 7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July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L.O: to recognise and use</a:t>
            </a:r>
            <a:r>
              <a:rPr lang="en-GB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formulae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69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7065" y="32569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          = 20 and       = 2.5, calculate: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981ED79-A15B-4A33-B20B-AA4B86DA205B}"/>
              </a:ext>
            </a:extLst>
          </p:cNvPr>
          <p:cNvSpPr/>
          <p:nvPr/>
        </p:nvSpPr>
        <p:spPr>
          <a:xfrm>
            <a:off x="2625865" y="780221"/>
            <a:ext cx="479286" cy="43012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E7543543-8DFA-4989-AC04-5733E98D5FD4}"/>
              </a:ext>
            </a:extLst>
          </p:cNvPr>
          <p:cNvSpPr/>
          <p:nvPr/>
        </p:nvSpPr>
        <p:spPr>
          <a:xfrm>
            <a:off x="4495228" y="723890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BD17F93-61A6-4162-A923-D89F81877922}"/>
              </a:ext>
            </a:extLst>
          </p:cNvPr>
          <p:cNvSpPr/>
          <p:nvPr/>
        </p:nvSpPr>
        <p:spPr>
          <a:xfrm>
            <a:off x="478150" y="2359809"/>
            <a:ext cx="479286" cy="43012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oon 13">
            <a:extLst>
              <a:ext uri="{FF2B5EF4-FFF2-40B4-BE49-F238E27FC236}">
                <a16:creationId xmlns:a16="http://schemas.microsoft.com/office/drawing/2014/main" id="{20142A3A-DB06-47FC-8EF8-90801480BE8F}"/>
              </a:ext>
            </a:extLst>
          </p:cNvPr>
          <p:cNvSpPr/>
          <p:nvPr/>
        </p:nvSpPr>
        <p:spPr>
          <a:xfrm>
            <a:off x="1653651" y="2304119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F7E88-675E-4F8C-9CAB-AD7220AEEF27}"/>
              </a:ext>
            </a:extLst>
          </p:cNvPr>
          <p:cNvSpPr txBox="1"/>
          <p:nvPr/>
        </p:nvSpPr>
        <p:spPr>
          <a:xfrm>
            <a:off x="1019314" y="2190152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6367AED0-03E3-49EF-81EE-AFD352254E23}"/>
              </a:ext>
            </a:extLst>
          </p:cNvPr>
          <p:cNvSpPr/>
          <p:nvPr/>
        </p:nvSpPr>
        <p:spPr>
          <a:xfrm>
            <a:off x="2629028" y="2304119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00C3B-A793-4800-8ECD-8B541E02989E}"/>
              </a:ext>
            </a:extLst>
          </p:cNvPr>
          <p:cNvSpPr txBox="1"/>
          <p:nvPr/>
        </p:nvSpPr>
        <p:spPr>
          <a:xfrm>
            <a:off x="1994691" y="2190152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064B1B3-046E-4963-91E2-C06390A259E0}"/>
              </a:ext>
            </a:extLst>
          </p:cNvPr>
          <p:cNvSpPr/>
          <p:nvPr/>
        </p:nvSpPr>
        <p:spPr>
          <a:xfrm>
            <a:off x="475308" y="3698593"/>
            <a:ext cx="479286" cy="43012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E3C474-A7E1-44E5-978C-20E361CBF848}"/>
              </a:ext>
            </a:extLst>
          </p:cNvPr>
          <p:cNvSpPr txBox="1"/>
          <p:nvPr/>
        </p:nvSpPr>
        <p:spPr>
          <a:xfrm>
            <a:off x="1016472" y="3528936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(</a:t>
            </a:r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27A9F634-273E-485E-BB41-2D9CAE9B0D93}"/>
              </a:ext>
            </a:extLst>
          </p:cNvPr>
          <p:cNvSpPr/>
          <p:nvPr/>
        </p:nvSpPr>
        <p:spPr>
          <a:xfrm>
            <a:off x="1923422" y="3710581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E5FEDAD9-106A-4517-B4FB-738CB23FB413}"/>
              </a:ext>
            </a:extLst>
          </p:cNvPr>
          <p:cNvSpPr/>
          <p:nvPr/>
        </p:nvSpPr>
        <p:spPr>
          <a:xfrm>
            <a:off x="2763106" y="3671378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E667E3-D4F3-4F29-81EF-5C8E1E2FF987}"/>
              </a:ext>
            </a:extLst>
          </p:cNvPr>
          <p:cNvSpPr txBox="1"/>
          <p:nvPr/>
        </p:nvSpPr>
        <p:spPr>
          <a:xfrm>
            <a:off x="2278132" y="3528936"/>
            <a:ext cx="125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   )</a:t>
            </a:r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F7A99638-8F5A-4B74-ABF1-994877801D9B}"/>
              </a:ext>
            </a:extLst>
          </p:cNvPr>
          <p:cNvSpPr/>
          <p:nvPr/>
        </p:nvSpPr>
        <p:spPr>
          <a:xfrm>
            <a:off x="932513" y="5019442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06189C-6A76-4005-8CBE-AAC12DC59C0E}"/>
              </a:ext>
            </a:extLst>
          </p:cNvPr>
          <p:cNvSpPr txBox="1"/>
          <p:nvPr/>
        </p:nvSpPr>
        <p:spPr>
          <a:xfrm>
            <a:off x="465484" y="4889588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282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991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          = 20 and       = 2.5, calculate: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981ED79-A15B-4A33-B20B-AA4B86DA205B}"/>
              </a:ext>
            </a:extLst>
          </p:cNvPr>
          <p:cNvSpPr/>
          <p:nvPr/>
        </p:nvSpPr>
        <p:spPr>
          <a:xfrm>
            <a:off x="2625865" y="780221"/>
            <a:ext cx="479286" cy="43012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E7543543-8DFA-4989-AC04-5733E98D5FD4}"/>
              </a:ext>
            </a:extLst>
          </p:cNvPr>
          <p:cNvSpPr/>
          <p:nvPr/>
        </p:nvSpPr>
        <p:spPr>
          <a:xfrm>
            <a:off x="4495228" y="723890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BD17F93-61A6-4162-A923-D89F81877922}"/>
              </a:ext>
            </a:extLst>
          </p:cNvPr>
          <p:cNvSpPr/>
          <p:nvPr/>
        </p:nvSpPr>
        <p:spPr>
          <a:xfrm>
            <a:off x="478150" y="2359809"/>
            <a:ext cx="479286" cy="43012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Moon 13">
            <a:extLst>
              <a:ext uri="{FF2B5EF4-FFF2-40B4-BE49-F238E27FC236}">
                <a16:creationId xmlns:a16="http://schemas.microsoft.com/office/drawing/2014/main" id="{20142A3A-DB06-47FC-8EF8-90801480BE8F}"/>
              </a:ext>
            </a:extLst>
          </p:cNvPr>
          <p:cNvSpPr/>
          <p:nvPr/>
        </p:nvSpPr>
        <p:spPr>
          <a:xfrm>
            <a:off x="1653651" y="2304119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F7E88-675E-4F8C-9CAB-AD7220AEEF27}"/>
              </a:ext>
            </a:extLst>
          </p:cNvPr>
          <p:cNvSpPr txBox="1"/>
          <p:nvPr/>
        </p:nvSpPr>
        <p:spPr>
          <a:xfrm>
            <a:off x="1019314" y="2190152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6" name="Moon 15">
            <a:extLst>
              <a:ext uri="{FF2B5EF4-FFF2-40B4-BE49-F238E27FC236}">
                <a16:creationId xmlns:a16="http://schemas.microsoft.com/office/drawing/2014/main" id="{6367AED0-03E3-49EF-81EE-AFD352254E23}"/>
              </a:ext>
            </a:extLst>
          </p:cNvPr>
          <p:cNvSpPr/>
          <p:nvPr/>
        </p:nvSpPr>
        <p:spPr>
          <a:xfrm>
            <a:off x="2629028" y="2304119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00C3B-A793-4800-8ECD-8B541E02989E}"/>
              </a:ext>
            </a:extLst>
          </p:cNvPr>
          <p:cNvSpPr txBox="1"/>
          <p:nvPr/>
        </p:nvSpPr>
        <p:spPr>
          <a:xfrm>
            <a:off x="1994691" y="2190152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064B1B3-046E-4963-91E2-C06390A259E0}"/>
              </a:ext>
            </a:extLst>
          </p:cNvPr>
          <p:cNvSpPr/>
          <p:nvPr/>
        </p:nvSpPr>
        <p:spPr>
          <a:xfrm>
            <a:off x="475308" y="3698593"/>
            <a:ext cx="479286" cy="43012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E3C474-A7E1-44E5-978C-20E361CBF848}"/>
              </a:ext>
            </a:extLst>
          </p:cNvPr>
          <p:cNvSpPr txBox="1"/>
          <p:nvPr/>
        </p:nvSpPr>
        <p:spPr>
          <a:xfrm>
            <a:off x="1016472" y="3528936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(</a:t>
            </a:r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27A9F634-273E-485E-BB41-2D9CAE9B0D93}"/>
              </a:ext>
            </a:extLst>
          </p:cNvPr>
          <p:cNvSpPr/>
          <p:nvPr/>
        </p:nvSpPr>
        <p:spPr>
          <a:xfrm>
            <a:off x="1923422" y="3710581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E5FEDAD9-106A-4517-B4FB-738CB23FB413}"/>
              </a:ext>
            </a:extLst>
          </p:cNvPr>
          <p:cNvSpPr/>
          <p:nvPr/>
        </p:nvSpPr>
        <p:spPr>
          <a:xfrm>
            <a:off x="2763106" y="3671378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E667E3-D4F3-4F29-81EF-5C8E1E2FF987}"/>
              </a:ext>
            </a:extLst>
          </p:cNvPr>
          <p:cNvSpPr txBox="1"/>
          <p:nvPr/>
        </p:nvSpPr>
        <p:spPr>
          <a:xfrm>
            <a:off x="2278132" y="3528936"/>
            <a:ext cx="125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   )</a:t>
            </a:r>
          </a:p>
        </p:txBody>
      </p:sp>
      <p:sp>
        <p:nvSpPr>
          <p:cNvPr id="25" name="Moon 24">
            <a:extLst>
              <a:ext uri="{FF2B5EF4-FFF2-40B4-BE49-F238E27FC236}">
                <a16:creationId xmlns:a16="http://schemas.microsoft.com/office/drawing/2014/main" id="{F7A99638-8F5A-4B74-ABF1-994877801D9B}"/>
              </a:ext>
            </a:extLst>
          </p:cNvPr>
          <p:cNvSpPr/>
          <p:nvPr/>
        </p:nvSpPr>
        <p:spPr>
          <a:xfrm>
            <a:off x="932513" y="5019442"/>
            <a:ext cx="277069" cy="554138"/>
          </a:xfrm>
          <a:prstGeom prst="mo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06189C-6A76-4005-8CBE-AAC12DC59C0E}"/>
              </a:ext>
            </a:extLst>
          </p:cNvPr>
          <p:cNvSpPr txBox="1"/>
          <p:nvPr/>
        </p:nvSpPr>
        <p:spPr>
          <a:xfrm>
            <a:off x="465484" y="4889588"/>
            <a:ext cx="97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EE0A0-EC6C-47C9-8FB1-177630FEDF1B}"/>
              </a:ext>
            </a:extLst>
          </p:cNvPr>
          <p:cNvSpPr txBox="1"/>
          <p:nvPr/>
        </p:nvSpPr>
        <p:spPr>
          <a:xfrm>
            <a:off x="4772297" y="2304119"/>
            <a:ext cx="376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+ 2.5 + 2.5 = 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BA4B16-8E47-4140-A79C-4B0ACA153E4B}"/>
              </a:ext>
            </a:extLst>
          </p:cNvPr>
          <p:cNvSpPr txBox="1"/>
          <p:nvPr/>
        </p:nvSpPr>
        <p:spPr>
          <a:xfrm>
            <a:off x="4772297" y="3615948"/>
            <a:ext cx="376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x (2.5 + 2.5) = 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17CAC7-4AF1-4596-9E33-B62C0B9B7BC8}"/>
              </a:ext>
            </a:extLst>
          </p:cNvPr>
          <p:cNvSpPr txBox="1"/>
          <p:nvPr/>
        </p:nvSpPr>
        <p:spPr>
          <a:xfrm>
            <a:off x="4772297" y="4949325"/>
            <a:ext cx="376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 x 2.5 = 7.5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box on the left to the correct label.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79CA2F-F8F8-4042-9016-7D32A7F08734}"/>
              </a:ext>
            </a:extLst>
          </p:cNvPr>
          <p:cNvSpPr/>
          <p:nvPr/>
        </p:nvSpPr>
        <p:spPr>
          <a:xfrm>
            <a:off x="6005920" y="1641040"/>
            <a:ext cx="2000285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formula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3F4EC9-0A76-3543-A40C-C92928F95FC8}"/>
              </a:ext>
            </a:extLst>
          </p:cNvPr>
          <p:cNvSpPr/>
          <p:nvPr/>
        </p:nvSpPr>
        <p:spPr>
          <a:xfrm>
            <a:off x="6005920" y="2957135"/>
            <a:ext cx="2000285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4566EB4-5FD5-FB49-9ED9-BAE7B6D0FE96}"/>
              </a:ext>
            </a:extLst>
          </p:cNvPr>
          <p:cNvSpPr/>
          <p:nvPr/>
        </p:nvSpPr>
        <p:spPr>
          <a:xfrm>
            <a:off x="6005920" y="4273229"/>
            <a:ext cx="2000285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34D18-4E26-F644-8B23-6CE27A87A200}"/>
              </a:ext>
            </a:extLst>
          </p:cNvPr>
          <p:cNvSpPr txBox="1"/>
          <p:nvPr/>
        </p:nvSpPr>
        <p:spPr>
          <a:xfrm>
            <a:off x="1006569" y="1641040"/>
            <a:ext cx="3417356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 = 2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E52DB-8630-D442-99E3-C2DC0C8AEF6D}"/>
              </a:ext>
            </a:extLst>
          </p:cNvPr>
          <p:cNvSpPr txBox="1"/>
          <p:nvPr/>
        </p:nvSpPr>
        <p:spPr>
          <a:xfrm>
            <a:off x="1006569" y="2957135"/>
            <a:ext cx="3417356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 + 2f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4C848-6BBB-434F-ADAC-D7B77449F6DD}"/>
              </a:ext>
            </a:extLst>
          </p:cNvPr>
          <p:cNvSpPr txBox="1"/>
          <p:nvPr/>
        </p:nvSpPr>
        <p:spPr>
          <a:xfrm>
            <a:off x="1006569" y="4273229"/>
            <a:ext cx="3417356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= 100 ÷ 10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box on the left to the correct label.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79CA2F-F8F8-4042-9016-7D32A7F08734}"/>
              </a:ext>
            </a:extLst>
          </p:cNvPr>
          <p:cNvSpPr/>
          <p:nvPr/>
        </p:nvSpPr>
        <p:spPr>
          <a:xfrm>
            <a:off x="6005920" y="1641040"/>
            <a:ext cx="2000285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formula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3F4EC9-0A76-3543-A40C-C92928F95FC8}"/>
              </a:ext>
            </a:extLst>
          </p:cNvPr>
          <p:cNvSpPr/>
          <p:nvPr/>
        </p:nvSpPr>
        <p:spPr>
          <a:xfrm>
            <a:off x="6005920" y="2957135"/>
            <a:ext cx="2000285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calculation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4566EB4-5FD5-FB49-9ED9-BAE7B6D0FE96}"/>
              </a:ext>
            </a:extLst>
          </p:cNvPr>
          <p:cNvSpPr/>
          <p:nvPr/>
        </p:nvSpPr>
        <p:spPr>
          <a:xfrm>
            <a:off x="6005920" y="4273229"/>
            <a:ext cx="2000285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934D18-4E26-F644-8B23-6CE27A87A200}"/>
              </a:ext>
            </a:extLst>
          </p:cNvPr>
          <p:cNvSpPr txBox="1"/>
          <p:nvPr/>
        </p:nvSpPr>
        <p:spPr>
          <a:xfrm>
            <a:off x="1006569" y="1641040"/>
            <a:ext cx="3417356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 = 2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+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E52DB-8630-D442-99E3-C2DC0C8AEF6D}"/>
              </a:ext>
            </a:extLst>
          </p:cNvPr>
          <p:cNvSpPr txBox="1"/>
          <p:nvPr/>
        </p:nvSpPr>
        <p:spPr>
          <a:xfrm>
            <a:off x="1006569" y="2957135"/>
            <a:ext cx="3417356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 + 2f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4C848-6BBB-434F-ADAC-D7B77449F6DD}"/>
              </a:ext>
            </a:extLst>
          </p:cNvPr>
          <p:cNvSpPr txBox="1"/>
          <p:nvPr/>
        </p:nvSpPr>
        <p:spPr>
          <a:xfrm>
            <a:off x="1006569" y="4273229"/>
            <a:ext cx="3417356" cy="72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 = 100 ÷ 10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2A2BF9-5B85-4209-A484-A58F18DE299F}"/>
              </a:ext>
            </a:extLst>
          </p:cNvPr>
          <p:cNvCxnSpPr>
            <a:cxnSpLocks/>
          </p:cNvCxnSpPr>
          <p:nvPr/>
        </p:nvCxnSpPr>
        <p:spPr>
          <a:xfrm>
            <a:off x="4472051" y="1965158"/>
            <a:ext cx="143392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57DC1E-C186-447B-96E4-0A6EFE0AD69F}"/>
              </a:ext>
            </a:extLst>
          </p:cNvPr>
          <p:cNvCxnSpPr>
            <a:cxnSpLocks/>
          </p:cNvCxnSpPr>
          <p:nvPr/>
        </p:nvCxnSpPr>
        <p:spPr>
          <a:xfrm>
            <a:off x="4472051" y="3333675"/>
            <a:ext cx="1433920" cy="12995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FB3004-AE51-41F9-ACF9-EF66BE98AD56}"/>
              </a:ext>
            </a:extLst>
          </p:cNvPr>
          <p:cNvCxnSpPr>
            <a:cxnSpLocks/>
          </p:cNvCxnSpPr>
          <p:nvPr/>
        </p:nvCxnSpPr>
        <p:spPr>
          <a:xfrm flipV="1">
            <a:off x="4493767" y="3301009"/>
            <a:ext cx="1412204" cy="131043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4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 out the perimeter (P) of this shape using the formula P = 2a + 2b, if a = 2.5cm and b = 3.5cm.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0AA63F-53A9-4522-BFA7-CECAF891940A}"/>
              </a:ext>
            </a:extLst>
          </p:cNvPr>
          <p:cNvGrpSpPr/>
          <p:nvPr/>
        </p:nvGrpSpPr>
        <p:grpSpPr>
          <a:xfrm>
            <a:off x="3391579" y="1959843"/>
            <a:ext cx="2360843" cy="3227982"/>
            <a:chOff x="3387355" y="1959843"/>
            <a:chExt cx="2360843" cy="32279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318B47-B694-4AE5-A2DF-ECAC86446274}"/>
                </a:ext>
              </a:extLst>
            </p:cNvPr>
            <p:cNvGrpSpPr/>
            <p:nvPr/>
          </p:nvGrpSpPr>
          <p:grpSpPr>
            <a:xfrm>
              <a:off x="3939781" y="1959843"/>
              <a:ext cx="1808417" cy="2671409"/>
              <a:chOff x="1709928" y="1478579"/>
              <a:chExt cx="1808417" cy="267140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D4C332C-8B0E-42E7-92C8-03D8563D2D79}"/>
                  </a:ext>
                </a:extLst>
              </p:cNvPr>
              <p:cNvSpPr/>
              <p:nvPr/>
            </p:nvSpPr>
            <p:spPr>
              <a:xfrm rot="16200000">
                <a:off x="1450474" y="1929718"/>
                <a:ext cx="2519008" cy="16167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3F06ADF-7437-4FC3-B58A-A6A061C850D2}"/>
                  </a:ext>
                </a:extLst>
              </p:cNvPr>
              <p:cNvCxnSpPr/>
              <p:nvPr/>
            </p:nvCxnSpPr>
            <p:spPr>
              <a:xfrm>
                <a:off x="1709928" y="1478579"/>
                <a:ext cx="0" cy="251900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9E08D20-3C5E-4623-980C-D35580B335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1611" y="4149988"/>
                <a:ext cx="16167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7D2E43-810F-4F7C-A50D-7CA7EE94ECA1}"/>
                </a:ext>
              </a:extLst>
            </p:cNvPr>
            <p:cNvSpPr txBox="1"/>
            <p:nvPr/>
          </p:nvSpPr>
          <p:spPr>
            <a:xfrm>
              <a:off x="3387355" y="2914987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AE4BC4-AF00-427A-B44F-759D2D5E6EB4}"/>
                </a:ext>
              </a:extLst>
            </p:cNvPr>
            <p:cNvSpPr txBox="1"/>
            <p:nvPr/>
          </p:nvSpPr>
          <p:spPr>
            <a:xfrm>
              <a:off x="4712043" y="4603050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47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 out the perimeter (P) of this shape using the formula P = 2a + 2b, if a = 2.5cm and b = 3.5cm.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12cm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94D891-736A-4EC6-B8CE-3ADEDA2600FC}"/>
              </a:ext>
            </a:extLst>
          </p:cNvPr>
          <p:cNvGrpSpPr/>
          <p:nvPr/>
        </p:nvGrpSpPr>
        <p:grpSpPr>
          <a:xfrm>
            <a:off x="3391579" y="1959843"/>
            <a:ext cx="2360843" cy="3227982"/>
            <a:chOff x="3387355" y="1959843"/>
            <a:chExt cx="2360843" cy="32279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5D24210-AD5E-364E-A377-5CE99828FAD2}"/>
                </a:ext>
              </a:extLst>
            </p:cNvPr>
            <p:cNvGrpSpPr/>
            <p:nvPr/>
          </p:nvGrpSpPr>
          <p:grpSpPr>
            <a:xfrm>
              <a:off x="3939781" y="1959843"/>
              <a:ext cx="1808417" cy="2671409"/>
              <a:chOff x="1709928" y="1478579"/>
              <a:chExt cx="1808417" cy="267140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94A044-07E2-0B4F-B984-DEF0A58C6E64}"/>
                  </a:ext>
                </a:extLst>
              </p:cNvPr>
              <p:cNvSpPr/>
              <p:nvPr/>
            </p:nvSpPr>
            <p:spPr>
              <a:xfrm rot="16200000">
                <a:off x="1450474" y="1929718"/>
                <a:ext cx="2519008" cy="16167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3BEDD35-72F9-4244-A94C-35DE42B9F0FD}"/>
                  </a:ext>
                </a:extLst>
              </p:cNvPr>
              <p:cNvCxnSpPr/>
              <p:nvPr/>
            </p:nvCxnSpPr>
            <p:spPr>
              <a:xfrm>
                <a:off x="1709928" y="1478579"/>
                <a:ext cx="0" cy="251900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DB2E798-6B5A-7644-8EFC-38992F7F2C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1611" y="4149988"/>
                <a:ext cx="16167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C60559-1854-2349-95BC-51E3265DA949}"/>
                </a:ext>
              </a:extLst>
            </p:cNvPr>
            <p:cNvSpPr txBox="1"/>
            <p:nvPr/>
          </p:nvSpPr>
          <p:spPr>
            <a:xfrm>
              <a:off x="3387355" y="2914987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715735-01F8-014D-A96E-F25D9ABEF85E}"/>
                </a:ext>
              </a:extLst>
            </p:cNvPr>
            <p:cNvSpPr txBox="1"/>
            <p:nvPr/>
          </p:nvSpPr>
          <p:spPr>
            <a:xfrm>
              <a:off x="4712043" y="4603050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22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correct formula for finding the area of a shape (A).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= b x 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= b + b + c + 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= b ÷ 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32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correct formula for finding the area of a shape (A).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= b x 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= b + b + c + 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= b ÷ 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E4E23-DE74-4872-B624-C9740110E1B4}"/>
              </a:ext>
            </a:extLst>
          </p:cNvPr>
          <p:cNvSpPr/>
          <p:nvPr/>
        </p:nvSpPr>
        <p:spPr>
          <a:xfrm>
            <a:off x="2997284" y="1860884"/>
            <a:ext cx="3128210" cy="1042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19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window cleaner  is deciding how to charge for their services. They decide the price should be set at £1.20 per window (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and £0.40 per mile (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travelled.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Expressed as the formula: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house has 10 windows and involves 5 miles travel. How much should the company charge?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8711D5-21D0-5343-81F5-B7BAFB8208C0}"/>
              </a:ext>
            </a:extLst>
          </p:cNvPr>
          <p:cNvGraphicFramePr>
            <a:graphicFrameLocks noGrp="1"/>
          </p:cNvGraphicFramePr>
          <p:nvPr/>
        </p:nvGraphicFramePr>
        <p:xfrm>
          <a:off x="1452345" y="3139955"/>
          <a:ext cx="6239310" cy="77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62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70217262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2077877944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70542307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28043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55163789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1354931048"/>
                    </a:ext>
                  </a:extLst>
                </a:gridCol>
              </a:tblGrid>
              <a:tr h="779311">
                <a:tc>
                  <a:txBody>
                    <a:bodyPr/>
                    <a:lstStyle/>
                    <a:p>
                      <a:pPr algn="ctr"/>
                      <a:r>
                        <a:rPr lang="en-US" sz="3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(1.20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(0.4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60631-E276-4C11-8F5B-CF041185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179508-CB1E-4A66-91B4-D9065B654D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5b ÷ 2</a:t>
            </a: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= a + 5.5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says: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80F98ED1-A9D3-4173-A1F0-18620A50B72C}"/>
              </a:ext>
            </a:extLst>
          </p:cNvPr>
          <p:cNvSpPr/>
          <p:nvPr/>
        </p:nvSpPr>
        <p:spPr>
          <a:xfrm>
            <a:off x="3168000" y="2807751"/>
            <a:ext cx="2808000" cy="849854"/>
          </a:xfrm>
          <a:prstGeom prst="wedgeRoundRectCallout">
            <a:avLst>
              <a:gd name="adj1" fmla="val -53861"/>
              <a:gd name="adj2" fmla="val 1946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b = 8 then c = 25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74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window cleaner  is deciding how to charge for their services. They decide the price should be set at £1.20 per window (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and £0.40 per mile (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travelled.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Expressed as the formula: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house has 10 windows and involves 5 miles travel. How much should the company charge?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= (1.20 x 10) + (0.4 x 5) = 12 + 2 = £14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8711D5-21D0-5343-81F5-B7BAFB8208C0}"/>
              </a:ext>
            </a:extLst>
          </p:cNvPr>
          <p:cNvGraphicFramePr>
            <a:graphicFrameLocks noGrp="1"/>
          </p:cNvGraphicFramePr>
          <p:nvPr/>
        </p:nvGraphicFramePr>
        <p:xfrm>
          <a:off x="1452345" y="3139955"/>
          <a:ext cx="6239310" cy="77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62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70217262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2077877944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70542307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28043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55163789"/>
                    </a:ext>
                  </a:extLst>
                </a:gridCol>
                <a:gridCol w="650262">
                  <a:extLst>
                    <a:ext uri="{9D8B030D-6E8A-4147-A177-3AD203B41FA5}">
                      <a16:colId xmlns:a16="http://schemas.microsoft.com/office/drawing/2014/main" val="1354931048"/>
                    </a:ext>
                  </a:extLst>
                </a:gridCol>
              </a:tblGrid>
              <a:tr h="779311">
                <a:tc>
                  <a:txBody>
                    <a:bodyPr/>
                    <a:lstStyle/>
                    <a:p>
                      <a:pPr algn="ctr"/>
                      <a:r>
                        <a:rPr lang="en-US" sz="3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(1.20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(0.4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US" sz="3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en-US" sz="3400" b="1" i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1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Wednesday 8</a:t>
            </a:r>
            <a:r>
              <a:rPr lang="en-GB" sz="24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L.O: to use formulae to solve problems 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formula for the area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your formula to work out the area if s = 3.5cm and t = 4cm.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22BF6-DFE7-9042-8F4B-783EA1A1F831}"/>
              </a:ext>
            </a:extLst>
          </p:cNvPr>
          <p:cNvSpPr/>
          <p:nvPr/>
        </p:nvSpPr>
        <p:spPr>
          <a:xfrm>
            <a:off x="3493439" y="1925990"/>
            <a:ext cx="2067930" cy="1725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7B33A-D765-7544-B2E7-0566A453EBC1}"/>
              </a:ext>
            </a:extLst>
          </p:cNvPr>
          <p:cNvSpPr txBox="1"/>
          <p:nvPr/>
        </p:nvSpPr>
        <p:spPr>
          <a:xfrm>
            <a:off x="4342672" y="5418746"/>
            <a:ext cx="18473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baseline="300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FB932-C42C-A642-AF10-F97FB8A57EDE}"/>
              </a:ext>
            </a:extLst>
          </p:cNvPr>
          <p:cNvSpPr txBox="1"/>
          <p:nvPr/>
        </p:nvSpPr>
        <p:spPr>
          <a:xfrm>
            <a:off x="4344500" y="3736223"/>
            <a:ext cx="3658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entury Gothic" panose="020B0502020202020204" pitchFamily="34" charset="0"/>
              </a:rPr>
              <a:t>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25ADE9-3377-9844-B8C2-456D9AC3F2C3}"/>
              </a:ext>
            </a:extLst>
          </p:cNvPr>
          <p:cNvCxnSpPr>
            <a:cxnSpLocks/>
          </p:cNvCxnSpPr>
          <p:nvPr/>
        </p:nvCxnSpPr>
        <p:spPr>
          <a:xfrm flipV="1">
            <a:off x="5679513" y="1925990"/>
            <a:ext cx="0" cy="1728068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CDD4A4-9DD3-FE45-BE61-F7E4C6999F52}"/>
              </a:ext>
            </a:extLst>
          </p:cNvPr>
          <p:cNvCxnSpPr>
            <a:cxnSpLocks/>
          </p:cNvCxnSpPr>
          <p:nvPr/>
        </p:nvCxnSpPr>
        <p:spPr>
          <a:xfrm flipH="1">
            <a:off x="3493439" y="3808027"/>
            <a:ext cx="2067931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98CC66B-AA0B-4B60-96E6-0BEFAB839053}"/>
              </a:ext>
            </a:extLst>
          </p:cNvPr>
          <p:cNvSpPr txBox="1"/>
          <p:nvPr/>
        </p:nvSpPr>
        <p:spPr>
          <a:xfrm>
            <a:off x="5797658" y="2496520"/>
            <a:ext cx="308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entury Gothic" panose="020B0502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formula for the area of this shape.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your formula to work out the area if s = 3.5cm and t = 4cm.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s x t = 3.5cm x 4cm = 14cm</a:t>
            </a:r>
            <a:r>
              <a:rPr lang="en-GB" sz="28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endParaRPr lang="en-GB" sz="2000" b="1" baseline="30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22BF6-DFE7-9042-8F4B-783EA1A1F831}"/>
              </a:ext>
            </a:extLst>
          </p:cNvPr>
          <p:cNvSpPr/>
          <p:nvPr/>
        </p:nvSpPr>
        <p:spPr>
          <a:xfrm>
            <a:off x="3493439" y="1925990"/>
            <a:ext cx="2067930" cy="1725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7B33A-D765-7544-B2E7-0566A453EBC1}"/>
              </a:ext>
            </a:extLst>
          </p:cNvPr>
          <p:cNvSpPr txBox="1"/>
          <p:nvPr/>
        </p:nvSpPr>
        <p:spPr>
          <a:xfrm>
            <a:off x="4342672" y="5418746"/>
            <a:ext cx="18473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baseline="300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FB932-C42C-A642-AF10-F97FB8A57EDE}"/>
              </a:ext>
            </a:extLst>
          </p:cNvPr>
          <p:cNvSpPr txBox="1"/>
          <p:nvPr/>
        </p:nvSpPr>
        <p:spPr>
          <a:xfrm>
            <a:off x="4344500" y="3736223"/>
            <a:ext cx="3658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entury Gothic" panose="020B0502020202020204" pitchFamily="34" charset="0"/>
              </a:rPr>
              <a:t>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25ADE9-3377-9844-B8C2-456D9AC3F2C3}"/>
              </a:ext>
            </a:extLst>
          </p:cNvPr>
          <p:cNvCxnSpPr>
            <a:cxnSpLocks/>
          </p:cNvCxnSpPr>
          <p:nvPr/>
        </p:nvCxnSpPr>
        <p:spPr>
          <a:xfrm flipV="1">
            <a:off x="5679513" y="1925990"/>
            <a:ext cx="0" cy="1728068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CDD4A4-9DD3-FE45-BE61-F7E4C6999F52}"/>
              </a:ext>
            </a:extLst>
          </p:cNvPr>
          <p:cNvCxnSpPr>
            <a:cxnSpLocks/>
          </p:cNvCxnSpPr>
          <p:nvPr/>
        </p:nvCxnSpPr>
        <p:spPr>
          <a:xfrm flipH="1">
            <a:off x="3493439" y="3808027"/>
            <a:ext cx="2067931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98CC66B-AA0B-4B60-96E6-0BEFAB839053}"/>
              </a:ext>
            </a:extLst>
          </p:cNvPr>
          <p:cNvSpPr txBox="1"/>
          <p:nvPr/>
        </p:nvSpPr>
        <p:spPr>
          <a:xfrm>
            <a:off x="5797658" y="2496520"/>
            <a:ext cx="308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entury Gothic" panose="020B0502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8199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 formula for amount of fabric needed (F) to make a pair of curtains.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 window is 5.4 metres wide (w) and 1 metre high (h). Jamie has 4m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of fabric.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Does Jamie have enough fabric? Convince me!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988462-A27B-B34E-BE6E-43E0117FE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79194"/>
              </p:ext>
            </p:extLst>
          </p:nvPr>
        </p:nvGraphicFramePr>
        <p:xfrm>
          <a:off x="3144827" y="1878058"/>
          <a:ext cx="2854344" cy="738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172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437172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77623646"/>
                    </a:ext>
                  </a:extLst>
                </a:gridCol>
              </a:tblGrid>
              <a:tr h="738929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2w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 formula for amount of fabric needed (F) to make a pair of curtains.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 window is 5.4 metres wide (w) and 1 metre high (h). Jamie has 4m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of fabric.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Does Jamie have enough fabric? Convince me!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Jamie does not have enough fabric because…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988462-A27B-B34E-BE6E-43E0117FE49B}"/>
              </a:ext>
            </a:extLst>
          </p:cNvPr>
          <p:cNvGraphicFramePr>
            <a:graphicFrameLocks noGrp="1"/>
          </p:cNvGraphicFramePr>
          <p:nvPr/>
        </p:nvGraphicFramePr>
        <p:xfrm>
          <a:off x="3144827" y="1878058"/>
          <a:ext cx="2854344" cy="738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172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437172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77623646"/>
                    </a:ext>
                  </a:extLst>
                </a:gridCol>
              </a:tblGrid>
              <a:tr h="738929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2w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72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 formula for amount of fabric needed (F) to make a pair of curtains.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 window is 5.4 metres wide (w) and 1 metre high (h). Jamie has 4m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of fabric.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Does Jamie have enough fabric? Convince me!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Jamie does not have enough fabric because: 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 = (2 x 5.4) x 1 = 10.8 x 1 = 10.8m</a:t>
            </a:r>
            <a:r>
              <a:rPr lang="en-GB" sz="2000" b="1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988462-A27B-B34E-BE6E-43E0117FE49B}"/>
              </a:ext>
            </a:extLst>
          </p:cNvPr>
          <p:cNvGraphicFramePr>
            <a:graphicFrameLocks noGrp="1"/>
          </p:cNvGraphicFramePr>
          <p:nvPr/>
        </p:nvGraphicFramePr>
        <p:xfrm>
          <a:off x="3144827" y="1878058"/>
          <a:ext cx="2854344" cy="738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172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437172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77623646"/>
                    </a:ext>
                  </a:extLst>
                </a:gridCol>
              </a:tblGrid>
              <a:tr h="738929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2w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33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children’s pocket money (p) is calculated by halving their age (a) and adding 10.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formulae represent this?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EE3B586-D06C-4410-AE9A-B0E02A4B8F2A}"/>
              </a:ext>
            </a:extLst>
          </p:cNvPr>
          <p:cNvGraphicFramePr>
            <a:graphicFrameLocks noGrp="1"/>
          </p:cNvGraphicFramePr>
          <p:nvPr/>
        </p:nvGraphicFramePr>
        <p:xfrm>
          <a:off x="2481088" y="2584199"/>
          <a:ext cx="3528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0.5a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8738271-66FA-4509-9BFE-664CF9552256}"/>
              </a:ext>
            </a:extLst>
          </p:cNvPr>
          <p:cNvGraphicFramePr>
            <a:graphicFrameLocks noGrp="1"/>
          </p:cNvGraphicFramePr>
          <p:nvPr/>
        </p:nvGraphicFramePr>
        <p:xfrm>
          <a:off x="2481088" y="3816462"/>
          <a:ext cx="3708000" cy="73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367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  <a:tr h="36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9713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CF7C866-96E0-4156-A6CF-F1B070286D26}"/>
              </a:ext>
            </a:extLst>
          </p:cNvPr>
          <p:cNvGraphicFramePr>
            <a:graphicFrameLocks noGrp="1"/>
          </p:cNvGraphicFramePr>
          <p:nvPr/>
        </p:nvGraphicFramePr>
        <p:xfrm>
          <a:off x="2481088" y="3213473"/>
          <a:ext cx="360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497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children’s pocket money (p) is calculated by halving their age (a) and adding 10.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formulae represent this?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and C because…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EE3B586-D06C-4410-AE9A-B0E02A4B8F2A}"/>
              </a:ext>
            </a:extLst>
          </p:cNvPr>
          <p:cNvGraphicFramePr>
            <a:graphicFrameLocks noGrp="1"/>
          </p:cNvGraphicFramePr>
          <p:nvPr/>
        </p:nvGraphicFramePr>
        <p:xfrm>
          <a:off x="2481088" y="2584199"/>
          <a:ext cx="3528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0.5a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8738271-66FA-4509-9BFE-664CF9552256}"/>
              </a:ext>
            </a:extLst>
          </p:cNvPr>
          <p:cNvGraphicFramePr>
            <a:graphicFrameLocks noGrp="1"/>
          </p:cNvGraphicFramePr>
          <p:nvPr/>
        </p:nvGraphicFramePr>
        <p:xfrm>
          <a:off x="2481088" y="3816462"/>
          <a:ext cx="3708000" cy="73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367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  <a:tr h="36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9713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CF7C866-96E0-4156-A6CF-F1B070286D26}"/>
              </a:ext>
            </a:extLst>
          </p:cNvPr>
          <p:cNvGraphicFramePr>
            <a:graphicFrameLocks noGrp="1"/>
          </p:cNvGraphicFramePr>
          <p:nvPr/>
        </p:nvGraphicFramePr>
        <p:xfrm>
          <a:off x="2481088" y="3213473"/>
          <a:ext cx="360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63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children’s pocket money (p) is calculated by halving their age (a) and adding 10.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formulae represent this?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C because finding a half can be achieved by multiplying by 0.5 or dividing by 2.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EE3B586-D06C-4410-AE9A-B0E02A4B8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30404"/>
              </p:ext>
            </p:extLst>
          </p:nvPr>
        </p:nvGraphicFramePr>
        <p:xfrm>
          <a:off x="2481088" y="2584199"/>
          <a:ext cx="3528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0.5a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8738271-66FA-4509-9BFE-664CF955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0655"/>
              </p:ext>
            </p:extLst>
          </p:nvPr>
        </p:nvGraphicFramePr>
        <p:xfrm>
          <a:off x="2481088" y="3816462"/>
          <a:ext cx="3708000" cy="73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367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  <a:tr h="36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9713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CF7C866-96E0-4156-A6CF-F1B070286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49957"/>
              </p:ext>
            </p:extLst>
          </p:nvPr>
        </p:nvGraphicFramePr>
        <p:xfrm>
          <a:off x="2481088" y="3213473"/>
          <a:ext cx="3600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6812437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793164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6295839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361081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3894479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7312676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7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7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60631-E276-4C11-8F5B-CF041185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179508-CB1E-4A66-91B4-D9065B654D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5b ÷ 2</a:t>
            </a: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= a + 5.5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says: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is not correct because…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80F98ED1-A9D3-4173-A1F0-18620A50B72C}"/>
              </a:ext>
            </a:extLst>
          </p:cNvPr>
          <p:cNvSpPr/>
          <p:nvPr/>
        </p:nvSpPr>
        <p:spPr>
          <a:xfrm>
            <a:off x="3168000" y="2807751"/>
            <a:ext cx="2808000" cy="849854"/>
          </a:xfrm>
          <a:prstGeom prst="wedgeRoundRectCallout">
            <a:avLst>
              <a:gd name="adj1" fmla="val -53861"/>
              <a:gd name="adj2" fmla="val 1946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b = 8 then c = 25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5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Thursday 9</a:t>
            </a:r>
            <a:r>
              <a:rPr lang="en-GB" sz="24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L.O: to use algebraic equations to represent word problems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(*Varied Fluency for year 5 &amp; 6)</a:t>
            </a:r>
          </a:p>
          <a:p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*Today’s lesson has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Varied Fluency for year 5 and 6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; however,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year 6 also has Reasoning and Problem Solving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after this Varied Fluency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99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Mason is creating word problems from equations which have been built in stages. Can you match the word problems to the equations?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create a word problem for the remaining equation?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26D606-0A35-44FE-8B31-7951447DC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71069"/>
              </p:ext>
            </p:extLst>
          </p:nvPr>
        </p:nvGraphicFramePr>
        <p:xfrm>
          <a:off x="1273644" y="3962469"/>
          <a:ext cx="2268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92632875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658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6025EE-980E-43AC-AEEA-0763EAE85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99494"/>
              </p:ext>
            </p:extLst>
          </p:nvPr>
        </p:nvGraphicFramePr>
        <p:xfrm>
          <a:off x="4236228" y="1973250"/>
          <a:ext cx="3635999" cy="557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565">
                  <a:extLst>
                    <a:ext uri="{9D8B030D-6E8A-4147-A177-3AD203B41FA5}">
                      <a16:colId xmlns:a16="http://schemas.microsoft.com/office/drawing/2014/main" val="403928819"/>
                    </a:ext>
                  </a:extLst>
                </a:gridCol>
                <a:gridCol w="1220565">
                  <a:extLst>
                    <a:ext uri="{9D8B030D-6E8A-4147-A177-3AD203B41FA5}">
                      <a16:colId xmlns:a16="http://schemas.microsoft.com/office/drawing/2014/main" val="2367140538"/>
                    </a:ext>
                  </a:extLst>
                </a:gridCol>
                <a:gridCol w="1194869">
                  <a:extLst>
                    <a:ext uri="{9D8B030D-6E8A-4147-A177-3AD203B41FA5}">
                      <a16:colId xmlns:a16="http://schemas.microsoft.com/office/drawing/2014/main" val="1713472376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– 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– 8 = 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93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54D067-36FC-4C93-8DB9-022144129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75035"/>
              </p:ext>
            </p:extLst>
          </p:nvPr>
        </p:nvGraphicFramePr>
        <p:xfrm>
          <a:off x="4236228" y="4133863"/>
          <a:ext cx="3635999" cy="557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915">
                  <a:extLst>
                    <a:ext uri="{9D8B030D-6E8A-4147-A177-3AD203B41FA5}">
                      <a16:colId xmlns:a16="http://schemas.microsoft.com/office/drawing/2014/main" val="403928819"/>
                    </a:ext>
                  </a:extLst>
                </a:gridCol>
                <a:gridCol w="1170915">
                  <a:extLst>
                    <a:ext uri="{9D8B030D-6E8A-4147-A177-3AD203B41FA5}">
                      <a16:colId xmlns:a16="http://schemas.microsoft.com/office/drawing/2014/main" val="2367140538"/>
                    </a:ext>
                  </a:extLst>
                </a:gridCol>
                <a:gridCol w="1294169">
                  <a:extLst>
                    <a:ext uri="{9D8B030D-6E8A-4147-A177-3AD203B41FA5}">
                      <a16:colId xmlns:a16="http://schemas.microsoft.com/office/drawing/2014/main" val="1713472376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+ 14 = 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93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C4B9301-8ACE-418F-8436-9EEE566F9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40429"/>
              </p:ext>
            </p:extLst>
          </p:nvPr>
        </p:nvGraphicFramePr>
        <p:xfrm>
          <a:off x="4236227" y="3053556"/>
          <a:ext cx="3636000" cy="557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40392881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3671405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5588909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713472376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+ 10 = 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93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417C22-D92B-489B-8BC3-20133183C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68741"/>
              </p:ext>
            </p:extLst>
          </p:nvPr>
        </p:nvGraphicFramePr>
        <p:xfrm>
          <a:off x="1273644" y="2882162"/>
          <a:ext cx="2268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92632875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I think of a number. I subtract 8. My answer is 17.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3883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D6CD668-4ADD-44B3-9664-5A0EA3ED9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16418"/>
              </p:ext>
            </p:extLst>
          </p:nvPr>
        </p:nvGraphicFramePr>
        <p:xfrm>
          <a:off x="1273644" y="1801856"/>
          <a:ext cx="2268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92632875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I think of a number. I add 14. My answer is 20.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1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Mason is creating word problems from equations which have been built in stages. Can you match the word problems to the equations?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create a word problem for the remaining equation?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26D606-0A35-44FE-8B31-7951447DC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80190"/>
              </p:ext>
            </p:extLst>
          </p:nvPr>
        </p:nvGraphicFramePr>
        <p:xfrm>
          <a:off x="1273644" y="3962469"/>
          <a:ext cx="2268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92632875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I think of a number. I multiply it by 2. I add 10. My answer is 18.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658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6025EE-980E-43AC-AEEA-0763EAE85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65102"/>
              </p:ext>
            </p:extLst>
          </p:nvPr>
        </p:nvGraphicFramePr>
        <p:xfrm>
          <a:off x="4236228" y="1973250"/>
          <a:ext cx="3635999" cy="557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565">
                  <a:extLst>
                    <a:ext uri="{9D8B030D-6E8A-4147-A177-3AD203B41FA5}">
                      <a16:colId xmlns:a16="http://schemas.microsoft.com/office/drawing/2014/main" val="403928819"/>
                    </a:ext>
                  </a:extLst>
                </a:gridCol>
                <a:gridCol w="1220565">
                  <a:extLst>
                    <a:ext uri="{9D8B030D-6E8A-4147-A177-3AD203B41FA5}">
                      <a16:colId xmlns:a16="http://schemas.microsoft.com/office/drawing/2014/main" val="2367140538"/>
                    </a:ext>
                  </a:extLst>
                </a:gridCol>
                <a:gridCol w="1194869">
                  <a:extLst>
                    <a:ext uri="{9D8B030D-6E8A-4147-A177-3AD203B41FA5}">
                      <a16:colId xmlns:a16="http://schemas.microsoft.com/office/drawing/2014/main" val="1713472376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– 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– 8 = 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93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54D067-36FC-4C93-8DB9-022144129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37745"/>
              </p:ext>
            </p:extLst>
          </p:nvPr>
        </p:nvGraphicFramePr>
        <p:xfrm>
          <a:off x="4236228" y="4133863"/>
          <a:ext cx="3635999" cy="557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915">
                  <a:extLst>
                    <a:ext uri="{9D8B030D-6E8A-4147-A177-3AD203B41FA5}">
                      <a16:colId xmlns:a16="http://schemas.microsoft.com/office/drawing/2014/main" val="403928819"/>
                    </a:ext>
                  </a:extLst>
                </a:gridCol>
                <a:gridCol w="1170915">
                  <a:extLst>
                    <a:ext uri="{9D8B030D-6E8A-4147-A177-3AD203B41FA5}">
                      <a16:colId xmlns:a16="http://schemas.microsoft.com/office/drawing/2014/main" val="2367140538"/>
                    </a:ext>
                  </a:extLst>
                </a:gridCol>
                <a:gridCol w="1294169">
                  <a:extLst>
                    <a:ext uri="{9D8B030D-6E8A-4147-A177-3AD203B41FA5}">
                      <a16:colId xmlns:a16="http://schemas.microsoft.com/office/drawing/2014/main" val="1713472376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+ 14 = 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93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C4B9301-8ACE-418F-8436-9EEE566F9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02035"/>
              </p:ext>
            </p:extLst>
          </p:nvPr>
        </p:nvGraphicFramePr>
        <p:xfrm>
          <a:off x="4236227" y="3053556"/>
          <a:ext cx="3636000" cy="5572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40392881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3671405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5588909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713472376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16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 + 10 = 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893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417C22-D92B-489B-8BC3-20133183C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01746"/>
              </p:ext>
            </p:extLst>
          </p:nvPr>
        </p:nvGraphicFramePr>
        <p:xfrm>
          <a:off x="1273644" y="2882162"/>
          <a:ext cx="2268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92632875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I think of a number. I subtract 8. My answer is 17.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3883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D6CD668-4ADD-44B3-9664-5A0EA3ED9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95177"/>
              </p:ext>
            </p:extLst>
          </p:nvPr>
        </p:nvGraphicFramePr>
        <p:xfrm>
          <a:off x="1273644" y="1801856"/>
          <a:ext cx="2268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926328753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I think of a number. I add 14. My answer is 20.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12289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00A678-7369-4399-BFD0-2DA10A272F94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3541644" y="2251856"/>
            <a:ext cx="694584" cy="21606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A75D17-7308-4EBE-8757-88C4F4BEFDD3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3541644" y="2251856"/>
            <a:ext cx="694584" cy="10803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68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equation below to fill in the gaps in the word problem.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÷ 3 = 9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of a number. I divide it by </a:t>
            </a:r>
            <a:r>
              <a:rPr lang="en-GB" sz="22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and my answer is </a:t>
            </a:r>
            <a:r>
              <a:rPr lang="en-GB" sz="22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 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equation below to fill in the gaps in the word problem.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p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÷ 3 = 9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 of a number. I divide it by </a:t>
            </a:r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my answer is </a:t>
            </a:r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4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which of the options below does the unknown value equal 4?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25 -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21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Kerry had 17 sweets. Miles stole some. Kerry has 13 sweets left. How many did Miles steal?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D8C8C5DF-546D-4277-98CD-69F515C69AD1}"/>
              </a:ext>
            </a:extLst>
          </p:cNvPr>
          <p:cNvGrpSpPr/>
          <p:nvPr/>
        </p:nvGrpSpPr>
        <p:grpSpPr>
          <a:xfrm>
            <a:off x="676761" y="2604507"/>
            <a:ext cx="4692839" cy="415085"/>
            <a:chOff x="6515226" y="2098289"/>
            <a:chExt cx="2522220" cy="223092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382E828-FDD0-41C7-A541-A33A230B109E}"/>
                </a:ext>
              </a:extLst>
            </p:cNvPr>
            <p:cNvSpPr/>
            <p:nvPr/>
          </p:nvSpPr>
          <p:spPr>
            <a:xfrm>
              <a:off x="6515226" y="2098289"/>
              <a:ext cx="220980" cy="220980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607CDD7B-1585-47A1-8AE5-9FA0C33D1FA7}"/>
                </a:ext>
              </a:extLst>
            </p:cNvPr>
            <p:cNvSpPr/>
            <p:nvPr/>
          </p:nvSpPr>
          <p:spPr>
            <a:xfrm>
              <a:off x="6829823" y="2121149"/>
              <a:ext cx="175260" cy="175260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45F04C5-B3D8-4B6A-BC93-F4D029C48E27}"/>
                </a:ext>
              </a:extLst>
            </p:cNvPr>
            <p:cNvSpPr/>
            <p:nvPr/>
          </p:nvSpPr>
          <p:spPr>
            <a:xfrm>
              <a:off x="7098700" y="2121149"/>
              <a:ext cx="175260" cy="175260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id="{AD432600-9426-43B4-AE5C-1CC1194EB394}"/>
                </a:ext>
              </a:extLst>
            </p:cNvPr>
            <p:cNvGrpSpPr/>
            <p:nvPr/>
          </p:nvGrpSpPr>
          <p:grpSpPr>
            <a:xfrm>
              <a:off x="7786677" y="2121149"/>
              <a:ext cx="1250769" cy="175260"/>
              <a:chOff x="1538151" y="3741420"/>
              <a:chExt cx="1250769" cy="175260"/>
            </a:xfrm>
          </p:grpSpPr>
          <p:sp>
            <p:nvSpPr>
              <p:cNvPr id="46" name="Diamond 45">
                <a:extLst>
                  <a:ext uri="{FF2B5EF4-FFF2-40B4-BE49-F238E27FC236}">
                    <a16:creationId xmlns:a16="http://schemas.microsoft.com/office/drawing/2014/main" id="{555CD895-EF88-4C9F-A6BD-8BEE3AD50300}"/>
                  </a:ext>
                </a:extLst>
              </p:cNvPr>
              <p:cNvSpPr/>
              <p:nvPr/>
            </p:nvSpPr>
            <p:spPr>
              <a:xfrm>
                <a:off x="1538151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Diamond 46">
                <a:extLst>
                  <a:ext uri="{FF2B5EF4-FFF2-40B4-BE49-F238E27FC236}">
                    <a16:creationId xmlns:a16="http://schemas.microsoft.com/office/drawing/2014/main" id="{63425AA9-1E9C-4743-87B6-1B54300384B7}"/>
                  </a:ext>
                </a:extLst>
              </p:cNvPr>
              <p:cNvSpPr/>
              <p:nvPr/>
            </p:nvSpPr>
            <p:spPr>
              <a:xfrm>
                <a:off x="1807028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Diamond 47">
                <a:extLst>
                  <a:ext uri="{FF2B5EF4-FFF2-40B4-BE49-F238E27FC236}">
                    <a16:creationId xmlns:a16="http://schemas.microsoft.com/office/drawing/2014/main" id="{F242CD36-8E79-4B1B-A294-339AD1EC662A}"/>
                  </a:ext>
                </a:extLst>
              </p:cNvPr>
              <p:cNvSpPr/>
              <p:nvPr/>
            </p:nvSpPr>
            <p:spPr>
              <a:xfrm>
                <a:off x="2075905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Diamond 48">
                <a:extLst>
                  <a:ext uri="{FF2B5EF4-FFF2-40B4-BE49-F238E27FC236}">
                    <a16:creationId xmlns:a16="http://schemas.microsoft.com/office/drawing/2014/main" id="{FF85A79B-C974-4EB9-8C9F-F3BE52DD38B4}"/>
                  </a:ext>
                </a:extLst>
              </p:cNvPr>
              <p:cNvSpPr/>
              <p:nvPr/>
            </p:nvSpPr>
            <p:spPr>
              <a:xfrm>
                <a:off x="2344782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Diamond 49">
                <a:extLst>
                  <a:ext uri="{FF2B5EF4-FFF2-40B4-BE49-F238E27FC236}">
                    <a16:creationId xmlns:a16="http://schemas.microsoft.com/office/drawing/2014/main" id="{4D884137-B194-4FFF-887B-88F03005059F}"/>
                  </a:ext>
                </a:extLst>
              </p:cNvPr>
              <p:cNvSpPr/>
              <p:nvPr/>
            </p:nvSpPr>
            <p:spPr>
              <a:xfrm>
                <a:off x="2613660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5E5B1E-AC0E-4C1B-9DA7-498FE52CB03B}"/>
                </a:ext>
              </a:extLst>
            </p:cNvPr>
            <p:cNvSpPr txBox="1"/>
            <p:nvPr/>
          </p:nvSpPr>
          <p:spPr>
            <a:xfrm>
              <a:off x="7332199" y="2106337"/>
              <a:ext cx="396240" cy="215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=</a:t>
              </a:r>
              <a:endParaRPr lang="en-GB" sz="12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265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which of the options below does the unknown value equal 4?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25 -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21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Kerry had 17 sweets. Miles stole some. Kerry has 13 sweets left. How many did Miles steal?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C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D8C8C5DF-546D-4277-98CD-69F515C69AD1}"/>
              </a:ext>
            </a:extLst>
          </p:cNvPr>
          <p:cNvGrpSpPr/>
          <p:nvPr/>
        </p:nvGrpSpPr>
        <p:grpSpPr>
          <a:xfrm>
            <a:off x="676761" y="2604507"/>
            <a:ext cx="4692839" cy="415085"/>
            <a:chOff x="6515226" y="2098289"/>
            <a:chExt cx="2522220" cy="223092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382E828-FDD0-41C7-A541-A33A230B109E}"/>
                </a:ext>
              </a:extLst>
            </p:cNvPr>
            <p:cNvSpPr/>
            <p:nvPr/>
          </p:nvSpPr>
          <p:spPr>
            <a:xfrm>
              <a:off x="6515226" y="2098289"/>
              <a:ext cx="220980" cy="220980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607CDD7B-1585-47A1-8AE5-9FA0C33D1FA7}"/>
                </a:ext>
              </a:extLst>
            </p:cNvPr>
            <p:cNvSpPr/>
            <p:nvPr/>
          </p:nvSpPr>
          <p:spPr>
            <a:xfrm>
              <a:off x="6829823" y="2121149"/>
              <a:ext cx="175260" cy="175260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45F04C5-B3D8-4B6A-BC93-F4D029C48E27}"/>
                </a:ext>
              </a:extLst>
            </p:cNvPr>
            <p:cNvSpPr/>
            <p:nvPr/>
          </p:nvSpPr>
          <p:spPr>
            <a:xfrm>
              <a:off x="7098700" y="2121149"/>
              <a:ext cx="175260" cy="175260"/>
            </a:xfrm>
            <a:prstGeom prst="diamon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43">
              <a:extLst>
                <a:ext uri="{FF2B5EF4-FFF2-40B4-BE49-F238E27FC236}">
                  <a16:creationId xmlns:a16="http://schemas.microsoft.com/office/drawing/2014/main" id="{AD432600-9426-43B4-AE5C-1CC1194EB394}"/>
                </a:ext>
              </a:extLst>
            </p:cNvPr>
            <p:cNvGrpSpPr/>
            <p:nvPr/>
          </p:nvGrpSpPr>
          <p:grpSpPr>
            <a:xfrm>
              <a:off x="7786677" y="2121149"/>
              <a:ext cx="1250769" cy="175260"/>
              <a:chOff x="1538151" y="3741420"/>
              <a:chExt cx="1250769" cy="175260"/>
            </a:xfrm>
          </p:grpSpPr>
          <p:sp>
            <p:nvSpPr>
              <p:cNvPr id="46" name="Diamond 45">
                <a:extLst>
                  <a:ext uri="{FF2B5EF4-FFF2-40B4-BE49-F238E27FC236}">
                    <a16:creationId xmlns:a16="http://schemas.microsoft.com/office/drawing/2014/main" id="{555CD895-EF88-4C9F-A6BD-8BEE3AD50300}"/>
                  </a:ext>
                </a:extLst>
              </p:cNvPr>
              <p:cNvSpPr/>
              <p:nvPr/>
            </p:nvSpPr>
            <p:spPr>
              <a:xfrm>
                <a:off x="1538151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Diamond 46">
                <a:extLst>
                  <a:ext uri="{FF2B5EF4-FFF2-40B4-BE49-F238E27FC236}">
                    <a16:creationId xmlns:a16="http://schemas.microsoft.com/office/drawing/2014/main" id="{63425AA9-1E9C-4743-87B6-1B54300384B7}"/>
                  </a:ext>
                </a:extLst>
              </p:cNvPr>
              <p:cNvSpPr/>
              <p:nvPr/>
            </p:nvSpPr>
            <p:spPr>
              <a:xfrm>
                <a:off x="1807028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Diamond 47">
                <a:extLst>
                  <a:ext uri="{FF2B5EF4-FFF2-40B4-BE49-F238E27FC236}">
                    <a16:creationId xmlns:a16="http://schemas.microsoft.com/office/drawing/2014/main" id="{F242CD36-8E79-4B1B-A294-339AD1EC662A}"/>
                  </a:ext>
                </a:extLst>
              </p:cNvPr>
              <p:cNvSpPr/>
              <p:nvPr/>
            </p:nvSpPr>
            <p:spPr>
              <a:xfrm>
                <a:off x="2075905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Diamond 48">
                <a:extLst>
                  <a:ext uri="{FF2B5EF4-FFF2-40B4-BE49-F238E27FC236}">
                    <a16:creationId xmlns:a16="http://schemas.microsoft.com/office/drawing/2014/main" id="{FF85A79B-C974-4EB9-8C9F-F3BE52DD38B4}"/>
                  </a:ext>
                </a:extLst>
              </p:cNvPr>
              <p:cNvSpPr/>
              <p:nvPr/>
            </p:nvSpPr>
            <p:spPr>
              <a:xfrm>
                <a:off x="2344782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Diamond 49">
                <a:extLst>
                  <a:ext uri="{FF2B5EF4-FFF2-40B4-BE49-F238E27FC236}">
                    <a16:creationId xmlns:a16="http://schemas.microsoft.com/office/drawing/2014/main" id="{4D884137-B194-4FFF-887B-88F03005059F}"/>
                  </a:ext>
                </a:extLst>
              </p:cNvPr>
              <p:cNvSpPr/>
              <p:nvPr/>
            </p:nvSpPr>
            <p:spPr>
              <a:xfrm>
                <a:off x="2613660" y="3741420"/>
                <a:ext cx="175260" cy="175260"/>
              </a:xfrm>
              <a:prstGeom prst="diamond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5E5B1E-AC0E-4C1B-9DA7-498FE52CB03B}"/>
                </a:ext>
              </a:extLst>
            </p:cNvPr>
            <p:cNvSpPr txBox="1"/>
            <p:nvPr/>
          </p:nvSpPr>
          <p:spPr>
            <a:xfrm>
              <a:off x="7332199" y="2106337"/>
              <a:ext cx="396240" cy="215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=</a:t>
              </a:r>
              <a:endParaRPr lang="en-GB" sz="12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504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equation which matches the word problem below: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Theo thinks of a number. He multiplies it by 4 and then subtracts 3. His answer is 13. What was his starting number?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1D2EA06-1EE9-4925-89E6-397582C27787}"/>
              </a:ext>
            </a:extLst>
          </p:cNvPr>
          <p:cNvGraphicFramePr>
            <a:graphicFrameLocks noGrp="1"/>
          </p:cNvGraphicFramePr>
          <p:nvPr/>
        </p:nvGraphicFramePr>
        <p:xfrm>
          <a:off x="1278000" y="3184383"/>
          <a:ext cx="65880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09123460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198260016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089645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– 4 =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– 3 =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– 3 = 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886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69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equation which matches the word problem below: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Theo thinks of a number. He multiplies it by 4 and then subtracts 3. His answer is 13. What was his starting number?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1D2EA06-1EE9-4925-89E6-397582C27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16023"/>
              </p:ext>
            </p:extLst>
          </p:nvPr>
        </p:nvGraphicFramePr>
        <p:xfrm>
          <a:off x="1278000" y="3184383"/>
          <a:ext cx="65880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209123460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198260016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089645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0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– 4 =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– 3 =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– 3 = 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8867732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5B91B8A-CB66-4299-91F9-D2AA3175950F}"/>
              </a:ext>
            </a:extLst>
          </p:cNvPr>
          <p:cNvSpPr/>
          <p:nvPr/>
        </p:nvSpPr>
        <p:spPr>
          <a:xfrm>
            <a:off x="3438000" y="3022503"/>
            <a:ext cx="2268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38634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equation matches the word problem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 =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+ 17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Tana lines up 28 building blocks. The blocks are yellow or blue. She uses 17 yellow blocks. How many blue blocks does she use?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5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960631-E276-4C11-8F5B-CF041185B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179508-CB1E-4A66-91B4-D9065B654D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5b ÷ 2</a:t>
            </a: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= a + 5.5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says: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Sophie is not correct because a = 40 ÷ 2 = 20, so c = 20 + 5.5 = 25.5.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80F98ED1-A9D3-4173-A1F0-18620A50B72C}"/>
              </a:ext>
            </a:extLst>
          </p:cNvPr>
          <p:cNvSpPr/>
          <p:nvPr/>
        </p:nvSpPr>
        <p:spPr>
          <a:xfrm>
            <a:off x="3168000" y="2807751"/>
            <a:ext cx="2808000" cy="849854"/>
          </a:xfrm>
          <a:prstGeom prst="wedgeRoundRectCallout">
            <a:avLst>
              <a:gd name="adj1" fmla="val -53861"/>
              <a:gd name="adj2" fmla="val 1946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b = 8 then c = 25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168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30722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Continued</a:t>
            </a:r>
          </a:p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L.O: to use algebraic equations to represent word problems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GB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*Reasoning and Problem Solving for year 6)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 The slides from here are for the year 6 to complete - Reasoning and Problem Solving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AD48A-50ED-4AC2-84A0-1AD8CBA6A5B1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930899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some of the cards to create an algebraic equation.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image using concrete materials and write a word problem to match the equation created.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B3D57153-D958-4DC6-9637-366F26E7FC28}"/>
              </a:ext>
            </a:extLst>
          </p:cNvPr>
          <p:cNvGrpSpPr/>
          <p:nvPr/>
        </p:nvGrpSpPr>
        <p:grpSpPr>
          <a:xfrm>
            <a:off x="2085640" y="1838097"/>
            <a:ext cx="4972720" cy="1088094"/>
            <a:chOff x="337760" y="1394191"/>
            <a:chExt cx="2796914" cy="612000"/>
          </a:xfrm>
        </p:grpSpPr>
        <p:sp>
          <p:nvSpPr>
            <p:cNvPr id="56" name="Rounded Rectangle 1">
              <a:extLst>
                <a:ext uri="{FF2B5EF4-FFF2-40B4-BE49-F238E27FC236}">
                  <a16:creationId xmlns:a16="http://schemas.microsoft.com/office/drawing/2014/main" id="{4D1E7B33-1AFB-4563-85FB-1D0269FEB874}"/>
                </a:ext>
              </a:extLst>
            </p:cNvPr>
            <p:cNvSpPr/>
            <p:nvPr/>
          </p:nvSpPr>
          <p:spPr>
            <a:xfrm>
              <a:off x="337760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2.5</a:t>
              </a:r>
            </a:p>
          </p:txBody>
        </p:sp>
        <p:sp>
          <p:nvSpPr>
            <p:cNvPr id="57" name="Rounded Rectangle 55">
              <a:extLst>
                <a:ext uri="{FF2B5EF4-FFF2-40B4-BE49-F238E27FC236}">
                  <a16:creationId xmlns:a16="http://schemas.microsoft.com/office/drawing/2014/main" id="{3ADB7368-A201-4A68-9ED1-5B4B4C1FC5C0}"/>
                </a:ext>
              </a:extLst>
            </p:cNvPr>
            <p:cNvSpPr/>
            <p:nvPr/>
          </p:nvSpPr>
          <p:spPr>
            <a:xfrm>
              <a:off x="919988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+</a:t>
              </a:r>
            </a:p>
          </p:txBody>
        </p:sp>
        <p:sp>
          <p:nvSpPr>
            <p:cNvPr id="58" name="Rounded Rectangle 56">
              <a:extLst>
                <a:ext uri="{FF2B5EF4-FFF2-40B4-BE49-F238E27FC236}">
                  <a16:creationId xmlns:a16="http://schemas.microsoft.com/office/drawing/2014/main" id="{F66F56E7-FD5B-4CDD-861C-1527073301FF}"/>
                </a:ext>
              </a:extLst>
            </p:cNvPr>
            <p:cNvSpPr/>
            <p:nvPr/>
          </p:nvSpPr>
          <p:spPr>
            <a:xfrm>
              <a:off x="1502216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59" name="Rounded Rectangle 60">
              <a:extLst>
                <a:ext uri="{FF2B5EF4-FFF2-40B4-BE49-F238E27FC236}">
                  <a16:creationId xmlns:a16="http://schemas.microsoft.com/office/drawing/2014/main" id="{CBA7AF2B-478C-4A3B-AA91-960DD59C4026}"/>
                </a:ext>
              </a:extLst>
            </p:cNvPr>
            <p:cNvSpPr/>
            <p:nvPr/>
          </p:nvSpPr>
          <p:spPr>
            <a:xfrm>
              <a:off x="2084444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60" name="Rounded Rectangle 61">
              <a:extLst>
                <a:ext uri="{FF2B5EF4-FFF2-40B4-BE49-F238E27FC236}">
                  <a16:creationId xmlns:a16="http://schemas.microsoft.com/office/drawing/2014/main" id="{9FFB7080-2ADE-4382-B15D-D9DBB4B9B6D3}"/>
                </a:ext>
              </a:extLst>
            </p:cNvPr>
            <p:cNvSpPr/>
            <p:nvPr/>
          </p:nvSpPr>
          <p:spPr>
            <a:xfrm>
              <a:off x="2666674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5AD48A-50ED-4AC2-84A0-1AD8CBA6A5B1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some of the cards to create an algebraic equation.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image using concrete materials and write a word problem to match the equation created.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n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÷ 7 = 2.5.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image and word problem must match the equation.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B3D57153-D958-4DC6-9637-366F26E7FC28}"/>
              </a:ext>
            </a:extLst>
          </p:cNvPr>
          <p:cNvGrpSpPr/>
          <p:nvPr/>
        </p:nvGrpSpPr>
        <p:grpSpPr>
          <a:xfrm>
            <a:off x="2085640" y="1838097"/>
            <a:ext cx="4972720" cy="1088094"/>
            <a:chOff x="337760" y="1394191"/>
            <a:chExt cx="2796914" cy="612000"/>
          </a:xfrm>
        </p:grpSpPr>
        <p:sp>
          <p:nvSpPr>
            <p:cNvPr id="56" name="Rounded Rectangle 1">
              <a:extLst>
                <a:ext uri="{FF2B5EF4-FFF2-40B4-BE49-F238E27FC236}">
                  <a16:creationId xmlns:a16="http://schemas.microsoft.com/office/drawing/2014/main" id="{4D1E7B33-1AFB-4563-85FB-1D0269FEB874}"/>
                </a:ext>
              </a:extLst>
            </p:cNvPr>
            <p:cNvSpPr/>
            <p:nvPr/>
          </p:nvSpPr>
          <p:spPr>
            <a:xfrm>
              <a:off x="337760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2.5</a:t>
              </a:r>
            </a:p>
          </p:txBody>
        </p:sp>
        <p:sp>
          <p:nvSpPr>
            <p:cNvPr id="57" name="Rounded Rectangle 55">
              <a:extLst>
                <a:ext uri="{FF2B5EF4-FFF2-40B4-BE49-F238E27FC236}">
                  <a16:creationId xmlns:a16="http://schemas.microsoft.com/office/drawing/2014/main" id="{3ADB7368-A201-4A68-9ED1-5B4B4C1FC5C0}"/>
                </a:ext>
              </a:extLst>
            </p:cNvPr>
            <p:cNvSpPr/>
            <p:nvPr/>
          </p:nvSpPr>
          <p:spPr>
            <a:xfrm>
              <a:off x="919988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+</a:t>
              </a:r>
            </a:p>
          </p:txBody>
        </p:sp>
        <p:sp>
          <p:nvSpPr>
            <p:cNvPr id="58" name="Rounded Rectangle 56">
              <a:extLst>
                <a:ext uri="{FF2B5EF4-FFF2-40B4-BE49-F238E27FC236}">
                  <a16:creationId xmlns:a16="http://schemas.microsoft.com/office/drawing/2014/main" id="{F66F56E7-FD5B-4CDD-861C-1527073301FF}"/>
                </a:ext>
              </a:extLst>
            </p:cNvPr>
            <p:cNvSpPr/>
            <p:nvPr/>
          </p:nvSpPr>
          <p:spPr>
            <a:xfrm>
              <a:off x="1502216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59" name="Rounded Rectangle 60">
              <a:extLst>
                <a:ext uri="{FF2B5EF4-FFF2-40B4-BE49-F238E27FC236}">
                  <a16:creationId xmlns:a16="http://schemas.microsoft.com/office/drawing/2014/main" id="{CBA7AF2B-478C-4A3B-AA91-960DD59C4026}"/>
                </a:ext>
              </a:extLst>
            </p:cNvPr>
            <p:cNvSpPr/>
            <p:nvPr/>
          </p:nvSpPr>
          <p:spPr>
            <a:xfrm>
              <a:off x="2084444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60" name="Rounded Rectangle 61">
              <a:extLst>
                <a:ext uri="{FF2B5EF4-FFF2-40B4-BE49-F238E27FC236}">
                  <a16:creationId xmlns:a16="http://schemas.microsoft.com/office/drawing/2014/main" id="{9FFB7080-2ADE-4382-B15D-D9DBB4B9B6D3}"/>
                </a:ext>
              </a:extLst>
            </p:cNvPr>
            <p:cNvSpPr/>
            <p:nvPr/>
          </p:nvSpPr>
          <p:spPr>
            <a:xfrm>
              <a:off x="2666674" y="1394191"/>
              <a:ext cx="468000" cy="61200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2600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5AD48A-50ED-4AC2-84A0-1AD8CBA6A5B1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395677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A. I think of a number. I multiply it by 4. I add 3. My answer is 11.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C. 3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+ 8 = 11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AC5FFAE9-D883-464B-B70A-A07F3EECF611}"/>
              </a:ext>
            </a:extLst>
          </p:cNvPr>
          <p:cNvGrpSpPr/>
          <p:nvPr/>
        </p:nvGrpSpPr>
        <p:grpSpPr>
          <a:xfrm>
            <a:off x="676093" y="2475391"/>
            <a:ext cx="4121694" cy="686762"/>
            <a:chOff x="439809" y="4859919"/>
            <a:chExt cx="2690106" cy="448229"/>
          </a:xfrm>
        </p:grpSpPr>
        <p:grpSp>
          <p:nvGrpSpPr>
            <p:cNvPr id="3" name="Group 55">
              <a:extLst>
                <a:ext uri="{FF2B5EF4-FFF2-40B4-BE49-F238E27FC236}">
                  <a16:creationId xmlns:a16="http://schemas.microsoft.com/office/drawing/2014/main" id="{77881EE4-10DB-426E-AA2A-A2CE4EB53186}"/>
                </a:ext>
              </a:extLst>
            </p:cNvPr>
            <p:cNvGrpSpPr/>
            <p:nvPr/>
          </p:nvGrpSpPr>
          <p:grpSpPr>
            <a:xfrm>
              <a:off x="439809" y="4859919"/>
              <a:ext cx="451278" cy="448229"/>
              <a:chOff x="245499" y="4962646"/>
              <a:chExt cx="451278" cy="448229"/>
            </a:xfrm>
          </p:grpSpPr>
          <p:grpSp>
            <p:nvGrpSpPr>
              <p:cNvPr id="4" name="Group 71">
                <a:extLst>
                  <a:ext uri="{FF2B5EF4-FFF2-40B4-BE49-F238E27FC236}">
                    <a16:creationId xmlns:a16="http://schemas.microsoft.com/office/drawing/2014/main" id="{5DB4FCFC-575B-47B4-92E4-D3E8490049C3}"/>
                  </a:ext>
                </a:extLst>
              </p:cNvPr>
              <p:cNvGrpSpPr/>
              <p:nvPr/>
            </p:nvGrpSpPr>
            <p:grpSpPr>
              <a:xfrm>
                <a:off x="245499" y="5214106"/>
                <a:ext cx="451278" cy="196769"/>
                <a:chOff x="245499" y="5221726"/>
                <a:chExt cx="451278" cy="196769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0A567C15-A4A9-4C8A-8A3D-BDACC53FFC0D}"/>
                    </a:ext>
                  </a:extLst>
                </p:cNvPr>
                <p:cNvSpPr/>
                <p:nvPr/>
              </p:nvSpPr>
              <p:spPr>
                <a:xfrm>
                  <a:off x="500007" y="522172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6CB6781-550A-4AB9-85E8-FE95E51FDC61}"/>
                    </a:ext>
                  </a:extLst>
                </p:cNvPr>
                <p:cNvSpPr/>
                <p:nvPr/>
              </p:nvSpPr>
              <p:spPr>
                <a:xfrm>
                  <a:off x="245499" y="522172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72">
                <a:extLst>
                  <a:ext uri="{FF2B5EF4-FFF2-40B4-BE49-F238E27FC236}">
                    <a16:creationId xmlns:a16="http://schemas.microsoft.com/office/drawing/2014/main" id="{8F34DBBD-6D40-4650-98D2-7CF5A5AEA967}"/>
                  </a:ext>
                </a:extLst>
              </p:cNvPr>
              <p:cNvGrpSpPr/>
              <p:nvPr/>
            </p:nvGrpSpPr>
            <p:grpSpPr>
              <a:xfrm>
                <a:off x="245499" y="4962646"/>
                <a:ext cx="451278" cy="196769"/>
                <a:chOff x="245499" y="4962646"/>
                <a:chExt cx="451278" cy="196769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6F97D95-E83B-4069-8C80-9D14C13F562D}"/>
                    </a:ext>
                  </a:extLst>
                </p:cNvPr>
                <p:cNvSpPr/>
                <p:nvPr/>
              </p:nvSpPr>
              <p:spPr>
                <a:xfrm>
                  <a:off x="500007" y="496264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17E5263-A311-4069-B1C5-3D0EF9C9740D}"/>
                    </a:ext>
                  </a:extLst>
                </p:cNvPr>
                <p:cNvSpPr/>
                <p:nvPr/>
              </p:nvSpPr>
              <p:spPr>
                <a:xfrm>
                  <a:off x="245499" y="496264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07D0B2-B0F1-47EA-8F4D-87A8673345B0}"/>
                </a:ext>
              </a:extLst>
            </p:cNvPr>
            <p:cNvSpPr/>
            <p:nvPr/>
          </p:nvSpPr>
          <p:spPr>
            <a:xfrm>
              <a:off x="994410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055C709-0669-45A5-B957-A62660FBBDD7}"/>
                </a:ext>
              </a:extLst>
            </p:cNvPr>
            <p:cNvSpPr/>
            <p:nvPr/>
          </p:nvSpPr>
          <p:spPr>
            <a:xfrm>
              <a:off x="1219200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AE273E-C664-494A-94DE-E84D9255B96A}"/>
                </a:ext>
              </a:extLst>
            </p:cNvPr>
            <p:cNvSpPr/>
            <p:nvPr/>
          </p:nvSpPr>
          <p:spPr>
            <a:xfrm>
              <a:off x="1106805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782B1D-4037-4BC1-B252-66EE3BF34723}"/>
                </a:ext>
              </a:extLst>
            </p:cNvPr>
            <p:cNvSpPr txBox="1"/>
            <p:nvPr/>
          </p:nvSpPr>
          <p:spPr>
            <a:xfrm>
              <a:off x="1410652" y="4946136"/>
              <a:ext cx="403860" cy="2611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72C13C-451F-4D05-84C0-4B314B1503DA}"/>
                </a:ext>
              </a:extLst>
            </p:cNvPr>
            <p:cNvSpPr/>
            <p:nvPr/>
          </p:nvSpPr>
          <p:spPr>
            <a:xfrm>
              <a:off x="186118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5304A30-4040-4B44-AB65-09BCE7FE06C6}"/>
                </a:ext>
              </a:extLst>
            </p:cNvPr>
            <p:cNvSpPr/>
            <p:nvPr/>
          </p:nvSpPr>
          <p:spPr>
            <a:xfrm>
              <a:off x="208597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33FF243-0DC5-4C5E-8B8F-11E8DCD983BE}"/>
                </a:ext>
              </a:extLst>
            </p:cNvPr>
            <p:cNvSpPr/>
            <p:nvPr/>
          </p:nvSpPr>
          <p:spPr>
            <a:xfrm>
              <a:off x="231076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3159B5-7432-436B-B3E3-2BD3228E3419}"/>
                </a:ext>
              </a:extLst>
            </p:cNvPr>
            <p:cNvSpPr/>
            <p:nvPr/>
          </p:nvSpPr>
          <p:spPr>
            <a:xfrm>
              <a:off x="253555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5B4C5C-AC18-400B-876E-60B9BC7B4933}"/>
                </a:ext>
              </a:extLst>
            </p:cNvPr>
            <p:cNvSpPr/>
            <p:nvPr/>
          </p:nvSpPr>
          <p:spPr>
            <a:xfrm>
              <a:off x="276034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C5ECF5-30F2-4E98-8D3A-50891D41CE85}"/>
                </a:ext>
              </a:extLst>
            </p:cNvPr>
            <p:cNvSpPr/>
            <p:nvPr/>
          </p:nvSpPr>
          <p:spPr>
            <a:xfrm>
              <a:off x="298513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380596D-2D76-4946-82D1-DA4E80BDC4AF}"/>
                </a:ext>
              </a:extLst>
            </p:cNvPr>
            <p:cNvSpPr/>
            <p:nvPr/>
          </p:nvSpPr>
          <p:spPr>
            <a:xfrm>
              <a:off x="197358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7D6F15C-2E73-4F0C-9865-3D47FA1CBB0E}"/>
                </a:ext>
              </a:extLst>
            </p:cNvPr>
            <p:cNvSpPr/>
            <p:nvPr/>
          </p:nvSpPr>
          <p:spPr>
            <a:xfrm>
              <a:off x="219837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03D38A8-816C-4020-A7B1-3544F1E4683E}"/>
                </a:ext>
              </a:extLst>
            </p:cNvPr>
            <p:cNvSpPr/>
            <p:nvPr/>
          </p:nvSpPr>
          <p:spPr>
            <a:xfrm>
              <a:off x="242316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8F5519F-4C10-416E-9BCF-2EABDAA44B28}"/>
                </a:ext>
              </a:extLst>
            </p:cNvPr>
            <p:cNvSpPr/>
            <p:nvPr/>
          </p:nvSpPr>
          <p:spPr>
            <a:xfrm>
              <a:off x="264795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66BA691-C36F-4B2F-BABF-EA121365D4C0}"/>
                </a:ext>
              </a:extLst>
            </p:cNvPr>
            <p:cNvSpPr/>
            <p:nvPr/>
          </p:nvSpPr>
          <p:spPr>
            <a:xfrm>
              <a:off x="287274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5AD48A-50ED-4AC2-84A0-1AD8CBA6A5B1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A. I think of a number. I multiply it by 4. I add 3. My answer is 11.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C. 3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+ 8 = 11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Option C because…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AC5FFAE9-D883-464B-B70A-A07F3EECF611}"/>
              </a:ext>
            </a:extLst>
          </p:cNvPr>
          <p:cNvGrpSpPr/>
          <p:nvPr/>
        </p:nvGrpSpPr>
        <p:grpSpPr>
          <a:xfrm>
            <a:off x="676093" y="2475391"/>
            <a:ext cx="4121694" cy="686762"/>
            <a:chOff x="439809" y="4859919"/>
            <a:chExt cx="2690106" cy="448229"/>
          </a:xfrm>
        </p:grpSpPr>
        <p:grpSp>
          <p:nvGrpSpPr>
            <p:cNvPr id="3" name="Group 55">
              <a:extLst>
                <a:ext uri="{FF2B5EF4-FFF2-40B4-BE49-F238E27FC236}">
                  <a16:creationId xmlns:a16="http://schemas.microsoft.com/office/drawing/2014/main" id="{77881EE4-10DB-426E-AA2A-A2CE4EB53186}"/>
                </a:ext>
              </a:extLst>
            </p:cNvPr>
            <p:cNvGrpSpPr/>
            <p:nvPr/>
          </p:nvGrpSpPr>
          <p:grpSpPr>
            <a:xfrm>
              <a:off x="439809" y="4859919"/>
              <a:ext cx="451278" cy="448229"/>
              <a:chOff x="245499" y="4962646"/>
              <a:chExt cx="451278" cy="448229"/>
            </a:xfrm>
          </p:grpSpPr>
          <p:grpSp>
            <p:nvGrpSpPr>
              <p:cNvPr id="4" name="Group 71">
                <a:extLst>
                  <a:ext uri="{FF2B5EF4-FFF2-40B4-BE49-F238E27FC236}">
                    <a16:creationId xmlns:a16="http://schemas.microsoft.com/office/drawing/2014/main" id="{5DB4FCFC-575B-47B4-92E4-D3E8490049C3}"/>
                  </a:ext>
                </a:extLst>
              </p:cNvPr>
              <p:cNvGrpSpPr/>
              <p:nvPr/>
            </p:nvGrpSpPr>
            <p:grpSpPr>
              <a:xfrm>
                <a:off x="245499" y="5214106"/>
                <a:ext cx="451278" cy="196769"/>
                <a:chOff x="245499" y="5221726"/>
                <a:chExt cx="451278" cy="196769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0A567C15-A4A9-4C8A-8A3D-BDACC53FFC0D}"/>
                    </a:ext>
                  </a:extLst>
                </p:cNvPr>
                <p:cNvSpPr/>
                <p:nvPr/>
              </p:nvSpPr>
              <p:spPr>
                <a:xfrm>
                  <a:off x="500007" y="522172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6CB6781-550A-4AB9-85E8-FE95E51FDC61}"/>
                    </a:ext>
                  </a:extLst>
                </p:cNvPr>
                <p:cNvSpPr/>
                <p:nvPr/>
              </p:nvSpPr>
              <p:spPr>
                <a:xfrm>
                  <a:off x="245499" y="522172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72">
                <a:extLst>
                  <a:ext uri="{FF2B5EF4-FFF2-40B4-BE49-F238E27FC236}">
                    <a16:creationId xmlns:a16="http://schemas.microsoft.com/office/drawing/2014/main" id="{8F34DBBD-6D40-4650-98D2-7CF5A5AEA967}"/>
                  </a:ext>
                </a:extLst>
              </p:cNvPr>
              <p:cNvGrpSpPr/>
              <p:nvPr/>
            </p:nvGrpSpPr>
            <p:grpSpPr>
              <a:xfrm>
                <a:off x="245499" y="4962646"/>
                <a:ext cx="451278" cy="196769"/>
                <a:chOff x="245499" y="4962646"/>
                <a:chExt cx="451278" cy="196769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6F97D95-E83B-4069-8C80-9D14C13F562D}"/>
                    </a:ext>
                  </a:extLst>
                </p:cNvPr>
                <p:cNvSpPr/>
                <p:nvPr/>
              </p:nvSpPr>
              <p:spPr>
                <a:xfrm>
                  <a:off x="500007" y="496264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17E5263-A311-4069-B1C5-3D0EF9C9740D}"/>
                    </a:ext>
                  </a:extLst>
                </p:cNvPr>
                <p:cNvSpPr/>
                <p:nvPr/>
              </p:nvSpPr>
              <p:spPr>
                <a:xfrm>
                  <a:off x="245499" y="496264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07D0B2-B0F1-47EA-8F4D-87A8673345B0}"/>
                </a:ext>
              </a:extLst>
            </p:cNvPr>
            <p:cNvSpPr/>
            <p:nvPr/>
          </p:nvSpPr>
          <p:spPr>
            <a:xfrm>
              <a:off x="994410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055C709-0669-45A5-B957-A62660FBBDD7}"/>
                </a:ext>
              </a:extLst>
            </p:cNvPr>
            <p:cNvSpPr/>
            <p:nvPr/>
          </p:nvSpPr>
          <p:spPr>
            <a:xfrm>
              <a:off x="1219200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AE273E-C664-494A-94DE-E84D9255B96A}"/>
                </a:ext>
              </a:extLst>
            </p:cNvPr>
            <p:cNvSpPr/>
            <p:nvPr/>
          </p:nvSpPr>
          <p:spPr>
            <a:xfrm>
              <a:off x="1106805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782B1D-4037-4BC1-B252-66EE3BF34723}"/>
                </a:ext>
              </a:extLst>
            </p:cNvPr>
            <p:cNvSpPr txBox="1"/>
            <p:nvPr/>
          </p:nvSpPr>
          <p:spPr>
            <a:xfrm>
              <a:off x="1410652" y="4946136"/>
              <a:ext cx="403860" cy="2611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72C13C-451F-4D05-84C0-4B314B1503DA}"/>
                </a:ext>
              </a:extLst>
            </p:cNvPr>
            <p:cNvSpPr/>
            <p:nvPr/>
          </p:nvSpPr>
          <p:spPr>
            <a:xfrm>
              <a:off x="186118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5304A30-4040-4B44-AB65-09BCE7FE06C6}"/>
                </a:ext>
              </a:extLst>
            </p:cNvPr>
            <p:cNvSpPr/>
            <p:nvPr/>
          </p:nvSpPr>
          <p:spPr>
            <a:xfrm>
              <a:off x="208597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33FF243-0DC5-4C5E-8B8F-11E8DCD983BE}"/>
                </a:ext>
              </a:extLst>
            </p:cNvPr>
            <p:cNvSpPr/>
            <p:nvPr/>
          </p:nvSpPr>
          <p:spPr>
            <a:xfrm>
              <a:off x="231076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3159B5-7432-436B-B3E3-2BD3228E3419}"/>
                </a:ext>
              </a:extLst>
            </p:cNvPr>
            <p:cNvSpPr/>
            <p:nvPr/>
          </p:nvSpPr>
          <p:spPr>
            <a:xfrm>
              <a:off x="253555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5B4C5C-AC18-400B-876E-60B9BC7B4933}"/>
                </a:ext>
              </a:extLst>
            </p:cNvPr>
            <p:cNvSpPr/>
            <p:nvPr/>
          </p:nvSpPr>
          <p:spPr>
            <a:xfrm>
              <a:off x="276034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C5ECF5-30F2-4E98-8D3A-50891D41CE85}"/>
                </a:ext>
              </a:extLst>
            </p:cNvPr>
            <p:cNvSpPr/>
            <p:nvPr/>
          </p:nvSpPr>
          <p:spPr>
            <a:xfrm>
              <a:off x="298513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380596D-2D76-4946-82D1-DA4E80BDC4AF}"/>
                </a:ext>
              </a:extLst>
            </p:cNvPr>
            <p:cNvSpPr/>
            <p:nvPr/>
          </p:nvSpPr>
          <p:spPr>
            <a:xfrm>
              <a:off x="197358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7D6F15C-2E73-4F0C-9865-3D47FA1CBB0E}"/>
                </a:ext>
              </a:extLst>
            </p:cNvPr>
            <p:cNvSpPr/>
            <p:nvPr/>
          </p:nvSpPr>
          <p:spPr>
            <a:xfrm>
              <a:off x="219837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03D38A8-816C-4020-A7B1-3544F1E4683E}"/>
                </a:ext>
              </a:extLst>
            </p:cNvPr>
            <p:cNvSpPr/>
            <p:nvPr/>
          </p:nvSpPr>
          <p:spPr>
            <a:xfrm>
              <a:off x="242316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8F5519F-4C10-416E-9BCF-2EABDAA44B28}"/>
                </a:ext>
              </a:extLst>
            </p:cNvPr>
            <p:cNvSpPr/>
            <p:nvPr/>
          </p:nvSpPr>
          <p:spPr>
            <a:xfrm>
              <a:off x="264795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66BA691-C36F-4B2F-BABF-EA121365D4C0}"/>
                </a:ext>
              </a:extLst>
            </p:cNvPr>
            <p:cNvSpPr/>
            <p:nvPr/>
          </p:nvSpPr>
          <p:spPr>
            <a:xfrm>
              <a:off x="287274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2EEA03B-7315-462D-A993-89A2674E5509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282225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A. I think of a number. I multiply it by 4. I add 3. My answer is 11.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C. 3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+ 8 = 11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Option C because the unknown number is 1. In the other options it is 2.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4">
            <a:extLst>
              <a:ext uri="{FF2B5EF4-FFF2-40B4-BE49-F238E27FC236}">
                <a16:creationId xmlns:a16="http://schemas.microsoft.com/office/drawing/2014/main" id="{AC5FFAE9-D883-464B-B70A-A07F3EECF611}"/>
              </a:ext>
            </a:extLst>
          </p:cNvPr>
          <p:cNvGrpSpPr/>
          <p:nvPr/>
        </p:nvGrpSpPr>
        <p:grpSpPr>
          <a:xfrm>
            <a:off x="676093" y="2475391"/>
            <a:ext cx="4121694" cy="686762"/>
            <a:chOff x="439809" y="4859919"/>
            <a:chExt cx="2690106" cy="448229"/>
          </a:xfrm>
        </p:grpSpPr>
        <p:grpSp>
          <p:nvGrpSpPr>
            <p:cNvPr id="3" name="Group 55">
              <a:extLst>
                <a:ext uri="{FF2B5EF4-FFF2-40B4-BE49-F238E27FC236}">
                  <a16:creationId xmlns:a16="http://schemas.microsoft.com/office/drawing/2014/main" id="{77881EE4-10DB-426E-AA2A-A2CE4EB53186}"/>
                </a:ext>
              </a:extLst>
            </p:cNvPr>
            <p:cNvGrpSpPr/>
            <p:nvPr/>
          </p:nvGrpSpPr>
          <p:grpSpPr>
            <a:xfrm>
              <a:off x="439809" y="4859919"/>
              <a:ext cx="451278" cy="448229"/>
              <a:chOff x="245499" y="4962646"/>
              <a:chExt cx="451278" cy="448229"/>
            </a:xfrm>
          </p:grpSpPr>
          <p:grpSp>
            <p:nvGrpSpPr>
              <p:cNvPr id="4" name="Group 71">
                <a:extLst>
                  <a:ext uri="{FF2B5EF4-FFF2-40B4-BE49-F238E27FC236}">
                    <a16:creationId xmlns:a16="http://schemas.microsoft.com/office/drawing/2014/main" id="{5DB4FCFC-575B-47B4-92E4-D3E8490049C3}"/>
                  </a:ext>
                </a:extLst>
              </p:cNvPr>
              <p:cNvGrpSpPr/>
              <p:nvPr/>
            </p:nvGrpSpPr>
            <p:grpSpPr>
              <a:xfrm>
                <a:off x="245499" y="5214106"/>
                <a:ext cx="451278" cy="196769"/>
                <a:chOff x="245499" y="5221726"/>
                <a:chExt cx="451278" cy="196769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0A567C15-A4A9-4C8A-8A3D-BDACC53FFC0D}"/>
                    </a:ext>
                  </a:extLst>
                </p:cNvPr>
                <p:cNvSpPr/>
                <p:nvPr/>
              </p:nvSpPr>
              <p:spPr>
                <a:xfrm>
                  <a:off x="500007" y="522172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6CB6781-550A-4AB9-85E8-FE95E51FDC61}"/>
                    </a:ext>
                  </a:extLst>
                </p:cNvPr>
                <p:cNvSpPr/>
                <p:nvPr/>
              </p:nvSpPr>
              <p:spPr>
                <a:xfrm>
                  <a:off x="245499" y="522172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72">
                <a:extLst>
                  <a:ext uri="{FF2B5EF4-FFF2-40B4-BE49-F238E27FC236}">
                    <a16:creationId xmlns:a16="http://schemas.microsoft.com/office/drawing/2014/main" id="{8F34DBBD-6D40-4650-98D2-7CF5A5AEA967}"/>
                  </a:ext>
                </a:extLst>
              </p:cNvPr>
              <p:cNvGrpSpPr/>
              <p:nvPr/>
            </p:nvGrpSpPr>
            <p:grpSpPr>
              <a:xfrm>
                <a:off x="245499" y="4962646"/>
                <a:ext cx="451278" cy="196769"/>
                <a:chOff x="245499" y="4962646"/>
                <a:chExt cx="451278" cy="196769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6F97D95-E83B-4069-8C80-9D14C13F562D}"/>
                    </a:ext>
                  </a:extLst>
                </p:cNvPr>
                <p:cNvSpPr/>
                <p:nvPr/>
              </p:nvSpPr>
              <p:spPr>
                <a:xfrm>
                  <a:off x="500007" y="496264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D17E5263-A311-4069-B1C5-3D0EF9C9740D}"/>
                    </a:ext>
                  </a:extLst>
                </p:cNvPr>
                <p:cNvSpPr/>
                <p:nvPr/>
              </p:nvSpPr>
              <p:spPr>
                <a:xfrm>
                  <a:off x="245499" y="4962646"/>
                  <a:ext cx="196770" cy="196769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407D0B2-B0F1-47EA-8F4D-87A8673345B0}"/>
                </a:ext>
              </a:extLst>
            </p:cNvPr>
            <p:cNvSpPr/>
            <p:nvPr/>
          </p:nvSpPr>
          <p:spPr>
            <a:xfrm>
              <a:off x="994410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055C709-0669-45A5-B957-A62660FBBDD7}"/>
                </a:ext>
              </a:extLst>
            </p:cNvPr>
            <p:cNvSpPr/>
            <p:nvPr/>
          </p:nvSpPr>
          <p:spPr>
            <a:xfrm>
              <a:off x="1219200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AE273E-C664-494A-94DE-E84D9255B96A}"/>
                </a:ext>
              </a:extLst>
            </p:cNvPr>
            <p:cNvSpPr/>
            <p:nvPr/>
          </p:nvSpPr>
          <p:spPr>
            <a:xfrm>
              <a:off x="1106805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782B1D-4037-4BC1-B252-66EE3BF34723}"/>
                </a:ext>
              </a:extLst>
            </p:cNvPr>
            <p:cNvSpPr txBox="1"/>
            <p:nvPr/>
          </p:nvSpPr>
          <p:spPr>
            <a:xfrm>
              <a:off x="1410652" y="4946136"/>
              <a:ext cx="403860" cy="2611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72C13C-451F-4D05-84C0-4B314B1503DA}"/>
                </a:ext>
              </a:extLst>
            </p:cNvPr>
            <p:cNvSpPr/>
            <p:nvPr/>
          </p:nvSpPr>
          <p:spPr>
            <a:xfrm>
              <a:off x="186118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5304A30-4040-4B44-AB65-09BCE7FE06C6}"/>
                </a:ext>
              </a:extLst>
            </p:cNvPr>
            <p:cNvSpPr/>
            <p:nvPr/>
          </p:nvSpPr>
          <p:spPr>
            <a:xfrm>
              <a:off x="208597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33FF243-0DC5-4C5E-8B8F-11E8DCD983BE}"/>
                </a:ext>
              </a:extLst>
            </p:cNvPr>
            <p:cNvSpPr/>
            <p:nvPr/>
          </p:nvSpPr>
          <p:spPr>
            <a:xfrm>
              <a:off x="231076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3159B5-7432-436B-B3E3-2BD3228E3419}"/>
                </a:ext>
              </a:extLst>
            </p:cNvPr>
            <p:cNvSpPr/>
            <p:nvPr/>
          </p:nvSpPr>
          <p:spPr>
            <a:xfrm>
              <a:off x="253555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5B4C5C-AC18-400B-876E-60B9BC7B4933}"/>
                </a:ext>
              </a:extLst>
            </p:cNvPr>
            <p:cNvSpPr/>
            <p:nvPr/>
          </p:nvSpPr>
          <p:spPr>
            <a:xfrm>
              <a:off x="276034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C5ECF5-30F2-4E98-8D3A-50891D41CE85}"/>
                </a:ext>
              </a:extLst>
            </p:cNvPr>
            <p:cNvSpPr/>
            <p:nvPr/>
          </p:nvSpPr>
          <p:spPr>
            <a:xfrm>
              <a:off x="2985135" y="490916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380596D-2D76-4946-82D1-DA4E80BDC4AF}"/>
                </a:ext>
              </a:extLst>
            </p:cNvPr>
            <p:cNvSpPr/>
            <p:nvPr/>
          </p:nvSpPr>
          <p:spPr>
            <a:xfrm>
              <a:off x="197358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7D6F15C-2E73-4F0C-9865-3D47FA1CBB0E}"/>
                </a:ext>
              </a:extLst>
            </p:cNvPr>
            <p:cNvSpPr/>
            <p:nvPr/>
          </p:nvSpPr>
          <p:spPr>
            <a:xfrm>
              <a:off x="219837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03D38A8-816C-4020-A7B1-3544F1E4683E}"/>
                </a:ext>
              </a:extLst>
            </p:cNvPr>
            <p:cNvSpPr/>
            <p:nvPr/>
          </p:nvSpPr>
          <p:spPr>
            <a:xfrm>
              <a:off x="242316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8F5519F-4C10-416E-9BCF-2EABDAA44B28}"/>
                </a:ext>
              </a:extLst>
            </p:cNvPr>
            <p:cNvSpPr/>
            <p:nvPr/>
          </p:nvSpPr>
          <p:spPr>
            <a:xfrm>
              <a:off x="264795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66BA691-C36F-4B2F-BABF-EA121365D4C0}"/>
                </a:ext>
              </a:extLst>
            </p:cNvPr>
            <p:cNvSpPr/>
            <p:nvPr/>
          </p:nvSpPr>
          <p:spPr>
            <a:xfrm>
              <a:off x="2872740" y="5114903"/>
              <a:ext cx="144780" cy="14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655C99-6D54-4DA0-A1CB-2390EE6F33A6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328311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74FCEF-51DF-4C34-8E8B-DA9D03E21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D341A-4C29-45D7-AC1F-182F3347EB0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 and Sangeet are creating word problems based on the equation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+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156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incorrect?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E224FBDB-3BE6-46FA-B14B-9B8E14FE02D7}"/>
              </a:ext>
            </a:extLst>
          </p:cNvPr>
          <p:cNvGrpSpPr/>
          <p:nvPr/>
        </p:nvGrpSpPr>
        <p:grpSpPr>
          <a:xfrm>
            <a:off x="2283678" y="2327379"/>
            <a:ext cx="4576645" cy="2044676"/>
            <a:chOff x="3492672" y="7265745"/>
            <a:chExt cx="3154848" cy="1409470"/>
          </a:xfrm>
        </p:grpSpPr>
        <p:grpSp>
          <p:nvGrpSpPr>
            <p:cNvPr id="3" name="Group 20">
              <a:extLst>
                <a:ext uri="{FF2B5EF4-FFF2-40B4-BE49-F238E27FC236}">
                  <a16:creationId xmlns:a16="http://schemas.microsoft.com/office/drawing/2014/main" id="{E2C97E36-BF7B-4CD4-ABA7-5B7809D5AE64}"/>
                </a:ext>
              </a:extLst>
            </p:cNvPr>
            <p:cNvGrpSpPr/>
            <p:nvPr/>
          </p:nvGrpSpPr>
          <p:grpSpPr>
            <a:xfrm>
              <a:off x="3615719" y="7265745"/>
              <a:ext cx="3031801" cy="682775"/>
              <a:chOff x="3615719" y="7132649"/>
              <a:chExt cx="3031801" cy="682775"/>
            </a:xfrm>
          </p:grpSpPr>
          <p:sp>
            <p:nvSpPr>
              <p:cNvPr id="25" name="Rounded Rectangular Callout 2">
                <a:extLst>
                  <a:ext uri="{FF2B5EF4-FFF2-40B4-BE49-F238E27FC236}">
                    <a16:creationId xmlns:a16="http://schemas.microsoft.com/office/drawing/2014/main" id="{FC14835A-A0E7-49A7-A91F-2189CB29B2E4}"/>
                  </a:ext>
                </a:extLst>
              </p:cNvPr>
              <p:cNvSpPr/>
              <p:nvPr/>
            </p:nvSpPr>
            <p:spPr>
              <a:xfrm>
                <a:off x="4523023" y="7132649"/>
                <a:ext cx="2124497" cy="577890"/>
              </a:xfrm>
              <a:prstGeom prst="wedgeRoundRectCallout">
                <a:avLst>
                  <a:gd name="adj1" fmla="val -59004"/>
                  <a:gd name="adj2" fmla="val 1696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I put 4 marbles and one toy car on a scale. Together they weigh 156g.</a:t>
                </a:r>
                <a:endParaRPr lang="en-GB" sz="16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A346C9-F205-4662-A407-39A2F75BBDA4}"/>
                  </a:ext>
                </a:extLst>
              </p:cNvPr>
              <p:cNvSpPr txBox="1"/>
              <p:nvPr/>
            </p:nvSpPr>
            <p:spPr>
              <a:xfrm>
                <a:off x="3615719" y="7582047"/>
                <a:ext cx="716280" cy="2333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Dan</a:t>
                </a:r>
              </a:p>
            </p:txBody>
          </p:sp>
        </p:grpSp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B2194E09-01C7-4444-B25A-AD755E80C9B0}"/>
                </a:ext>
              </a:extLst>
            </p:cNvPr>
            <p:cNvGrpSpPr/>
            <p:nvPr/>
          </p:nvGrpSpPr>
          <p:grpSpPr>
            <a:xfrm>
              <a:off x="3492672" y="7985325"/>
              <a:ext cx="3092038" cy="689890"/>
              <a:chOff x="3492672" y="7959925"/>
              <a:chExt cx="3092038" cy="689890"/>
            </a:xfrm>
          </p:grpSpPr>
          <p:sp>
            <p:nvSpPr>
              <p:cNvPr id="23" name="Rounded Rectangular Callout 62">
                <a:extLst>
                  <a:ext uri="{FF2B5EF4-FFF2-40B4-BE49-F238E27FC236}">
                    <a16:creationId xmlns:a16="http://schemas.microsoft.com/office/drawing/2014/main" id="{83E6AB9B-C006-4632-9E53-97F7B0057F10}"/>
                  </a:ext>
                </a:extLst>
              </p:cNvPr>
              <p:cNvSpPr/>
              <p:nvPr/>
            </p:nvSpPr>
            <p:spPr>
              <a:xfrm>
                <a:off x="3492672" y="7959925"/>
                <a:ext cx="2124497" cy="577890"/>
              </a:xfrm>
              <a:prstGeom prst="wedgeRoundRectCallout">
                <a:avLst>
                  <a:gd name="adj1" fmla="val 60970"/>
                  <a:gd name="adj2" fmla="val 25629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I think of a number. I add another number to it and multiply by 4 to make 156. </a:t>
                </a:r>
                <a:endParaRPr lang="en-GB" sz="16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AF2C4E-E8B0-4375-A418-C1EEB2770B39}"/>
                  </a:ext>
                </a:extLst>
              </p:cNvPr>
              <p:cNvSpPr txBox="1"/>
              <p:nvPr/>
            </p:nvSpPr>
            <p:spPr>
              <a:xfrm>
                <a:off x="5792710" y="8416437"/>
                <a:ext cx="792000" cy="2333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Sangeet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551316-A7AE-4909-A953-77B2698B4A44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644427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74FCEF-51DF-4C34-8E8B-DA9D03E21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D341A-4C29-45D7-AC1F-182F3347EB0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 and Sangeet are creating word problems based on the equation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+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156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incorrect?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Sangeet is incorrect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E224FBDB-3BE6-46FA-B14B-9B8E14FE02D7}"/>
              </a:ext>
            </a:extLst>
          </p:cNvPr>
          <p:cNvGrpSpPr/>
          <p:nvPr/>
        </p:nvGrpSpPr>
        <p:grpSpPr>
          <a:xfrm>
            <a:off x="2283678" y="2327379"/>
            <a:ext cx="4576645" cy="2044676"/>
            <a:chOff x="3492672" y="7265745"/>
            <a:chExt cx="3154848" cy="1409470"/>
          </a:xfrm>
        </p:grpSpPr>
        <p:grpSp>
          <p:nvGrpSpPr>
            <p:cNvPr id="3" name="Group 20">
              <a:extLst>
                <a:ext uri="{FF2B5EF4-FFF2-40B4-BE49-F238E27FC236}">
                  <a16:creationId xmlns:a16="http://schemas.microsoft.com/office/drawing/2014/main" id="{E2C97E36-BF7B-4CD4-ABA7-5B7809D5AE64}"/>
                </a:ext>
              </a:extLst>
            </p:cNvPr>
            <p:cNvGrpSpPr/>
            <p:nvPr/>
          </p:nvGrpSpPr>
          <p:grpSpPr>
            <a:xfrm>
              <a:off x="3615719" y="7265745"/>
              <a:ext cx="3031801" cy="682775"/>
              <a:chOff x="3615719" y="7132649"/>
              <a:chExt cx="3031801" cy="682775"/>
            </a:xfrm>
          </p:grpSpPr>
          <p:sp>
            <p:nvSpPr>
              <p:cNvPr id="25" name="Rounded Rectangular Callout 2">
                <a:extLst>
                  <a:ext uri="{FF2B5EF4-FFF2-40B4-BE49-F238E27FC236}">
                    <a16:creationId xmlns:a16="http://schemas.microsoft.com/office/drawing/2014/main" id="{FC14835A-A0E7-49A7-A91F-2189CB29B2E4}"/>
                  </a:ext>
                </a:extLst>
              </p:cNvPr>
              <p:cNvSpPr/>
              <p:nvPr/>
            </p:nvSpPr>
            <p:spPr>
              <a:xfrm>
                <a:off x="4523023" y="7132649"/>
                <a:ext cx="2124497" cy="577890"/>
              </a:xfrm>
              <a:prstGeom prst="wedgeRoundRectCallout">
                <a:avLst>
                  <a:gd name="adj1" fmla="val -59004"/>
                  <a:gd name="adj2" fmla="val 1696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I put 4 marbles and one toy car on a scale. Together they weigh 156g.</a:t>
                </a:r>
                <a:endParaRPr lang="en-GB" sz="16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A346C9-F205-4662-A407-39A2F75BBDA4}"/>
                  </a:ext>
                </a:extLst>
              </p:cNvPr>
              <p:cNvSpPr txBox="1"/>
              <p:nvPr/>
            </p:nvSpPr>
            <p:spPr>
              <a:xfrm>
                <a:off x="3615719" y="7582047"/>
                <a:ext cx="716280" cy="2333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Dan</a:t>
                </a:r>
              </a:p>
            </p:txBody>
          </p:sp>
        </p:grpSp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B2194E09-01C7-4444-B25A-AD755E80C9B0}"/>
                </a:ext>
              </a:extLst>
            </p:cNvPr>
            <p:cNvGrpSpPr/>
            <p:nvPr/>
          </p:nvGrpSpPr>
          <p:grpSpPr>
            <a:xfrm>
              <a:off x="3492672" y="7985325"/>
              <a:ext cx="3092038" cy="689890"/>
              <a:chOff x="3492672" y="7959925"/>
              <a:chExt cx="3092038" cy="689890"/>
            </a:xfrm>
          </p:grpSpPr>
          <p:sp>
            <p:nvSpPr>
              <p:cNvPr id="23" name="Rounded Rectangular Callout 62">
                <a:extLst>
                  <a:ext uri="{FF2B5EF4-FFF2-40B4-BE49-F238E27FC236}">
                    <a16:creationId xmlns:a16="http://schemas.microsoft.com/office/drawing/2014/main" id="{83E6AB9B-C006-4632-9E53-97F7B0057F10}"/>
                  </a:ext>
                </a:extLst>
              </p:cNvPr>
              <p:cNvSpPr/>
              <p:nvPr/>
            </p:nvSpPr>
            <p:spPr>
              <a:xfrm>
                <a:off x="3492672" y="7959925"/>
                <a:ext cx="2124497" cy="577890"/>
              </a:xfrm>
              <a:prstGeom prst="wedgeRoundRectCallout">
                <a:avLst>
                  <a:gd name="adj1" fmla="val 60970"/>
                  <a:gd name="adj2" fmla="val 25629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I think of a number. I add another number to it and multiply by 4 to make 156. </a:t>
                </a:r>
                <a:endParaRPr lang="en-GB" sz="16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AF2C4E-E8B0-4375-A418-C1EEB2770B39}"/>
                  </a:ext>
                </a:extLst>
              </p:cNvPr>
              <p:cNvSpPr txBox="1"/>
              <p:nvPr/>
            </p:nvSpPr>
            <p:spPr>
              <a:xfrm>
                <a:off x="5792710" y="8416437"/>
                <a:ext cx="792000" cy="2333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Sangeet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33B2E0-F91B-485B-821F-E30415408E3D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965349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74FCEF-51DF-4C34-8E8B-DA9D03E21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D341A-4C29-45D7-AC1F-182F3347EB0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 and Sangeet are creating word problems based on the equation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+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156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incorrect?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Sangeet is incorrect because she only needs to multiply 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(the marbles) by 4. Her order of operations is incorrect.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E224FBDB-3BE6-46FA-B14B-9B8E14FE02D7}"/>
              </a:ext>
            </a:extLst>
          </p:cNvPr>
          <p:cNvGrpSpPr/>
          <p:nvPr/>
        </p:nvGrpSpPr>
        <p:grpSpPr>
          <a:xfrm>
            <a:off x="2283678" y="2327379"/>
            <a:ext cx="4576645" cy="2044676"/>
            <a:chOff x="3492672" y="7265745"/>
            <a:chExt cx="3154848" cy="1409470"/>
          </a:xfrm>
        </p:grpSpPr>
        <p:grpSp>
          <p:nvGrpSpPr>
            <p:cNvPr id="3" name="Group 20">
              <a:extLst>
                <a:ext uri="{FF2B5EF4-FFF2-40B4-BE49-F238E27FC236}">
                  <a16:creationId xmlns:a16="http://schemas.microsoft.com/office/drawing/2014/main" id="{E2C97E36-BF7B-4CD4-ABA7-5B7809D5AE64}"/>
                </a:ext>
              </a:extLst>
            </p:cNvPr>
            <p:cNvGrpSpPr/>
            <p:nvPr/>
          </p:nvGrpSpPr>
          <p:grpSpPr>
            <a:xfrm>
              <a:off x="3615719" y="7265745"/>
              <a:ext cx="3031801" cy="682775"/>
              <a:chOff x="3615719" y="7132649"/>
              <a:chExt cx="3031801" cy="682775"/>
            </a:xfrm>
          </p:grpSpPr>
          <p:sp>
            <p:nvSpPr>
              <p:cNvPr id="25" name="Rounded Rectangular Callout 2">
                <a:extLst>
                  <a:ext uri="{FF2B5EF4-FFF2-40B4-BE49-F238E27FC236}">
                    <a16:creationId xmlns:a16="http://schemas.microsoft.com/office/drawing/2014/main" id="{FC14835A-A0E7-49A7-A91F-2189CB29B2E4}"/>
                  </a:ext>
                </a:extLst>
              </p:cNvPr>
              <p:cNvSpPr/>
              <p:nvPr/>
            </p:nvSpPr>
            <p:spPr>
              <a:xfrm>
                <a:off x="4523023" y="7132649"/>
                <a:ext cx="2124497" cy="577890"/>
              </a:xfrm>
              <a:prstGeom prst="wedgeRoundRectCallout">
                <a:avLst>
                  <a:gd name="adj1" fmla="val -59004"/>
                  <a:gd name="adj2" fmla="val 16963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I put 4 marbles and one toy car on a scale. Together they weigh 156g.</a:t>
                </a:r>
                <a:endParaRPr lang="en-GB" sz="16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A346C9-F205-4662-A407-39A2F75BBDA4}"/>
                  </a:ext>
                </a:extLst>
              </p:cNvPr>
              <p:cNvSpPr txBox="1"/>
              <p:nvPr/>
            </p:nvSpPr>
            <p:spPr>
              <a:xfrm>
                <a:off x="3615719" y="7582047"/>
                <a:ext cx="716280" cy="2333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Dan</a:t>
                </a:r>
              </a:p>
            </p:txBody>
          </p:sp>
        </p:grpSp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B2194E09-01C7-4444-B25A-AD755E80C9B0}"/>
                </a:ext>
              </a:extLst>
            </p:cNvPr>
            <p:cNvGrpSpPr/>
            <p:nvPr/>
          </p:nvGrpSpPr>
          <p:grpSpPr>
            <a:xfrm>
              <a:off x="3492672" y="7985325"/>
              <a:ext cx="3092038" cy="689890"/>
              <a:chOff x="3492672" y="7959925"/>
              <a:chExt cx="3092038" cy="689890"/>
            </a:xfrm>
          </p:grpSpPr>
          <p:sp>
            <p:nvSpPr>
              <p:cNvPr id="23" name="Rounded Rectangular Callout 62">
                <a:extLst>
                  <a:ext uri="{FF2B5EF4-FFF2-40B4-BE49-F238E27FC236}">
                    <a16:creationId xmlns:a16="http://schemas.microsoft.com/office/drawing/2014/main" id="{83E6AB9B-C006-4632-9E53-97F7B0057F10}"/>
                  </a:ext>
                </a:extLst>
              </p:cNvPr>
              <p:cNvSpPr/>
              <p:nvPr/>
            </p:nvSpPr>
            <p:spPr>
              <a:xfrm>
                <a:off x="3492672" y="7959925"/>
                <a:ext cx="2124497" cy="577890"/>
              </a:xfrm>
              <a:prstGeom prst="wedgeRoundRectCallout">
                <a:avLst>
                  <a:gd name="adj1" fmla="val 60970"/>
                  <a:gd name="adj2" fmla="val 25629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I think of a number. I add another number to it and multiply by 4 to make 156. </a:t>
                </a:r>
                <a:endParaRPr lang="en-GB" sz="16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AF2C4E-E8B0-4375-A418-C1EEB2770B39}"/>
                  </a:ext>
                </a:extLst>
              </p:cNvPr>
              <p:cNvSpPr txBox="1"/>
              <p:nvPr/>
            </p:nvSpPr>
            <p:spPr>
              <a:xfrm>
                <a:off x="5792710" y="8416437"/>
                <a:ext cx="792000" cy="2333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Sangeet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24DECA-6586-4605-B4A8-9B9D896B6139}"/>
              </a:ext>
            </a:extLst>
          </p:cNvPr>
          <p:cNvSpPr txBox="1"/>
          <p:nvPr/>
        </p:nvSpPr>
        <p:spPr>
          <a:xfrm>
            <a:off x="8376327" y="5999991"/>
            <a:ext cx="492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569268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Friday 10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July 2020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L.O: to use one step equations</a:t>
            </a:r>
          </a:p>
          <a:p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(*Varied Fluency for year 5 &amp; 6)</a:t>
            </a:r>
          </a:p>
          <a:p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*Today’s lesson has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Varied Fluency for year 5 and 6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; however,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year 6 also has Reasoning and Problem Solving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after the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Varied Fluency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slides</a:t>
            </a:r>
          </a:p>
          <a:p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*Please review how to solve a one-step equation before going through the slides:</a:t>
            </a:r>
          </a:p>
          <a:p>
            <a:r>
              <a:rPr lang="en-GB" sz="2800" dirty="0">
                <a:hlinkClick r:id="rId4"/>
              </a:rPr>
              <a:t>https://www.youtube.com/watch?v=L0_K89UJfJY&amp;t=343s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Ryan is calculating the perimeter of a rectangle.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He is using the equation P = 2a + 2b.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When a = 12.5cm, he calculates that P = 45cm.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is the value of b?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EA51-C74A-5846-8AD3-CE28BCC00466}"/>
              </a:ext>
            </a:extLst>
          </p:cNvPr>
          <p:cNvSpPr/>
          <p:nvPr/>
        </p:nvSpPr>
        <p:spPr>
          <a:xfrm>
            <a:off x="2693443" y="2210441"/>
            <a:ext cx="3757113" cy="1482792"/>
          </a:xfrm>
          <a:prstGeom prst="rect">
            <a:avLst/>
          </a:prstGeom>
          <a:solidFill>
            <a:srgbClr val="4AD6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283EA-00C1-2E45-98EC-A396D2D1E7D9}"/>
              </a:ext>
            </a:extLst>
          </p:cNvPr>
          <p:cNvSpPr txBox="1"/>
          <p:nvPr/>
        </p:nvSpPr>
        <p:spPr>
          <a:xfrm>
            <a:off x="4364965" y="1830816"/>
            <a:ext cx="41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23D8E-EA9F-EF47-B62F-E55888CD1AB6}"/>
              </a:ext>
            </a:extLst>
          </p:cNvPr>
          <p:cNvSpPr txBox="1"/>
          <p:nvPr/>
        </p:nvSpPr>
        <p:spPr>
          <a:xfrm>
            <a:off x="6450556" y="2751782"/>
            <a:ext cx="1708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F0EED-3712-AE4B-AE7C-0F68A408D148}"/>
              </a:ext>
            </a:extLst>
          </p:cNvPr>
          <p:cNvSpPr txBox="1"/>
          <p:nvPr/>
        </p:nvSpPr>
        <p:spPr>
          <a:xfrm>
            <a:off x="1404959" y="3501660"/>
            <a:ext cx="1650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 to scale 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word problems to the correct representation.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work out the missing values?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68C365-B7AF-40A1-A11C-D84D6A20C946}"/>
              </a:ext>
            </a:extLst>
          </p:cNvPr>
          <p:cNvSpPr/>
          <p:nvPr/>
        </p:nvSpPr>
        <p:spPr>
          <a:xfrm>
            <a:off x="643482" y="1607758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of a number and double it. The answer is 10.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1B8DD0-5FA1-4A6D-86FF-14B85F8F9D09}"/>
              </a:ext>
            </a:extLst>
          </p:cNvPr>
          <p:cNvSpPr/>
          <p:nvPr/>
        </p:nvSpPr>
        <p:spPr>
          <a:xfrm>
            <a:off x="643482" y="2912491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of a number. I divide it by 4 and the answer is 4.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F7A8CD-B1B5-4F3A-8F6F-6025A4BEB85A}"/>
              </a:ext>
            </a:extLst>
          </p:cNvPr>
          <p:cNvSpPr/>
          <p:nvPr/>
        </p:nvSpPr>
        <p:spPr>
          <a:xfrm>
            <a:off x="643482" y="4217224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of a number. I subtract 12 and the answer is 6.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0295D-6DF5-458B-8109-7A8196FA93E0}"/>
              </a:ext>
            </a:extLst>
          </p:cNvPr>
          <p:cNvSpPr/>
          <p:nvPr/>
        </p:nvSpPr>
        <p:spPr>
          <a:xfrm>
            <a:off x="5374508" y="1607758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= 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- 12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51D4D6-3737-415E-9074-B6F60F5CEAAA}"/>
              </a:ext>
            </a:extLst>
          </p:cNvPr>
          <p:cNvSpPr/>
          <p:nvPr/>
        </p:nvSpPr>
        <p:spPr>
          <a:xfrm>
            <a:off x="5374508" y="2912491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A5673-B9BE-42B6-A9FA-C0B324B363FF}"/>
              </a:ext>
            </a:extLst>
          </p:cNvPr>
          <p:cNvSpPr/>
          <p:nvPr/>
        </p:nvSpPr>
        <p:spPr>
          <a:xfrm>
            <a:off x="5374508" y="4217224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÷ 4 = 4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word problems to the correct representation.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work out the missing values?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18, b = 16, c = 5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68C365-B7AF-40A1-A11C-D84D6A20C946}"/>
              </a:ext>
            </a:extLst>
          </p:cNvPr>
          <p:cNvSpPr/>
          <p:nvPr/>
        </p:nvSpPr>
        <p:spPr>
          <a:xfrm>
            <a:off x="643482" y="1607758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of a number and double it. The answer is 10.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1B8DD0-5FA1-4A6D-86FF-14B85F8F9D09}"/>
              </a:ext>
            </a:extLst>
          </p:cNvPr>
          <p:cNvSpPr/>
          <p:nvPr/>
        </p:nvSpPr>
        <p:spPr>
          <a:xfrm>
            <a:off x="643482" y="2912491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of a number. I divide it by 4 and the answer is 4.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F7A8CD-B1B5-4F3A-8F6F-6025A4BEB85A}"/>
              </a:ext>
            </a:extLst>
          </p:cNvPr>
          <p:cNvSpPr/>
          <p:nvPr/>
        </p:nvSpPr>
        <p:spPr>
          <a:xfrm>
            <a:off x="643482" y="4217224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of a number. I subtract 12 and the answer is 6.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0295D-6DF5-458B-8109-7A8196FA93E0}"/>
              </a:ext>
            </a:extLst>
          </p:cNvPr>
          <p:cNvSpPr/>
          <p:nvPr/>
        </p:nvSpPr>
        <p:spPr>
          <a:xfrm>
            <a:off x="5374508" y="1607758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= 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- 12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51D4D6-3737-415E-9074-B6F60F5CEAAA}"/>
              </a:ext>
            </a:extLst>
          </p:cNvPr>
          <p:cNvSpPr/>
          <p:nvPr/>
        </p:nvSpPr>
        <p:spPr>
          <a:xfrm>
            <a:off x="5374508" y="2912491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A5673-B9BE-42B6-A9FA-C0B324B363FF}"/>
              </a:ext>
            </a:extLst>
          </p:cNvPr>
          <p:cNvSpPr/>
          <p:nvPr/>
        </p:nvSpPr>
        <p:spPr>
          <a:xfrm>
            <a:off x="5374508" y="4217224"/>
            <a:ext cx="3011507" cy="11577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÷ 4 = 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2C89FD-FFBB-466A-ADCA-27A180B931C7}"/>
              </a:ext>
            </a:extLst>
          </p:cNvPr>
          <p:cNvCxnSpPr/>
          <p:nvPr/>
        </p:nvCxnSpPr>
        <p:spPr>
          <a:xfrm>
            <a:off x="3703232" y="2186610"/>
            <a:ext cx="1592872" cy="1255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0E38D6-CFE9-4C33-8A04-D98EA2D3D2DF}"/>
              </a:ext>
            </a:extLst>
          </p:cNvPr>
          <p:cNvCxnSpPr/>
          <p:nvPr/>
        </p:nvCxnSpPr>
        <p:spPr>
          <a:xfrm>
            <a:off x="3718312" y="3513605"/>
            <a:ext cx="1592872" cy="1255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9E6813-26E4-4456-A6AF-F14343B54B83}"/>
              </a:ext>
            </a:extLst>
          </p:cNvPr>
          <p:cNvCxnSpPr>
            <a:cxnSpLocks/>
          </p:cNvCxnSpPr>
          <p:nvPr/>
        </p:nvCxnSpPr>
        <p:spPr>
          <a:xfrm flipV="1">
            <a:off x="3749974" y="2186610"/>
            <a:ext cx="1546130" cy="2609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33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value of 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the same in both equations.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5a = 60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120 ÷ 10 = 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value of 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the same in both equations.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5a = 60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120 ÷ 10 = </a:t>
            </a:r>
            <a:r>
              <a:rPr lang="en-GB" sz="2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  <a:p>
            <a:pPr algn="ctr"/>
            <a:endParaRPr lang="en-GB" sz="32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True; </a:t>
            </a:r>
            <a:r>
              <a:rPr lang="en-GB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12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1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concrete representation matches the equation m + 5?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D794E9F-B209-44E3-A38C-66053A0E7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16588"/>
              </p:ext>
            </p:extLst>
          </p:nvPr>
        </p:nvGraphicFramePr>
        <p:xfrm>
          <a:off x="944179" y="1349743"/>
          <a:ext cx="615970" cy="3361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70">
                  <a:extLst>
                    <a:ext uri="{9D8B030D-6E8A-4147-A177-3AD203B41FA5}">
                      <a16:colId xmlns:a16="http://schemas.microsoft.com/office/drawing/2014/main" val="2179339848"/>
                    </a:ext>
                  </a:extLst>
                </a:gridCol>
              </a:tblGrid>
              <a:tr h="11204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89095" marR="89095" marT="118587" marB="118587" anchor="ctr"/>
                </a:tc>
                <a:extLst>
                  <a:ext uri="{0D108BD9-81ED-4DB2-BD59-A6C34878D82A}">
                    <a16:rowId xmlns:a16="http://schemas.microsoft.com/office/drawing/2014/main" val="1937481712"/>
                  </a:ext>
                </a:extLst>
              </a:tr>
              <a:tr h="11204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89095" marR="89095" marT="118587" marB="118587" anchor="ctr"/>
                </a:tc>
                <a:extLst>
                  <a:ext uri="{0D108BD9-81ED-4DB2-BD59-A6C34878D82A}">
                    <a16:rowId xmlns:a16="http://schemas.microsoft.com/office/drawing/2014/main" val="2290313529"/>
                  </a:ext>
                </a:extLst>
              </a:tr>
              <a:tr h="11204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89095" marR="89095" marT="118587" marB="118587" anchor="ctr"/>
                </a:tc>
                <a:extLst>
                  <a:ext uri="{0D108BD9-81ED-4DB2-BD59-A6C34878D82A}">
                    <a16:rowId xmlns:a16="http://schemas.microsoft.com/office/drawing/2014/main" val="434873898"/>
                  </a:ext>
                </a:extLst>
              </a:tr>
            </a:tbl>
          </a:graphicData>
        </a:graphic>
      </p:graphicFrame>
      <p:grpSp>
        <p:nvGrpSpPr>
          <p:cNvPr id="2" name="Group 25">
            <a:extLst>
              <a:ext uri="{FF2B5EF4-FFF2-40B4-BE49-F238E27FC236}">
                <a16:creationId xmlns:a16="http://schemas.microsoft.com/office/drawing/2014/main" id="{D18BCB1D-352A-440C-B173-CCB6C84F629D}"/>
              </a:ext>
            </a:extLst>
          </p:cNvPr>
          <p:cNvGrpSpPr/>
          <p:nvPr/>
        </p:nvGrpSpPr>
        <p:grpSpPr>
          <a:xfrm>
            <a:off x="2322532" y="2775828"/>
            <a:ext cx="3834714" cy="509318"/>
            <a:chOff x="794797" y="3644987"/>
            <a:chExt cx="1626293" cy="216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C63E8D-954C-4312-8328-DBDA5FBA6A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797" y="3644987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5C1E798-C17A-4C97-8673-12C10EF8D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856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8A99D70-25D2-40C4-91DA-3021F6317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5090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65A578-40C5-49FA-902F-E78261254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915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A0323E-D4DB-4977-B70C-3E2A6D6784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0974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23A72E-8A63-47CC-86BA-699497DA8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3033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447B1180-D7BF-42C2-9084-CB76A05D2324}"/>
              </a:ext>
            </a:extLst>
          </p:cNvPr>
          <p:cNvGrpSpPr/>
          <p:nvPr/>
        </p:nvGrpSpPr>
        <p:grpSpPr>
          <a:xfrm>
            <a:off x="2322532" y="3861093"/>
            <a:ext cx="3468633" cy="509318"/>
            <a:chOff x="786160" y="4070872"/>
            <a:chExt cx="1471039" cy="216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3D8003-8455-4A30-96E4-893D36BBF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16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0A1948-BAF6-480D-B7EB-52DD1672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2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DDAF11-6163-465B-816F-FFDC0043D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368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A99D94-1D9D-4A46-B8B9-386265C9D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744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782FAA-95E8-4F39-AF98-A7CE63F12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1199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1">
            <a:extLst>
              <a:ext uri="{FF2B5EF4-FFF2-40B4-BE49-F238E27FC236}">
                <a16:creationId xmlns:a16="http://schemas.microsoft.com/office/drawing/2014/main" id="{54767DB9-51C3-4E85-B9E9-F9CB42CFBEDB}"/>
              </a:ext>
            </a:extLst>
          </p:cNvPr>
          <p:cNvGrpSpPr/>
          <p:nvPr/>
        </p:nvGrpSpPr>
        <p:grpSpPr>
          <a:xfrm>
            <a:off x="2322532" y="1690563"/>
            <a:ext cx="1893625" cy="509318"/>
            <a:chOff x="2322532" y="1690563"/>
            <a:chExt cx="1893625" cy="50931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5D8E295-43C9-4C45-AB33-F48789961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2532" y="1690563"/>
              <a:ext cx="509317" cy="5093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82EF609-1E5E-4866-84D6-40C0AF5D5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86" y="1690563"/>
              <a:ext cx="509317" cy="5093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B27A683-87ED-4BF9-BFFD-E38198BB4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840" y="1690563"/>
              <a:ext cx="509317" cy="509318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124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concrete representation matches the equation m + 5?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D794E9F-B209-44E3-A38C-66053A0E7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8131"/>
              </p:ext>
            </p:extLst>
          </p:nvPr>
        </p:nvGraphicFramePr>
        <p:xfrm>
          <a:off x="944179" y="1349743"/>
          <a:ext cx="615970" cy="3361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970">
                  <a:extLst>
                    <a:ext uri="{9D8B030D-6E8A-4147-A177-3AD203B41FA5}">
                      <a16:colId xmlns:a16="http://schemas.microsoft.com/office/drawing/2014/main" val="2179339848"/>
                    </a:ext>
                  </a:extLst>
                </a:gridCol>
              </a:tblGrid>
              <a:tr h="11204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89095" marR="89095" marT="118587" marB="118587" anchor="ctr"/>
                </a:tc>
                <a:extLst>
                  <a:ext uri="{0D108BD9-81ED-4DB2-BD59-A6C34878D82A}">
                    <a16:rowId xmlns:a16="http://schemas.microsoft.com/office/drawing/2014/main" val="1937481712"/>
                  </a:ext>
                </a:extLst>
              </a:tr>
              <a:tr h="11204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89095" marR="89095" marT="118587" marB="118587" anchor="ctr"/>
                </a:tc>
                <a:extLst>
                  <a:ext uri="{0D108BD9-81ED-4DB2-BD59-A6C34878D82A}">
                    <a16:rowId xmlns:a16="http://schemas.microsoft.com/office/drawing/2014/main" val="2290313529"/>
                  </a:ext>
                </a:extLst>
              </a:tr>
              <a:tr h="112049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89095" marR="89095" marT="118587" marB="118587" anchor="ctr"/>
                </a:tc>
                <a:extLst>
                  <a:ext uri="{0D108BD9-81ED-4DB2-BD59-A6C34878D82A}">
                    <a16:rowId xmlns:a16="http://schemas.microsoft.com/office/drawing/2014/main" val="434873898"/>
                  </a:ext>
                </a:extLst>
              </a:tr>
            </a:tbl>
          </a:graphicData>
        </a:graphic>
      </p:graphicFrame>
      <p:grpSp>
        <p:nvGrpSpPr>
          <p:cNvPr id="2" name="Group 25">
            <a:extLst>
              <a:ext uri="{FF2B5EF4-FFF2-40B4-BE49-F238E27FC236}">
                <a16:creationId xmlns:a16="http://schemas.microsoft.com/office/drawing/2014/main" id="{D18BCB1D-352A-440C-B173-CCB6C84F629D}"/>
              </a:ext>
            </a:extLst>
          </p:cNvPr>
          <p:cNvGrpSpPr/>
          <p:nvPr/>
        </p:nvGrpSpPr>
        <p:grpSpPr>
          <a:xfrm>
            <a:off x="2322532" y="2775828"/>
            <a:ext cx="3834714" cy="509318"/>
            <a:chOff x="794797" y="3644987"/>
            <a:chExt cx="1626293" cy="216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C63E8D-954C-4312-8328-DBDA5FBA6A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4797" y="3644987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5C1E798-C17A-4C97-8673-12C10EF8D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856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8A99D70-25D2-40C4-91DA-3021F6317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5090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A65A578-40C5-49FA-902F-E78261254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8915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A0323E-D4DB-4977-B70C-3E2A6D6784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0974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23A72E-8A63-47CC-86BA-699497DA8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3033" y="3644987"/>
              <a:ext cx="216000" cy="216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447B1180-D7BF-42C2-9084-CB76A05D2324}"/>
              </a:ext>
            </a:extLst>
          </p:cNvPr>
          <p:cNvGrpSpPr/>
          <p:nvPr/>
        </p:nvGrpSpPr>
        <p:grpSpPr>
          <a:xfrm>
            <a:off x="2322532" y="3861093"/>
            <a:ext cx="3468633" cy="509318"/>
            <a:chOff x="786160" y="4070872"/>
            <a:chExt cx="1471039" cy="216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3D8003-8455-4A30-96E4-893D36BBF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16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0A1948-BAF6-480D-B7EB-52DD1672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2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DDAF11-6163-465B-816F-FFDC0043D4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368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A99D94-1D9D-4A46-B8B9-386265C9D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7440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782FAA-95E8-4F39-AF98-A7CE63F12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1199" y="4070872"/>
              <a:ext cx="216000" cy="21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">
            <a:extLst>
              <a:ext uri="{FF2B5EF4-FFF2-40B4-BE49-F238E27FC236}">
                <a16:creationId xmlns:a16="http://schemas.microsoft.com/office/drawing/2014/main" id="{54767DB9-51C3-4E85-B9E9-F9CB42CFBEDB}"/>
              </a:ext>
            </a:extLst>
          </p:cNvPr>
          <p:cNvGrpSpPr/>
          <p:nvPr/>
        </p:nvGrpSpPr>
        <p:grpSpPr>
          <a:xfrm>
            <a:off x="2322532" y="1690563"/>
            <a:ext cx="1893625" cy="509318"/>
            <a:chOff x="2322532" y="1690563"/>
            <a:chExt cx="1893625" cy="50931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5D8E295-43C9-4C45-AB33-F48789961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2532" y="1690563"/>
              <a:ext cx="509317" cy="5093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82EF609-1E5E-4866-84D6-40C0AF5D5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4686" y="1690563"/>
              <a:ext cx="509317" cy="5093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B27A683-87ED-4BF9-BFFD-E38198BB4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840" y="1690563"/>
              <a:ext cx="509317" cy="509318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5CA005E-C31F-4403-8E20-21E517089B74}"/>
              </a:ext>
            </a:extLst>
          </p:cNvPr>
          <p:cNvSpPr/>
          <p:nvPr/>
        </p:nvSpPr>
        <p:spPr>
          <a:xfrm>
            <a:off x="1780862" y="2472268"/>
            <a:ext cx="4762295" cy="11457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49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Compare the value of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 each equation using &lt;, &gt; or =.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209DF54-7DAF-4C75-9746-CC0D1A86E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84233"/>
              </p:ext>
            </p:extLst>
          </p:nvPr>
        </p:nvGraphicFramePr>
        <p:xfrm>
          <a:off x="412156" y="2841079"/>
          <a:ext cx="8319687" cy="77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09">
                  <a:extLst>
                    <a:ext uri="{9D8B030D-6E8A-4147-A177-3AD203B41FA5}">
                      <a16:colId xmlns:a16="http://schemas.microsoft.com/office/drawing/2014/main" val="2973220304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1468466841"/>
                    </a:ext>
                  </a:extLst>
                </a:gridCol>
                <a:gridCol w="2259667">
                  <a:extLst>
                    <a:ext uri="{9D8B030D-6E8A-4147-A177-3AD203B41FA5}">
                      <a16:colId xmlns:a16="http://schemas.microsoft.com/office/drawing/2014/main" val="3985453371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3549064425"/>
                    </a:ext>
                  </a:extLst>
                </a:gridCol>
                <a:gridCol w="2259667">
                  <a:extLst>
                    <a:ext uri="{9D8B030D-6E8A-4147-A177-3AD203B41FA5}">
                      <a16:colId xmlns:a16="http://schemas.microsoft.com/office/drawing/2014/main" val="498182564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GB" sz="25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=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11 = 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+ </a:t>
                      </a:r>
                      <a:r>
                        <a:rPr lang="en-GB" sz="25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= 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4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156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Compare the value of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 each equation using &lt;, &gt; or =.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209DF54-7DAF-4C75-9746-CC0D1A86E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27981"/>
              </p:ext>
            </p:extLst>
          </p:nvPr>
        </p:nvGraphicFramePr>
        <p:xfrm>
          <a:off x="412156" y="2841079"/>
          <a:ext cx="8319687" cy="77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09">
                  <a:extLst>
                    <a:ext uri="{9D8B030D-6E8A-4147-A177-3AD203B41FA5}">
                      <a16:colId xmlns:a16="http://schemas.microsoft.com/office/drawing/2014/main" val="2973220304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1468466841"/>
                    </a:ext>
                  </a:extLst>
                </a:gridCol>
                <a:gridCol w="2259667">
                  <a:extLst>
                    <a:ext uri="{9D8B030D-6E8A-4147-A177-3AD203B41FA5}">
                      <a16:colId xmlns:a16="http://schemas.microsoft.com/office/drawing/2014/main" val="3985453371"/>
                    </a:ext>
                  </a:extLst>
                </a:gridCol>
                <a:gridCol w="1027122">
                  <a:extLst>
                    <a:ext uri="{9D8B030D-6E8A-4147-A177-3AD203B41FA5}">
                      <a16:colId xmlns:a16="http://schemas.microsoft.com/office/drawing/2014/main" val="3549064425"/>
                    </a:ext>
                  </a:extLst>
                </a:gridCol>
                <a:gridCol w="2259667">
                  <a:extLst>
                    <a:ext uri="{9D8B030D-6E8A-4147-A177-3AD203B41FA5}">
                      <a16:colId xmlns:a16="http://schemas.microsoft.com/office/drawing/2014/main" val="498182564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2a =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11 = 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+ </a:t>
                      </a:r>
                      <a:r>
                        <a:rPr lang="en-GB" sz="25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5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= 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54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10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numbers would balance these equations?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511E36-6884-4527-9363-823E86E9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87694"/>
              </p:ext>
            </p:extLst>
          </p:nvPr>
        </p:nvGraphicFramePr>
        <p:xfrm>
          <a:off x="1736178" y="1504945"/>
          <a:ext cx="5671644" cy="359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570">
                  <a:extLst>
                    <a:ext uri="{9D8B030D-6E8A-4147-A177-3AD203B41FA5}">
                      <a16:colId xmlns:a16="http://schemas.microsoft.com/office/drawing/2014/main" val="2293167191"/>
                    </a:ext>
                  </a:extLst>
                </a:gridCol>
                <a:gridCol w="4331074">
                  <a:extLst>
                    <a:ext uri="{9D8B030D-6E8A-4147-A177-3AD203B41FA5}">
                      <a16:colId xmlns:a16="http://schemas.microsoft.com/office/drawing/2014/main" val="506825225"/>
                    </a:ext>
                  </a:extLst>
                </a:gridCol>
              </a:tblGrid>
              <a:tr h="119737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x 6 = 36</a:t>
                      </a:r>
                      <a:endParaRPr lang="en-GB" sz="3200" b="1" i="1" dirty="0">
                        <a:latin typeface="Century Gothic" panose="020B0502020202020204" pitchFamily="34" charset="0"/>
                      </a:endParaRP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416372"/>
                  </a:ext>
                </a:extLst>
              </a:tr>
              <a:tr h="119737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12 – 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3</a:t>
                      </a:r>
                      <a:endParaRPr lang="en-GB" sz="3200" b="1" i="1" dirty="0">
                        <a:latin typeface="Century Gothic" panose="020B0502020202020204" pitchFamily="34" charset="0"/>
                      </a:endParaRP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1196107"/>
                  </a:ext>
                </a:extLst>
              </a:tr>
              <a:tr h="119737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11 + 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19 </a:t>
                      </a:r>
                      <a:endParaRPr lang="en-GB" sz="3200" b="1" i="1" dirty="0">
                        <a:latin typeface="Century Gothic" panose="020B0502020202020204" pitchFamily="34" charset="0"/>
                      </a:endParaRP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58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48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numbers would balance these equations?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GB" sz="3200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6, </a:t>
            </a:r>
            <a:r>
              <a:rPr lang="en-GB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9, </a:t>
            </a:r>
            <a:r>
              <a:rPr lang="en-GB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n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8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511E36-6884-4527-9363-823E86E9E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05394"/>
              </p:ext>
            </p:extLst>
          </p:nvPr>
        </p:nvGraphicFramePr>
        <p:xfrm>
          <a:off x="1736178" y="1504945"/>
          <a:ext cx="5671644" cy="359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570">
                  <a:extLst>
                    <a:ext uri="{9D8B030D-6E8A-4147-A177-3AD203B41FA5}">
                      <a16:colId xmlns:a16="http://schemas.microsoft.com/office/drawing/2014/main" val="2293167191"/>
                    </a:ext>
                  </a:extLst>
                </a:gridCol>
                <a:gridCol w="4331074">
                  <a:extLst>
                    <a:ext uri="{9D8B030D-6E8A-4147-A177-3AD203B41FA5}">
                      <a16:colId xmlns:a16="http://schemas.microsoft.com/office/drawing/2014/main" val="506825225"/>
                    </a:ext>
                  </a:extLst>
                </a:gridCol>
              </a:tblGrid>
              <a:tr h="119737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x 6 = 36</a:t>
                      </a:r>
                      <a:endParaRPr lang="en-GB" sz="3200" b="1" i="1" dirty="0">
                        <a:latin typeface="Century Gothic" panose="020B0502020202020204" pitchFamily="34" charset="0"/>
                      </a:endParaRP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9416372"/>
                  </a:ext>
                </a:extLst>
              </a:tr>
              <a:tr h="119737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12 – 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3</a:t>
                      </a:r>
                      <a:endParaRPr lang="en-GB" sz="3200" b="1" i="1" dirty="0">
                        <a:latin typeface="Century Gothic" panose="020B0502020202020204" pitchFamily="34" charset="0"/>
                      </a:endParaRP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1196107"/>
                  </a:ext>
                </a:extLst>
              </a:tr>
              <a:tr h="119737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11 + 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19 </a:t>
                      </a:r>
                      <a:endParaRPr lang="en-GB" sz="3200" b="1" i="1" dirty="0">
                        <a:latin typeface="Century Gothic" panose="020B0502020202020204" pitchFamily="34" charset="0"/>
                      </a:endParaRPr>
                    </a:p>
                  </a:txBody>
                  <a:tcPr marL="315676" marR="315676" marT="107806" marB="1078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58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Ryan is calculating the perimeter of a rectangle.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He is using the equation P = 2a + 2b.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When a = 12.5cm, he calculates that P = 45cm.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is the value of b?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10cm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9EA51-C74A-5846-8AD3-CE28BCC00466}"/>
              </a:ext>
            </a:extLst>
          </p:cNvPr>
          <p:cNvSpPr/>
          <p:nvPr/>
        </p:nvSpPr>
        <p:spPr>
          <a:xfrm>
            <a:off x="2693443" y="2210441"/>
            <a:ext cx="3757113" cy="1482792"/>
          </a:xfrm>
          <a:prstGeom prst="rect">
            <a:avLst/>
          </a:prstGeom>
          <a:solidFill>
            <a:srgbClr val="4AD6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283EA-00C1-2E45-98EC-A396D2D1E7D9}"/>
              </a:ext>
            </a:extLst>
          </p:cNvPr>
          <p:cNvSpPr txBox="1"/>
          <p:nvPr/>
        </p:nvSpPr>
        <p:spPr>
          <a:xfrm>
            <a:off x="4364965" y="1830816"/>
            <a:ext cx="41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23D8E-EA9F-EF47-B62F-E55888CD1AB6}"/>
              </a:ext>
            </a:extLst>
          </p:cNvPr>
          <p:cNvSpPr txBox="1"/>
          <p:nvPr/>
        </p:nvSpPr>
        <p:spPr>
          <a:xfrm>
            <a:off x="6450556" y="2751782"/>
            <a:ext cx="1708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CDE8B-059C-4E93-B171-5414D428557B}"/>
              </a:ext>
            </a:extLst>
          </p:cNvPr>
          <p:cNvSpPr txBox="1"/>
          <p:nvPr/>
        </p:nvSpPr>
        <p:spPr>
          <a:xfrm>
            <a:off x="1404959" y="3501660"/>
            <a:ext cx="1650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 to scale </a:t>
            </a:r>
          </a:p>
        </p:txBody>
      </p:sp>
    </p:spTree>
    <p:extLst>
      <p:ext uri="{BB962C8B-B14F-4D97-AF65-F5344CB8AC3E}">
        <p14:creationId xmlns:p14="http://schemas.microsoft.com/office/powerpoint/2010/main" val="1781481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Continued</a:t>
            </a:r>
          </a:p>
          <a:p>
            <a:pPr lvl="0"/>
            <a:r>
              <a:rPr lang="en-GB" sz="4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L.O: to use </a:t>
            </a:r>
            <a:r>
              <a:rPr lang="en-GB" sz="4000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one step equations</a:t>
            </a:r>
          </a:p>
          <a:p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(*Reasoning and Problem Solving for year 6)</a:t>
            </a:r>
          </a:p>
          <a:p>
            <a:endParaRPr lang="en-GB" sz="3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 The slides from here are for the year 6 to complete - </a:t>
            </a: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Reasoning and Problem Solving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3025C-7821-4756-B732-9878653A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E32C26-F3CB-40BE-AEF8-56A4A1ABEFE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Saif is solving the equation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 + 14 = 29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Saif says: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78B4F3DB-6401-4159-81B8-B5CEB0A9FADB}"/>
              </a:ext>
            </a:extLst>
          </p:cNvPr>
          <p:cNvSpPr/>
          <p:nvPr/>
        </p:nvSpPr>
        <p:spPr>
          <a:xfrm>
            <a:off x="4068460" y="1954718"/>
            <a:ext cx="3488780" cy="895678"/>
          </a:xfrm>
          <a:prstGeom prst="wedgeRoundRectCallout">
            <a:avLst>
              <a:gd name="adj1" fmla="val -42359"/>
              <a:gd name="adj2" fmla="val 92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43 because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29 + 14 = 43.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388781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3025C-7821-4756-B732-9878653A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E32C26-F3CB-40BE-AEF8-56A4A1ABEFE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Saif is solving the equation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 + 14 = 29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Saif says: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Saif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incorrect because…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78B4F3DB-6401-4159-81B8-B5CEB0A9FADB}"/>
              </a:ext>
            </a:extLst>
          </p:cNvPr>
          <p:cNvSpPr/>
          <p:nvPr/>
        </p:nvSpPr>
        <p:spPr>
          <a:xfrm>
            <a:off x="4068460" y="1954718"/>
            <a:ext cx="3488780" cy="895678"/>
          </a:xfrm>
          <a:prstGeom prst="wedgeRoundRectCallout">
            <a:avLst>
              <a:gd name="adj1" fmla="val -42359"/>
              <a:gd name="adj2" fmla="val 92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43 because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29 + 14 = 43.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3C73C-FE29-445D-98FC-6A75D4B3866F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5882361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3025C-7821-4756-B732-9878653A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E32C26-F3CB-40BE-AEF8-56A4A1ABEFE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Saif is solving the equation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 + 14 = 29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Saif says: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Saif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incorrect because you need to balance the equation by taking away 14 from 29, rather than adding it.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78B4F3DB-6401-4159-81B8-B5CEB0A9FADB}"/>
              </a:ext>
            </a:extLst>
          </p:cNvPr>
          <p:cNvSpPr/>
          <p:nvPr/>
        </p:nvSpPr>
        <p:spPr>
          <a:xfrm>
            <a:off x="4068460" y="1954718"/>
            <a:ext cx="3488780" cy="895678"/>
          </a:xfrm>
          <a:prstGeom prst="wedgeRoundRectCallout">
            <a:avLst>
              <a:gd name="adj1" fmla="val -42359"/>
              <a:gd name="adj2" fmla="val 925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43 because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29 + 14 = 43.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2A004-8D9D-4E50-8C84-2246F70CCC2E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822914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Dana has created a concrete representation for the following equation: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Dana correct? Convince me!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4452B9F-DF82-465E-88AF-2BF6C55B5D0A}"/>
              </a:ext>
            </a:extLst>
          </p:cNvPr>
          <p:cNvSpPr/>
          <p:nvPr/>
        </p:nvSpPr>
        <p:spPr>
          <a:xfrm>
            <a:off x="3216839" y="1648347"/>
            <a:ext cx="2421378" cy="54073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  <a:r>
              <a:rPr lang="en-GB" sz="2400" b="1" i="1" dirty="0">
                <a:latin typeface="Century Gothic" panose="020B0502020202020204" pitchFamily="34" charset="0"/>
              </a:rPr>
              <a:t>b</a:t>
            </a:r>
            <a:r>
              <a:rPr lang="en-GB" sz="2400" b="1" dirty="0">
                <a:latin typeface="Century Gothic" panose="020B0502020202020204" pitchFamily="34" charset="0"/>
              </a:rPr>
              <a:t> = 8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9CFC11D-7360-4C9E-8B65-6E9226B47F50}"/>
              </a:ext>
            </a:extLst>
          </p:cNvPr>
          <p:cNvSpPr/>
          <p:nvPr/>
        </p:nvSpPr>
        <p:spPr>
          <a:xfrm rot="10800000">
            <a:off x="3107507" y="2577137"/>
            <a:ext cx="1281605" cy="1121481"/>
          </a:xfrm>
          <a:prstGeom prst="trapezoid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BCCB57-AE9F-4CD7-AD00-41CDF67A4ACA}"/>
              </a:ext>
            </a:extLst>
          </p:cNvPr>
          <p:cNvSpPr>
            <a:spLocks noChangeAspect="1"/>
          </p:cNvSpPr>
          <p:nvPr/>
        </p:nvSpPr>
        <p:spPr>
          <a:xfrm>
            <a:off x="3833633" y="2719124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3C9289-490E-4C41-9560-56E96A707803}"/>
              </a:ext>
            </a:extLst>
          </p:cNvPr>
          <p:cNvSpPr>
            <a:spLocks noChangeAspect="1"/>
          </p:cNvSpPr>
          <p:nvPr/>
        </p:nvSpPr>
        <p:spPr>
          <a:xfrm>
            <a:off x="3387901" y="2944482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D2E6229C-9BDC-40A4-B2C1-9DCF0AEAE6E7}"/>
              </a:ext>
            </a:extLst>
          </p:cNvPr>
          <p:cNvSpPr/>
          <p:nvPr/>
        </p:nvSpPr>
        <p:spPr>
          <a:xfrm rot="10800000">
            <a:off x="4572000" y="2577137"/>
            <a:ext cx="1281605" cy="1121481"/>
          </a:xfrm>
          <a:prstGeom prst="trapezoid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0E9113-9713-478E-9156-57EC918B7CBD}"/>
              </a:ext>
            </a:extLst>
          </p:cNvPr>
          <p:cNvSpPr>
            <a:spLocks noChangeAspect="1"/>
          </p:cNvSpPr>
          <p:nvPr/>
        </p:nvSpPr>
        <p:spPr>
          <a:xfrm>
            <a:off x="5298126" y="2719124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AFDFAE-4296-462F-90D4-0E149DB7541B}"/>
              </a:ext>
            </a:extLst>
          </p:cNvPr>
          <p:cNvSpPr>
            <a:spLocks noChangeAspect="1"/>
          </p:cNvSpPr>
          <p:nvPr/>
        </p:nvSpPr>
        <p:spPr>
          <a:xfrm>
            <a:off x="4852394" y="2944482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E50866-F0B8-4867-8E33-59DBD87D1745}"/>
              </a:ext>
            </a:extLst>
          </p:cNvPr>
          <p:cNvSpPr>
            <a:spLocks noChangeAspect="1"/>
          </p:cNvSpPr>
          <p:nvPr/>
        </p:nvSpPr>
        <p:spPr>
          <a:xfrm>
            <a:off x="3675901" y="3208871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7F2DE1-DA7D-413C-A8D8-85FFD0EEA154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622447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Dana has created a concrete representation for the following equation: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Dana correct? Convince me!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Dana is incorrect because…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4452B9F-DF82-465E-88AF-2BF6C55B5D0A}"/>
              </a:ext>
            </a:extLst>
          </p:cNvPr>
          <p:cNvSpPr/>
          <p:nvPr/>
        </p:nvSpPr>
        <p:spPr>
          <a:xfrm>
            <a:off x="3216839" y="1648347"/>
            <a:ext cx="2421378" cy="54073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  <a:r>
              <a:rPr lang="en-GB" sz="2400" b="1" i="1" dirty="0">
                <a:latin typeface="Century Gothic" panose="020B0502020202020204" pitchFamily="34" charset="0"/>
              </a:rPr>
              <a:t>b</a:t>
            </a:r>
            <a:r>
              <a:rPr lang="en-GB" sz="2400" b="1" dirty="0">
                <a:latin typeface="Century Gothic" panose="020B0502020202020204" pitchFamily="34" charset="0"/>
              </a:rPr>
              <a:t> = 8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9CFC11D-7360-4C9E-8B65-6E9226B47F50}"/>
              </a:ext>
            </a:extLst>
          </p:cNvPr>
          <p:cNvSpPr/>
          <p:nvPr/>
        </p:nvSpPr>
        <p:spPr>
          <a:xfrm rot="10800000">
            <a:off x="3107507" y="2577137"/>
            <a:ext cx="1281605" cy="1121481"/>
          </a:xfrm>
          <a:prstGeom prst="trapezoid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BCCB57-AE9F-4CD7-AD00-41CDF67A4ACA}"/>
              </a:ext>
            </a:extLst>
          </p:cNvPr>
          <p:cNvSpPr>
            <a:spLocks noChangeAspect="1"/>
          </p:cNvSpPr>
          <p:nvPr/>
        </p:nvSpPr>
        <p:spPr>
          <a:xfrm>
            <a:off x="3833633" y="2719124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3C9289-490E-4C41-9560-56E96A707803}"/>
              </a:ext>
            </a:extLst>
          </p:cNvPr>
          <p:cNvSpPr>
            <a:spLocks noChangeAspect="1"/>
          </p:cNvSpPr>
          <p:nvPr/>
        </p:nvSpPr>
        <p:spPr>
          <a:xfrm>
            <a:off x="3387901" y="2944482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D2E6229C-9BDC-40A4-B2C1-9DCF0AEAE6E7}"/>
              </a:ext>
            </a:extLst>
          </p:cNvPr>
          <p:cNvSpPr/>
          <p:nvPr/>
        </p:nvSpPr>
        <p:spPr>
          <a:xfrm rot="10800000">
            <a:off x="4572000" y="2577137"/>
            <a:ext cx="1281605" cy="1121481"/>
          </a:xfrm>
          <a:prstGeom prst="trapezoid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0E9113-9713-478E-9156-57EC918B7CBD}"/>
              </a:ext>
            </a:extLst>
          </p:cNvPr>
          <p:cNvSpPr>
            <a:spLocks noChangeAspect="1"/>
          </p:cNvSpPr>
          <p:nvPr/>
        </p:nvSpPr>
        <p:spPr>
          <a:xfrm>
            <a:off x="5298126" y="2719124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AFDFAE-4296-462F-90D4-0E149DB7541B}"/>
              </a:ext>
            </a:extLst>
          </p:cNvPr>
          <p:cNvSpPr>
            <a:spLocks noChangeAspect="1"/>
          </p:cNvSpPr>
          <p:nvPr/>
        </p:nvSpPr>
        <p:spPr>
          <a:xfrm>
            <a:off x="4852394" y="2944482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E50866-F0B8-4867-8E33-59DBD87D1745}"/>
              </a:ext>
            </a:extLst>
          </p:cNvPr>
          <p:cNvSpPr>
            <a:spLocks noChangeAspect="1"/>
          </p:cNvSpPr>
          <p:nvPr/>
        </p:nvSpPr>
        <p:spPr>
          <a:xfrm>
            <a:off x="3675901" y="3208871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5D7C3-04EF-42D2-A677-1ADF624E384B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295520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Dana has created a concrete representation for the following equation: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Dana correct? Convince me!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Dana is incorrect because 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= 4. Both cups should therefore contain 4 counters.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C4452B9F-DF82-465E-88AF-2BF6C55B5D0A}"/>
              </a:ext>
            </a:extLst>
          </p:cNvPr>
          <p:cNvSpPr/>
          <p:nvPr/>
        </p:nvSpPr>
        <p:spPr>
          <a:xfrm>
            <a:off x="3216839" y="1648347"/>
            <a:ext cx="2421378" cy="54073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  <a:r>
              <a:rPr lang="en-GB" sz="2400" b="1" i="1" dirty="0">
                <a:latin typeface="Century Gothic" panose="020B0502020202020204" pitchFamily="34" charset="0"/>
              </a:rPr>
              <a:t>b</a:t>
            </a:r>
            <a:r>
              <a:rPr lang="en-GB" sz="2400" b="1" dirty="0">
                <a:latin typeface="Century Gothic" panose="020B0502020202020204" pitchFamily="34" charset="0"/>
              </a:rPr>
              <a:t> = 8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9CFC11D-7360-4C9E-8B65-6E9226B47F50}"/>
              </a:ext>
            </a:extLst>
          </p:cNvPr>
          <p:cNvSpPr/>
          <p:nvPr/>
        </p:nvSpPr>
        <p:spPr>
          <a:xfrm rot="10800000">
            <a:off x="3107507" y="2577137"/>
            <a:ext cx="1281605" cy="1121481"/>
          </a:xfrm>
          <a:prstGeom prst="trapezoid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BCCB57-AE9F-4CD7-AD00-41CDF67A4ACA}"/>
              </a:ext>
            </a:extLst>
          </p:cNvPr>
          <p:cNvSpPr>
            <a:spLocks noChangeAspect="1"/>
          </p:cNvSpPr>
          <p:nvPr/>
        </p:nvSpPr>
        <p:spPr>
          <a:xfrm>
            <a:off x="3833633" y="2719124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3C9289-490E-4C41-9560-56E96A707803}"/>
              </a:ext>
            </a:extLst>
          </p:cNvPr>
          <p:cNvSpPr>
            <a:spLocks noChangeAspect="1"/>
          </p:cNvSpPr>
          <p:nvPr/>
        </p:nvSpPr>
        <p:spPr>
          <a:xfrm>
            <a:off x="3387901" y="2944482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D2E6229C-9BDC-40A4-B2C1-9DCF0AEAE6E7}"/>
              </a:ext>
            </a:extLst>
          </p:cNvPr>
          <p:cNvSpPr/>
          <p:nvPr/>
        </p:nvSpPr>
        <p:spPr>
          <a:xfrm rot="10800000">
            <a:off x="4572000" y="2577137"/>
            <a:ext cx="1281605" cy="1121481"/>
          </a:xfrm>
          <a:prstGeom prst="trapezoid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0E9113-9713-478E-9156-57EC918B7CBD}"/>
              </a:ext>
            </a:extLst>
          </p:cNvPr>
          <p:cNvSpPr>
            <a:spLocks noChangeAspect="1"/>
          </p:cNvSpPr>
          <p:nvPr/>
        </p:nvSpPr>
        <p:spPr>
          <a:xfrm>
            <a:off x="5298126" y="2719124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2AFDFAE-4296-462F-90D4-0E149DB7541B}"/>
              </a:ext>
            </a:extLst>
          </p:cNvPr>
          <p:cNvSpPr>
            <a:spLocks noChangeAspect="1"/>
          </p:cNvSpPr>
          <p:nvPr/>
        </p:nvSpPr>
        <p:spPr>
          <a:xfrm>
            <a:off x="4852394" y="2944482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E50866-F0B8-4867-8E33-59DBD87D1745}"/>
              </a:ext>
            </a:extLst>
          </p:cNvPr>
          <p:cNvSpPr>
            <a:spLocks noChangeAspect="1"/>
          </p:cNvSpPr>
          <p:nvPr/>
        </p:nvSpPr>
        <p:spPr>
          <a:xfrm>
            <a:off x="3675901" y="3208871"/>
            <a:ext cx="288000" cy="23801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08E78-F5BB-492B-98CB-3EF0F62F50CF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47903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three different equations that will balance the scale when </a:t>
            </a:r>
          </a:p>
          <a:p>
            <a:pPr algn="ctr"/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5.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03F0C924-8136-4A9C-A3A1-3CA2132CDB4D}"/>
              </a:ext>
            </a:extLst>
          </p:cNvPr>
          <p:cNvGrpSpPr/>
          <p:nvPr/>
        </p:nvGrpSpPr>
        <p:grpSpPr>
          <a:xfrm>
            <a:off x="1538724" y="3150037"/>
            <a:ext cx="5698581" cy="870744"/>
            <a:chOff x="3742370" y="8291141"/>
            <a:chExt cx="2658430" cy="369281"/>
          </a:xfrm>
          <a:solidFill>
            <a:srgbClr val="0070C0"/>
          </a:solidFill>
        </p:grpSpPr>
        <p:sp>
          <p:nvSpPr>
            <p:cNvPr id="9" name="Triangle 6">
              <a:extLst>
                <a:ext uri="{FF2B5EF4-FFF2-40B4-BE49-F238E27FC236}">
                  <a16:creationId xmlns:a16="http://schemas.microsoft.com/office/drawing/2014/main" id="{4C4843FA-51F9-4228-98F2-588D1EF4923E}"/>
                </a:ext>
              </a:extLst>
            </p:cNvPr>
            <p:cNvSpPr/>
            <p:nvPr/>
          </p:nvSpPr>
          <p:spPr>
            <a:xfrm>
              <a:off x="4900135" y="8370276"/>
              <a:ext cx="342900" cy="290146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9B873A-BC58-4C21-AD3B-60F6D61067F7}"/>
                </a:ext>
              </a:extLst>
            </p:cNvPr>
            <p:cNvSpPr/>
            <p:nvPr/>
          </p:nvSpPr>
          <p:spPr>
            <a:xfrm>
              <a:off x="3742370" y="8291141"/>
              <a:ext cx="2658430" cy="6154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4CB1C2-C789-40F1-B026-73460A19DFF3}"/>
              </a:ext>
            </a:extLst>
          </p:cNvPr>
          <p:cNvSpPr txBox="1"/>
          <p:nvPr/>
        </p:nvSpPr>
        <p:spPr>
          <a:xfrm>
            <a:off x="5843290" y="2716151"/>
            <a:ext cx="126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Century Gothic" panose="020B0502020202020204" pitchFamily="34" charset="0"/>
              </a:rPr>
              <a:t>10x + 7</a:t>
            </a:r>
            <a:endParaRPr lang="en-GB" sz="2400" b="1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09274-FAD5-42AD-B8B8-A29741D9929E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three different equations that will balance the scale when </a:t>
            </a:r>
          </a:p>
          <a:p>
            <a:pPr algn="ctr"/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5.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 x 2 + 7, 50 + 7, 60 – 3.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03F0C924-8136-4A9C-A3A1-3CA2132CDB4D}"/>
              </a:ext>
            </a:extLst>
          </p:cNvPr>
          <p:cNvGrpSpPr/>
          <p:nvPr/>
        </p:nvGrpSpPr>
        <p:grpSpPr>
          <a:xfrm>
            <a:off x="1538724" y="3150037"/>
            <a:ext cx="5698581" cy="870744"/>
            <a:chOff x="3742370" y="8291141"/>
            <a:chExt cx="2658430" cy="369281"/>
          </a:xfrm>
          <a:solidFill>
            <a:srgbClr val="0070C0"/>
          </a:solidFill>
        </p:grpSpPr>
        <p:sp>
          <p:nvSpPr>
            <p:cNvPr id="9" name="Triangle 6">
              <a:extLst>
                <a:ext uri="{FF2B5EF4-FFF2-40B4-BE49-F238E27FC236}">
                  <a16:creationId xmlns:a16="http://schemas.microsoft.com/office/drawing/2014/main" id="{4C4843FA-51F9-4228-98F2-588D1EF4923E}"/>
                </a:ext>
              </a:extLst>
            </p:cNvPr>
            <p:cNvSpPr/>
            <p:nvPr/>
          </p:nvSpPr>
          <p:spPr>
            <a:xfrm>
              <a:off x="4900135" y="8370276"/>
              <a:ext cx="342900" cy="290146"/>
            </a:xfrm>
            <a:prstGeom prst="triangl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9B873A-BC58-4C21-AD3B-60F6D61067F7}"/>
                </a:ext>
              </a:extLst>
            </p:cNvPr>
            <p:cNvSpPr/>
            <p:nvPr/>
          </p:nvSpPr>
          <p:spPr>
            <a:xfrm>
              <a:off x="3742370" y="8291141"/>
              <a:ext cx="2658430" cy="6154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4CB1C2-C789-40F1-B026-73460A19DFF3}"/>
              </a:ext>
            </a:extLst>
          </p:cNvPr>
          <p:cNvSpPr txBox="1"/>
          <p:nvPr/>
        </p:nvSpPr>
        <p:spPr>
          <a:xfrm>
            <a:off x="5843290" y="2716151"/>
            <a:ext cx="126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Century Gothic" panose="020B0502020202020204" pitchFamily="34" charset="0"/>
              </a:rPr>
              <a:t>10x + 7</a:t>
            </a:r>
            <a:endParaRPr lang="en-GB" sz="2400" b="1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98557-4672-4F81-9ECA-56C82D99D5AE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56455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(5b ÷ 2) – 8c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b = 6 and c = 0.25,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28.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3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(5b ÷ 2) – 8c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b = 6 and c = 0.25,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28.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answer is false because...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6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(5b ÷ 2) – 8c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When b = 6 and c = 0.25, 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28.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answer is false because a = (30 ÷ 2) – 2, so a = 15 – 2 = 13.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2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c7a0828-c5e4-45f8-a074-18a8fdc88e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81589B-DB3A-4845-91AF-6A2645F74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2005</TotalTime>
  <Words>3103</Words>
  <Application>Microsoft Office PowerPoint</Application>
  <PresentationFormat>On-screen Show (4:3)</PresentationFormat>
  <Paragraphs>1205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Amtullah Malik</cp:lastModifiedBy>
  <cp:revision>61</cp:revision>
  <dcterms:created xsi:type="dcterms:W3CDTF">2018-03-17T10:08:43Z</dcterms:created>
  <dcterms:modified xsi:type="dcterms:W3CDTF">2020-07-03T15:47:38Z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3072">
    <vt:lpwstr>183</vt:lpwstr>
  </property>
</Properties>
</file>