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1"/>
  </p:notesMasterIdLst>
  <p:sldIdLst>
    <p:sldId id="451" r:id="rId5"/>
    <p:sldId id="365" r:id="rId6"/>
    <p:sldId id="452" r:id="rId7"/>
    <p:sldId id="360" r:id="rId8"/>
    <p:sldId id="453" r:id="rId9"/>
    <p:sldId id="454" r:id="rId10"/>
    <p:sldId id="455" r:id="rId11"/>
    <p:sldId id="417" r:id="rId12"/>
    <p:sldId id="456" r:id="rId13"/>
    <p:sldId id="457" r:id="rId14"/>
    <p:sldId id="423" r:id="rId15"/>
    <p:sldId id="458" r:id="rId16"/>
    <p:sldId id="355" r:id="rId17"/>
    <p:sldId id="424" r:id="rId18"/>
    <p:sldId id="314" r:id="rId19"/>
    <p:sldId id="426" r:id="rId20"/>
    <p:sldId id="425" r:id="rId21"/>
    <p:sldId id="428" r:id="rId22"/>
    <p:sldId id="427" r:id="rId23"/>
    <p:sldId id="366" r:id="rId24"/>
    <p:sldId id="459" r:id="rId25"/>
    <p:sldId id="368" r:id="rId26"/>
    <p:sldId id="460" r:id="rId27"/>
    <p:sldId id="369" r:id="rId28"/>
    <p:sldId id="370" r:id="rId29"/>
    <p:sldId id="373" r:id="rId30"/>
    <p:sldId id="371" r:id="rId31"/>
    <p:sldId id="375" r:id="rId32"/>
    <p:sldId id="376" r:id="rId33"/>
    <p:sldId id="382" r:id="rId34"/>
    <p:sldId id="408" r:id="rId35"/>
    <p:sldId id="461" r:id="rId36"/>
    <p:sldId id="383" r:id="rId37"/>
    <p:sldId id="384" r:id="rId38"/>
    <p:sldId id="403" r:id="rId39"/>
    <p:sldId id="3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AA72D4"/>
    <a:srgbClr val="DAC1ED"/>
    <a:srgbClr val="D5B8EA"/>
    <a:srgbClr val="FF4BFF"/>
    <a:srgbClr val="FFA7FF"/>
    <a:srgbClr val="FF97FF"/>
    <a:srgbClr val="FF0DFF"/>
    <a:srgbClr val="DCC5ED"/>
    <a:srgbClr val="D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2A04C-0FA4-460E-A23A-AD9A74641A68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D789-054C-4BD2-A29D-7D4D3D1F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7D571-0009-4B0B-8ECD-7270A8DEC89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2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1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14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75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9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2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0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2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6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9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3 – Properties of Shape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Tuesday 7</a:t>
            </a:r>
            <a:r>
              <a:rPr lang="en-GB" sz="1600" b="1" u="sng" baseline="300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identify right angles in shapes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5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2 right angles. True or false?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C0156207-15BE-4A52-91A9-A745BBF8D805}"/>
              </a:ext>
            </a:extLst>
          </p:cNvPr>
          <p:cNvSpPr/>
          <p:nvPr/>
        </p:nvSpPr>
        <p:spPr>
          <a:xfrm rot="5400000">
            <a:off x="3741128" y="2594902"/>
            <a:ext cx="1821575" cy="166819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CB68C-F784-42F0-8EB3-F86476F160B4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4701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2 right angles. True or false?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C0156207-15BE-4A52-91A9-A745BBF8D805}"/>
              </a:ext>
            </a:extLst>
          </p:cNvPr>
          <p:cNvSpPr/>
          <p:nvPr/>
        </p:nvSpPr>
        <p:spPr>
          <a:xfrm rot="5400000">
            <a:off x="3741128" y="2594902"/>
            <a:ext cx="1821575" cy="166819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B857E-A4C4-428D-9B9B-94183D12CE69}"/>
              </a:ext>
            </a:extLst>
          </p:cNvPr>
          <p:cNvSpPr/>
          <p:nvPr/>
        </p:nvSpPr>
        <p:spPr>
          <a:xfrm>
            <a:off x="3817818" y="2518212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9150A9-2282-4954-979F-06EF506738C1}"/>
              </a:ext>
            </a:extLst>
          </p:cNvPr>
          <p:cNvSpPr/>
          <p:nvPr/>
        </p:nvSpPr>
        <p:spPr>
          <a:xfrm>
            <a:off x="3817818" y="4051789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BE003-B7D5-4F36-87B3-06C7CEA991C5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86711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A25E-8A1F-4E15-91DD-1501DD948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7755953" cy="164630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solve problems and reason to identify right angles in shapes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9ED5F-1CD9-4A71-8952-EF192F73E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824" y="82515"/>
            <a:ext cx="5826719" cy="1096899"/>
          </a:xfrm>
        </p:spPr>
        <p:txBody>
          <a:bodyPr>
            <a:normAutofit/>
          </a:bodyPr>
          <a:lstStyle/>
          <a:p>
            <a:r>
              <a:rPr lang="en-GB" sz="2800" dirty="0"/>
              <a:t>Wednesday 8</a:t>
            </a:r>
            <a:r>
              <a:rPr lang="en-GB" sz="2800" baseline="30000" dirty="0"/>
              <a:t>th</a:t>
            </a:r>
            <a:r>
              <a:rPr lang="en-GB" sz="2800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95844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7AC7B3-EDE7-40EB-8629-97BB2C73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DCEB81F-96E1-47C1-B43E-DC57420D5DD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correct shape.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C8BB19-06BB-4D6F-A09F-CD64ECD9C339}"/>
              </a:ext>
            </a:extLst>
          </p:cNvPr>
          <p:cNvSpPr txBox="1"/>
          <p:nvPr/>
        </p:nvSpPr>
        <p:spPr>
          <a:xfrm>
            <a:off x="716083" y="2166288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Courtney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EBD8B22-4332-4BF9-B85C-F4D671635791}"/>
              </a:ext>
            </a:extLst>
          </p:cNvPr>
          <p:cNvSpPr/>
          <p:nvPr/>
        </p:nvSpPr>
        <p:spPr>
          <a:xfrm>
            <a:off x="1987844" y="2433915"/>
            <a:ext cx="5616584" cy="878059"/>
          </a:xfrm>
          <a:prstGeom prst="wedgeRoundRectCallout">
            <a:avLst>
              <a:gd name="adj1" fmla="val -54475"/>
              <a:gd name="adj2" fmla="val 381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enough right angles to complete 1 full turn.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666137-0593-49A4-B85D-164A1036752F}"/>
              </a:ext>
            </a:extLst>
          </p:cNvPr>
          <p:cNvSpPr txBox="1"/>
          <p:nvPr/>
        </p:nvSpPr>
        <p:spPr>
          <a:xfrm>
            <a:off x="827090" y="3301248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FA3C3D-3F8B-459A-838F-4C3D135EAECB}"/>
              </a:ext>
            </a:extLst>
          </p:cNvPr>
          <p:cNvSpPr txBox="1"/>
          <p:nvPr/>
        </p:nvSpPr>
        <p:spPr>
          <a:xfrm>
            <a:off x="871975" y="4418415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Lila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AFE74A0-AF2D-45C1-9F10-CA15EC8769F1}"/>
              </a:ext>
            </a:extLst>
          </p:cNvPr>
          <p:cNvSpPr/>
          <p:nvPr/>
        </p:nvSpPr>
        <p:spPr>
          <a:xfrm>
            <a:off x="1987844" y="3512646"/>
            <a:ext cx="5616584" cy="878059"/>
          </a:xfrm>
          <a:prstGeom prst="wedgeRoundRectCallout">
            <a:avLst>
              <a:gd name="adj1" fmla="val -54475"/>
              <a:gd name="adj2" fmla="val 381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Sam’s shape has four more right angles than mine.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8B6DCAF-6D09-4E86-A8F9-3BB6E1340A8B}"/>
              </a:ext>
            </a:extLst>
          </p:cNvPr>
          <p:cNvSpPr/>
          <p:nvPr/>
        </p:nvSpPr>
        <p:spPr>
          <a:xfrm>
            <a:off x="1987844" y="1355184"/>
            <a:ext cx="5616584" cy="878059"/>
          </a:xfrm>
          <a:prstGeom prst="wedgeRoundRectCallout">
            <a:avLst>
              <a:gd name="adj1" fmla="val -54475"/>
              <a:gd name="adj2" fmla="val 381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half the number of right angles as Sam’s shape.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89FDF1-9406-4E80-AB5C-2342EFE662E3}"/>
              </a:ext>
            </a:extLst>
          </p:cNvPr>
          <p:cNvGrpSpPr/>
          <p:nvPr/>
        </p:nvGrpSpPr>
        <p:grpSpPr>
          <a:xfrm>
            <a:off x="1934722" y="4616547"/>
            <a:ext cx="5274557" cy="1490055"/>
            <a:chOff x="2055526" y="4616547"/>
            <a:chExt cx="5274557" cy="1490055"/>
          </a:xfrm>
        </p:grpSpPr>
        <p:sp>
          <p:nvSpPr>
            <p:cNvPr id="32" name="Flowchart: Manual Input 31">
              <a:extLst>
                <a:ext uri="{FF2B5EF4-FFF2-40B4-BE49-F238E27FC236}">
                  <a16:creationId xmlns:a16="http://schemas.microsoft.com/office/drawing/2014/main" id="{C54A9C1D-64A0-479D-8437-5099F367016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023004" y="4687459"/>
              <a:ext cx="1472191" cy="1348230"/>
            </a:xfrm>
            <a:prstGeom prst="flowChartManualInpu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DC1AD2C2-53AA-4BBB-B2AE-678655029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9586" y="4621326"/>
              <a:ext cx="1480497" cy="1480497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8C7A62C-A238-40EF-8481-F1FED5FA123B}"/>
                </a:ext>
              </a:extLst>
            </p:cNvPr>
            <p:cNvSpPr/>
            <p:nvPr/>
          </p:nvSpPr>
          <p:spPr>
            <a:xfrm>
              <a:off x="2055526" y="4616547"/>
              <a:ext cx="1544302" cy="1490055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929BD8-E0DC-421C-8FC0-E7ADEC241488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9019A7-8DF0-4768-B92D-0B939320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B889B46-DB3B-4FF2-987B-8146948F239B}"/>
              </a:ext>
            </a:extLst>
          </p:cNvPr>
          <p:cNvSpPr/>
          <p:nvPr/>
        </p:nvSpPr>
        <p:spPr>
          <a:xfrm>
            <a:off x="275303" y="2722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correct shape.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B609A-CE8D-4CBE-AFA5-061A8DC170A6}"/>
              </a:ext>
            </a:extLst>
          </p:cNvPr>
          <p:cNvSpPr txBox="1"/>
          <p:nvPr/>
        </p:nvSpPr>
        <p:spPr>
          <a:xfrm>
            <a:off x="716083" y="2166288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Courtney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F46D0B36-870B-4A6B-9EC4-DDD2E5E23363}"/>
              </a:ext>
            </a:extLst>
          </p:cNvPr>
          <p:cNvSpPr/>
          <p:nvPr/>
        </p:nvSpPr>
        <p:spPr>
          <a:xfrm>
            <a:off x="1987844" y="2433915"/>
            <a:ext cx="5616584" cy="878059"/>
          </a:xfrm>
          <a:prstGeom prst="wedgeRoundRectCallout">
            <a:avLst>
              <a:gd name="adj1" fmla="val -54475"/>
              <a:gd name="adj2" fmla="val 381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enough right angles to complete 1 full turn.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BB889B-503F-4F97-970A-2477150F3810}"/>
              </a:ext>
            </a:extLst>
          </p:cNvPr>
          <p:cNvSpPr txBox="1"/>
          <p:nvPr/>
        </p:nvSpPr>
        <p:spPr>
          <a:xfrm>
            <a:off x="827090" y="3301248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69D7F1-3212-415A-9A39-12FB3FFE6903}"/>
              </a:ext>
            </a:extLst>
          </p:cNvPr>
          <p:cNvSpPr txBox="1"/>
          <p:nvPr/>
        </p:nvSpPr>
        <p:spPr>
          <a:xfrm>
            <a:off x="871975" y="4418415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Lila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B938595-D9A1-47C8-8EB5-240CB3C5CC59}"/>
              </a:ext>
            </a:extLst>
          </p:cNvPr>
          <p:cNvSpPr/>
          <p:nvPr/>
        </p:nvSpPr>
        <p:spPr>
          <a:xfrm>
            <a:off x="1987844" y="3512646"/>
            <a:ext cx="5616584" cy="878059"/>
          </a:xfrm>
          <a:prstGeom prst="wedgeRoundRectCallout">
            <a:avLst>
              <a:gd name="adj1" fmla="val -54475"/>
              <a:gd name="adj2" fmla="val 381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Sam’s shape has four more right angles than mine.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AF55549A-C6FB-43E7-8FE8-A9BCC047240A}"/>
              </a:ext>
            </a:extLst>
          </p:cNvPr>
          <p:cNvSpPr/>
          <p:nvPr/>
        </p:nvSpPr>
        <p:spPr>
          <a:xfrm>
            <a:off x="1987844" y="1355184"/>
            <a:ext cx="5616584" cy="878059"/>
          </a:xfrm>
          <a:prstGeom prst="wedgeRoundRectCallout">
            <a:avLst>
              <a:gd name="adj1" fmla="val -54475"/>
              <a:gd name="adj2" fmla="val 381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half the number of right angles as Sam’s shape.</a:t>
            </a:r>
          </a:p>
        </p:txBody>
      </p:sp>
      <p:sp>
        <p:nvSpPr>
          <p:cNvPr id="30" name="Flowchart: Manual Input 29">
            <a:extLst>
              <a:ext uri="{FF2B5EF4-FFF2-40B4-BE49-F238E27FC236}">
                <a16:creationId xmlns:a16="http://schemas.microsoft.com/office/drawing/2014/main" id="{E84B2B3D-CEB7-4DBD-90D7-17AD22F0734E}"/>
              </a:ext>
            </a:extLst>
          </p:cNvPr>
          <p:cNvSpPr>
            <a:spLocks noChangeAspect="1"/>
          </p:cNvSpPr>
          <p:nvPr/>
        </p:nvSpPr>
        <p:spPr>
          <a:xfrm rot="5400000">
            <a:off x="7771784" y="1331889"/>
            <a:ext cx="906328" cy="830014"/>
          </a:xfrm>
          <a:prstGeom prst="flowChartManualInp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3D29442C-740C-41D4-B8BB-C13EC4046760}"/>
              </a:ext>
            </a:extLst>
          </p:cNvPr>
          <p:cNvSpPr>
            <a:spLocks noChangeAspect="1"/>
          </p:cNvSpPr>
          <p:nvPr/>
        </p:nvSpPr>
        <p:spPr>
          <a:xfrm>
            <a:off x="7769229" y="2474065"/>
            <a:ext cx="911439" cy="911439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CC1EE14B-E0E7-46D9-B3C9-CDB89AAA5B9F}"/>
              </a:ext>
            </a:extLst>
          </p:cNvPr>
          <p:cNvSpPr/>
          <p:nvPr/>
        </p:nvSpPr>
        <p:spPr>
          <a:xfrm>
            <a:off x="7769229" y="3595876"/>
            <a:ext cx="871718" cy="841096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8A870C-C006-411C-8C11-085F23ADE2F5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9285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shapes into the Carroll Diagram.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09DE5-B6F4-4B0A-ACD0-1A12E02EEDC5}"/>
              </a:ext>
            </a:extLst>
          </p:cNvPr>
          <p:cNvGraphicFramePr>
            <a:graphicFrameLocks noGrp="1"/>
          </p:cNvGraphicFramePr>
          <p:nvPr/>
        </p:nvGraphicFramePr>
        <p:xfrm>
          <a:off x="1218690" y="1518825"/>
          <a:ext cx="6706620" cy="298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540">
                  <a:extLst>
                    <a:ext uri="{9D8B030D-6E8A-4147-A177-3AD203B41FA5}">
                      <a16:colId xmlns:a16="http://schemas.microsoft.com/office/drawing/2014/main" val="2838538806"/>
                    </a:ext>
                  </a:extLst>
                </a:gridCol>
                <a:gridCol w="2235540">
                  <a:extLst>
                    <a:ext uri="{9D8B030D-6E8A-4147-A177-3AD203B41FA5}">
                      <a16:colId xmlns:a16="http://schemas.microsoft.com/office/drawing/2014/main" val="3426104705"/>
                    </a:ext>
                  </a:extLst>
                </a:gridCol>
                <a:gridCol w="2235540">
                  <a:extLst>
                    <a:ext uri="{9D8B030D-6E8A-4147-A177-3AD203B41FA5}">
                      <a16:colId xmlns:a16="http://schemas.microsoft.com/office/drawing/2014/main" val="3535808091"/>
                    </a:ext>
                  </a:extLst>
                </a:gridCol>
              </a:tblGrid>
              <a:tr h="80176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fewer than 3 right angles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3 or more right angles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63532"/>
                  </a:ext>
                </a:extLst>
              </a:tr>
              <a:tr h="10873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at least 4 sides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24400"/>
                  </a:ext>
                </a:extLst>
              </a:tr>
              <a:tr h="10873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Does not have 4 sides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1194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93B1401-60D5-415B-B26A-B45D630B0886}"/>
              </a:ext>
            </a:extLst>
          </p:cNvPr>
          <p:cNvGrpSpPr/>
          <p:nvPr/>
        </p:nvGrpSpPr>
        <p:grpSpPr>
          <a:xfrm>
            <a:off x="1522359" y="4776206"/>
            <a:ext cx="6099283" cy="1348230"/>
            <a:chOff x="1495174" y="4776206"/>
            <a:chExt cx="6099283" cy="1348230"/>
          </a:xfrm>
        </p:grpSpPr>
        <p:sp>
          <p:nvSpPr>
            <p:cNvPr id="2" name="Heptagon 1">
              <a:extLst>
                <a:ext uri="{FF2B5EF4-FFF2-40B4-BE49-F238E27FC236}">
                  <a16:creationId xmlns:a16="http://schemas.microsoft.com/office/drawing/2014/main" id="{09A96044-7950-4E0D-8312-44E3C1B79F53}"/>
                </a:ext>
              </a:extLst>
            </p:cNvPr>
            <p:cNvSpPr/>
            <p:nvPr/>
          </p:nvSpPr>
          <p:spPr>
            <a:xfrm>
              <a:off x="4893709" y="4889445"/>
              <a:ext cx="1197576" cy="1121753"/>
            </a:xfrm>
            <a:prstGeom prst="heptag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3F12F53-5196-41B4-86B0-A26AD20E88C5}"/>
                </a:ext>
              </a:extLst>
            </p:cNvPr>
            <p:cNvSpPr/>
            <p:nvPr/>
          </p:nvSpPr>
          <p:spPr>
            <a:xfrm>
              <a:off x="3390537" y="4910321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E6EBA6-5514-4046-9698-91C568EFE51C}"/>
                </a:ext>
              </a:extLst>
            </p:cNvPr>
            <p:cNvSpPr/>
            <p:nvPr/>
          </p:nvSpPr>
          <p:spPr>
            <a:xfrm>
              <a:off x="6514457" y="4910321"/>
              <a:ext cx="1080000" cy="108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FC99B0AA-C398-4A6E-906B-BB2356CF8B1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495174" y="4776206"/>
              <a:ext cx="1472191" cy="1348230"/>
            </a:xfrm>
            <a:prstGeom prst="flowChartManualInpu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B07FE90-E687-4093-8099-A7460F74A5A7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shapes into the Carroll Diagram.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09DE5-B6F4-4B0A-ACD0-1A12E02EEDC5}"/>
              </a:ext>
            </a:extLst>
          </p:cNvPr>
          <p:cNvGraphicFramePr>
            <a:graphicFrameLocks noGrp="1"/>
          </p:cNvGraphicFramePr>
          <p:nvPr/>
        </p:nvGraphicFramePr>
        <p:xfrm>
          <a:off x="1218690" y="1518825"/>
          <a:ext cx="6706620" cy="298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540">
                  <a:extLst>
                    <a:ext uri="{9D8B030D-6E8A-4147-A177-3AD203B41FA5}">
                      <a16:colId xmlns:a16="http://schemas.microsoft.com/office/drawing/2014/main" val="2838538806"/>
                    </a:ext>
                  </a:extLst>
                </a:gridCol>
                <a:gridCol w="2235540">
                  <a:extLst>
                    <a:ext uri="{9D8B030D-6E8A-4147-A177-3AD203B41FA5}">
                      <a16:colId xmlns:a16="http://schemas.microsoft.com/office/drawing/2014/main" val="3426104705"/>
                    </a:ext>
                  </a:extLst>
                </a:gridCol>
                <a:gridCol w="2235540">
                  <a:extLst>
                    <a:ext uri="{9D8B030D-6E8A-4147-A177-3AD203B41FA5}">
                      <a16:colId xmlns:a16="http://schemas.microsoft.com/office/drawing/2014/main" val="3535808091"/>
                    </a:ext>
                  </a:extLst>
                </a:gridCol>
              </a:tblGrid>
              <a:tr h="80176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fewer than 3 right angles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3 or more right angles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63532"/>
                  </a:ext>
                </a:extLst>
              </a:tr>
              <a:tr h="10873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at least 4 sides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24400"/>
                  </a:ext>
                </a:extLst>
              </a:tr>
              <a:tr h="10873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Does not have 4 sides</a:t>
                      </a:r>
                    </a:p>
                  </a:txBody>
                  <a:tcPr marL="197694" marR="197694" marT="98847" marB="98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97694" marR="197694" marT="98847" marB="988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11946"/>
                  </a:ext>
                </a:extLst>
              </a:tr>
            </a:tbl>
          </a:graphicData>
        </a:graphic>
      </p:graphicFrame>
      <p:sp>
        <p:nvSpPr>
          <p:cNvPr id="2" name="Heptagon 1">
            <a:extLst>
              <a:ext uri="{FF2B5EF4-FFF2-40B4-BE49-F238E27FC236}">
                <a16:creationId xmlns:a16="http://schemas.microsoft.com/office/drawing/2014/main" id="{09A96044-7950-4E0D-8312-44E3C1B79F53}"/>
              </a:ext>
            </a:extLst>
          </p:cNvPr>
          <p:cNvSpPr>
            <a:spLocks noChangeAspect="1"/>
          </p:cNvSpPr>
          <p:nvPr/>
        </p:nvSpPr>
        <p:spPr>
          <a:xfrm>
            <a:off x="4743852" y="3556991"/>
            <a:ext cx="716554" cy="671186"/>
          </a:xfrm>
          <a:prstGeom prst="hept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F12F53-5196-41B4-86B0-A26AD20E88C5}"/>
              </a:ext>
            </a:extLst>
          </p:cNvPr>
          <p:cNvSpPr>
            <a:spLocks noChangeAspect="1"/>
          </p:cNvSpPr>
          <p:nvPr/>
        </p:nvSpPr>
        <p:spPr>
          <a:xfrm>
            <a:off x="3769945" y="3593794"/>
            <a:ext cx="646204" cy="646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6EBA6-5514-4046-9698-91C568EFE51C}"/>
              </a:ext>
            </a:extLst>
          </p:cNvPr>
          <p:cNvSpPr>
            <a:spLocks noChangeAspect="1"/>
          </p:cNvSpPr>
          <p:nvPr/>
        </p:nvSpPr>
        <p:spPr>
          <a:xfrm>
            <a:off x="6457136" y="2574559"/>
            <a:ext cx="646204" cy="64620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Manual Input 16">
            <a:extLst>
              <a:ext uri="{FF2B5EF4-FFF2-40B4-BE49-F238E27FC236}">
                <a16:creationId xmlns:a16="http://schemas.microsoft.com/office/drawing/2014/main" id="{FC99B0AA-C398-4A6E-906B-BB2356CF8B1C}"/>
              </a:ext>
            </a:extLst>
          </p:cNvPr>
          <p:cNvSpPr>
            <a:spLocks noChangeAspect="1"/>
          </p:cNvSpPr>
          <p:nvPr/>
        </p:nvSpPr>
        <p:spPr>
          <a:xfrm rot="10800000">
            <a:off x="4158658" y="2494313"/>
            <a:ext cx="880866" cy="806696"/>
          </a:xfrm>
          <a:prstGeom prst="flowChartManualInp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82A58-F937-4581-8DBC-77E4E8BB8251}"/>
              </a:ext>
            </a:extLst>
          </p:cNvPr>
          <p:cNvSpPr/>
          <p:nvPr/>
        </p:nvSpPr>
        <p:spPr>
          <a:xfrm>
            <a:off x="6928560" y="3031799"/>
            <a:ext cx="180000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16A34E-26C3-4624-AB24-6F3099CA6EDA}"/>
              </a:ext>
            </a:extLst>
          </p:cNvPr>
          <p:cNvSpPr/>
          <p:nvPr/>
        </p:nvSpPr>
        <p:spPr>
          <a:xfrm>
            <a:off x="6451916" y="3022710"/>
            <a:ext cx="180000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3E2AB-36E3-4B1B-9138-912AAAC21A25}"/>
              </a:ext>
            </a:extLst>
          </p:cNvPr>
          <p:cNvSpPr/>
          <p:nvPr/>
        </p:nvSpPr>
        <p:spPr>
          <a:xfrm>
            <a:off x="6928560" y="2579412"/>
            <a:ext cx="180000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8180F9-06CE-49A3-9B1F-A592D4F574F8}"/>
              </a:ext>
            </a:extLst>
          </p:cNvPr>
          <p:cNvSpPr/>
          <p:nvPr/>
        </p:nvSpPr>
        <p:spPr>
          <a:xfrm>
            <a:off x="6457472" y="2569023"/>
            <a:ext cx="180000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E1E1E-8300-4544-8B95-06B65B6221AA}"/>
              </a:ext>
            </a:extLst>
          </p:cNvPr>
          <p:cNvSpPr/>
          <p:nvPr/>
        </p:nvSpPr>
        <p:spPr>
          <a:xfrm>
            <a:off x="4845461" y="2489412"/>
            <a:ext cx="180000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6972DB-69AF-4113-8E74-34DA76E61927}"/>
              </a:ext>
            </a:extLst>
          </p:cNvPr>
          <p:cNvSpPr/>
          <p:nvPr/>
        </p:nvSpPr>
        <p:spPr>
          <a:xfrm>
            <a:off x="4154261" y="2492671"/>
            <a:ext cx="180000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111FF1-2C3A-4F28-9184-8E9C01B60BF0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9329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Flowchart: Manual Input 19">
            <a:extLst>
              <a:ext uri="{FF2B5EF4-FFF2-40B4-BE49-F238E27FC236}">
                <a16:creationId xmlns:a16="http://schemas.microsoft.com/office/drawing/2014/main" id="{27057CE0-315A-4B60-B8A3-F70F39E1E3F5}"/>
              </a:ext>
            </a:extLst>
          </p:cNvPr>
          <p:cNvSpPr>
            <a:spLocks noChangeAspect="1"/>
          </p:cNvSpPr>
          <p:nvPr/>
        </p:nvSpPr>
        <p:spPr>
          <a:xfrm rot="5400000">
            <a:off x="1916597" y="1548347"/>
            <a:ext cx="1472191" cy="1348230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F4C317B-EE29-46A6-B48A-632E4B50CAE2}"/>
              </a:ext>
            </a:extLst>
          </p:cNvPr>
          <p:cNvSpPr>
            <a:spLocks noChangeAspect="1"/>
          </p:cNvSpPr>
          <p:nvPr/>
        </p:nvSpPr>
        <p:spPr>
          <a:xfrm>
            <a:off x="5817194" y="1486366"/>
            <a:ext cx="1480497" cy="148049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734A48A-5792-4670-8DD7-155060ABDAE0}"/>
              </a:ext>
            </a:extLst>
          </p:cNvPr>
          <p:cNvSpPr/>
          <p:nvPr/>
        </p:nvSpPr>
        <p:spPr>
          <a:xfrm>
            <a:off x="5736010" y="3307080"/>
            <a:ext cx="1561681" cy="1472191"/>
          </a:xfrm>
          <a:prstGeom prst="hep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B25F1-D3C0-429B-88D4-687FE50B318D}"/>
              </a:ext>
            </a:extLst>
          </p:cNvPr>
          <p:cNvSpPr/>
          <p:nvPr/>
        </p:nvSpPr>
        <p:spPr>
          <a:xfrm>
            <a:off x="1592383" y="3307080"/>
            <a:ext cx="2661313" cy="1361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EE653-B66F-4498-B2EA-73A022D671FD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6513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 is the odd one out because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D2278AB2-A1B0-4FEB-AA75-AE75E4EDF035}"/>
              </a:ext>
            </a:extLst>
          </p:cNvPr>
          <p:cNvSpPr>
            <a:spLocks noChangeAspect="1"/>
          </p:cNvSpPr>
          <p:nvPr/>
        </p:nvSpPr>
        <p:spPr>
          <a:xfrm rot="5400000">
            <a:off x="1916597" y="1548347"/>
            <a:ext cx="1472191" cy="1348230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CCBEC59-C65B-46AA-9880-26C5C186C370}"/>
              </a:ext>
            </a:extLst>
          </p:cNvPr>
          <p:cNvSpPr>
            <a:spLocks noChangeAspect="1"/>
          </p:cNvSpPr>
          <p:nvPr/>
        </p:nvSpPr>
        <p:spPr>
          <a:xfrm>
            <a:off x="5817194" y="1486366"/>
            <a:ext cx="1480497" cy="148049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Heptagon 17">
            <a:extLst>
              <a:ext uri="{FF2B5EF4-FFF2-40B4-BE49-F238E27FC236}">
                <a16:creationId xmlns:a16="http://schemas.microsoft.com/office/drawing/2014/main" id="{9E18AA86-1440-41DD-AB4B-F34CE57389BF}"/>
              </a:ext>
            </a:extLst>
          </p:cNvPr>
          <p:cNvSpPr/>
          <p:nvPr/>
        </p:nvSpPr>
        <p:spPr>
          <a:xfrm>
            <a:off x="5736010" y="3307080"/>
            <a:ext cx="1561681" cy="1472191"/>
          </a:xfrm>
          <a:prstGeom prst="hept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EC4ADF-2E7C-416A-87BD-2D68AB9265C6}"/>
              </a:ext>
            </a:extLst>
          </p:cNvPr>
          <p:cNvSpPr/>
          <p:nvPr/>
        </p:nvSpPr>
        <p:spPr>
          <a:xfrm>
            <a:off x="1592383" y="3307080"/>
            <a:ext cx="2661313" cy="1361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C427E-5C74-4201-83F6-283EAB14FB6C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6390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answer: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 is the odd one out because it is the only shape without right angles.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BA0091C3-12E6-4647-9349-6EA4EAF42447}"/>
              </a:ext>
            </a:extLst>
          </p:cNvPr>
          <p:cNvSpPr/>
          <p:nvPr/>
        </p:nvSpPr>
        <p:spPr>
          <a:xfrm>
            <a:off x="5736010" y="3307080"/>
            <a:ext cx="1561681" cy="1472191"/>
          </a:xfrm>
          <a:prstGeom prst="hept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8" name="Flowchart: Manual Input 17">
            <a:extLst>
              <a:ext uri="{FF2B5EF4-FFF2-40B4-BE49-F238E27FC236}">
                <a16:creationId xmlns:a16="http://schemas.microsoft.com/office/drawing/2014/main" id="{3AE5F1B0-A4C7-4392-B991-140B19A67A65}"/>
              </a:ext>
            </a:extLst>
          </p:cNvPr>
          <p:cNvSpPr>
            <a:spLocks noChangeAspect="1"/>
          </p:cNvSpPr>
          <p:nvPr/>
        </p:nvSpPr>
        <p:spPr>
          <a:xfrm rot="5400000">
            <a:off x="1916597" y="1548347"/>
            <a:ext cx="1472191" cy="1348230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7BC39FF0-8932-4C95-A92E-11824518FA8B}"/>
              </a:ext>
            </a:extLst>
          </p:cNvPr>
          <p:cNvSpPr>
            <a:spLocks noChangeAspect="1"/>
          </p:cNvSpPr>
          <p:nvPr/>
        </p:nvSpPr>
        <p:spPr>
          <a:xfrm>
            <a:off x="5817194" y="1486366"/>
            <a:ext cx="1480497" cy="148049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4D2C12-AF7D-4106-ABBE-B03143AC94CA}"/>
              </a:ext>
            </a:extLst>
          </p:cNvPr>
          <p:cNvSpPr/>
          <p:nvPr/>
        </p:nvSpPr>
        <p:spPr>
          <a:xfrm>
            <a:off x="1592383" y="3307080"/>
            <a:ext cx="2661313" cy="1361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ABF45-057E-43FE-B103-F95CE0D404C3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488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around your classroom.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 some objects that have a right angle in them.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13FA0-A35C-4B7B-8747-1925AC3213E4}"/>
              </a:ext>
            </a:extLst>
          </p:cNvPr>
          <p:cNvGrpSpPr/>
          <p:nvPr/>
        </p:nvGrpSpPr>
        <p:grpSpPr>
          <a:xfrm>
            <a:off x="3667338" y="2081011"/>
            <a:ext cx="1809325" cy="1809768"/>
            <a:chOff x="3751118" y="2992582"/>
            <a:chExt cx="2649033" cy="264968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71B392-1D84-4DF3-8E9F-3D9E579687E1}"/>
                </a:ext>
              </a:extLst>
            </p:cNvPr>
            <p:cNvCxnSpPr/>
            <p:nvPr/>
          </p:nvCxnSpPr>
          <p:spPr>
            <a:xfrm>
              <a:off x="3751118" y="2992582"/>
              <a:ext cx="0" cy="2649682"/>
            </a:xfrm>
            <a:prstGeom prst="line">
              <a:avLst/>
            </a:prstGeom>
            <a:ln w="762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292938-D048-49AA-8AF9-C13A3CD3B312}"/>
                </a:ext>
              </a:extLst>
            </p:cNvPr>
            <p:cNvCxnSpPr>
              <a:cxnSpLocks/>
            </p:cNvCxnSpPr>
            <p:nvPr/>
          </p:nvCxnSpPr>
          <p:spPr>
            <a:xfrm>
              <a:off x="3751118" y="5642264"/>
              <a:ext cx="2649033" cy="0"/>
            </a:xfrm>
            <a:prstGeom prst="line">
              <a:avLst/>
            </a:prstGeom>
            <a:ln w="762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4F2CDF-09D8-4573-B18B-8D841C35733F}"/>
                </a:ext>
              </a:extLst>
            </p:cNvPr>
            <p:cNvCxnSpPr/>
            <p:nvPr/>
          </p:nvCxnSpPr>
          <p:spPr>
            <a:xfrm>
              <a:off x="3827617" y="4940622"/>
              <a:ext cx="624840" cy="0"/>
            </a:xfrm>
            <a:prstGeom prst="line">
              <a:avLst/>
            </a:prstGeom>
            <a:ln w="76200" cap="sq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CE3DC-5BD3-4D17-BAC6-BFD4531BE5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0037" y="5253042"/>
              <a:ext cx="624840" cy="0"/>
            </a:xfrm>
            <a:prstGeom prst="line">
              <a:avLst/>
            </a:prstGeom>
            <a:ln w="76200" cap="sq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6E6C6E-B17F-436E-B376-49DC84C50F69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Y3/4 – Summer Block 4 – Shape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9</a:t>
            </a:r>
            <a:r>
              <a:rPr lang="en-GB" sz="48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compare angles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a table to show which times make acute angles,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obtuse angles or right angles between the hour hand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the minute hand. 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03BEF-D667-4602-B2B3-168E50A26E32}"/>
              </a:ext>
            </a:extLst>
          </p:cNvPr>
          <p:cNvSpPr txBox="1"/>
          <p:nvPr/>
        </p:nvSpPr>
        <p:spPr>
          <a:xfrm>
            <a:off x="1323450" y="316382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8:55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E4588-5D0A-4246-AD11-C06D031BDC90}"/>
              </a:ext>
            </a:extLst>
          </p:cNvPr>
          <p:cNvSpPr txBox="1"/>
          <p:nvPr/>
        </p:nvSpPr>
        <p:spPr>
          <a:xfrm>
            <a:off x="3927430" y="316382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3:40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76259-AA6C-4A52-9B99-1CF4C86A5F22}"/>
              </a:ext>
            </a:extLst>
          </p:cNvPr>
          <p:cNvSpPr txBox="1"/>
          <p:nvPr/>
        </p:nvSpPr>
        <p:spPr>
          <a:xfrm>
            <a:off x="6686102" y="316382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3:00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1E585-CBBC-402C-9794-EC167293E5B7}"/>
              </a:ext>
            </a:extLst>
          </p:cNvPr>
          <p:cNvSpPr txBox="1"/>
          <p:nvPr/>
        </p:nvSpPr>
        <p:spPr>
          <a:xfrm>
            <a:off x="1323450" y="2067712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9:00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14476-8340-4B2D-A975-C4B702CC2040}"/>
              </a:ext>
            </a:extLst>
          </p:cNvPr>
          <p:cNvSpPr txBox="1"/>
          <p:nvPr/>
        </p:nvSpPr>
        <p:spPr>
          <a:xfrm>
            <a:off x="3769535" y="2067712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10:45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3D42B-6DA2-40E5-AAE6-16AC00F88DA9}"/>
              </a:ext>
            </a:extLst>
          </p:cNvPr>
          <p:cNvSpPr txBox="1"/>
          <p:nvPr/>
        </p:nvSpPr>
        <p:spPr>
          <a:xfrm>
            <a:off x="6531412" y="2067712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11:15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9010D-E715-4DE3-842E-1ADF64F913B4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7847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a table to show which times make acute angles,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obtuse angles or right angles between the hour hand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the minute hand. 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1E585-CBBC-402C-9794-EC167293E5B7}"/>
              </a:ext>
            </a:extLst>
          </p:cNvPr>
          <p:cNvSpPr txBox="1"/>
          <p:nvPr/>
        </p:nvSpPr>
        <p:spPr>
          <a:xfrm>
            <a:off x="1323450" y="2067712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9:00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14476-8340-4B2D-A975-C4B702CC2040}"/>
              </a:ext>
            </a:extLst>
          </p:cNvPr>
          <p:cNvSpPr txBox="1"/>
          <p:nvPr/>
        </p:nvSpPr>
        <p:spPr>
          <a:xfrm>
            <a:off x="3769535" y="2067712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10:45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3D42B-6DA2-40E5-AAE6-16AC00F88DA9}"/>
              </a:ext>
            </a:extLst>
          </p:cNvPr>
          <p:cNvSpPr txBox="1"/>
          <p:nvPr/>
        </p:nvSpPr>
        <p:spPr>
          <a:xfrm>
            <a:off x="6531412" y="2067712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11:15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7E3F96A-E776-4FC7-A522-74C016667312}"/>
              </a:ext>
            </a:extLst>
          </p:cNvPr>
          <p:cNvGraphicFramePr>
            <a:graphicFrameLocks noGrp="1"/>
          </p:cNvGraphicFramePr>
          <p:nvPr/>
        </p:nvGraphicFramePr>
        <p:xfrm>
          <a:off x="1605394" y="4146890"/>
          <a:ext cx="5933205" cy="1799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735">
                  <a:extLst>
                    <a:ext uri="{9D8B030D-6E8A-4147-A177-3AD203B41FA5}">
                      <a16:colId xmlns:a16="http://schemas.microsoft.com/office/drawing/2014/main" val="2168517343"/>
                    </a:ext>
                  </a:extLst>
                </a:gridCol>
                <a:gridCol w="1977735">
                  <a:extLst>
                    <a:ext uri="{9D8B030D-6E8A-4147-A177-3AD203B41FA5}">
                      <a16:colId xmlns:a16="http://schemas.microsoft.com/office/drawing/2014/main" val="548747209"/>
                    </a:ext>
                  </a:extLst>
                </a:gridCol>
                <a:gridCol w="1977735">
                  <a:extLst>
                    <a:ext uri="{9D8B030D-6E8A-4147-A177-3AD203B41FA5}">
                      <a16:colId xmlns:a16="http://schemas.microsoft.com/office/drawing/2014/main" val="2462435661"/>
                    </a:ext>
                  </a:extLst>
                </a:gridCol>
              </a:tblGrid>
              <a:tr h="48433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Acute angles</a:t>
                      </a:r>
                    </a:p>
                  </a:txBody>
                  <a:tcPr marL="68700" marR="68700" marT="34350" marB="3435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Obtuse angles</a:t>
                      </a:r>
                    </a:p>
                  </a:txBody>
                  <a:tcPr marL="68700" marR="68700" marT="34350" marB="3435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Right angles</a:t>
                      </a:r>
                    </a:p>
                  </a:txBody>
                  <a:tcPr marL="68700" marR="68700" marT="34350" marB="3435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80713"/>
                  </a:ext>
                </a:extLst>
              </a:tr>
              <a:tr h="1315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10:45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8:55</a:t>
                      </a:r>
                    </a:p>
                  </a:txBody>
                  <a:tcPr marL="68700" marR="68700" marT="34350" marB="3435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3:40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11:15</a:t>
                      </a:r>
                    </a:p>
                  </a:txBody>
                  <a:tcPr marL="68700" marR="68700" marT="34350" marB="3435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9:00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3:00</a:t>
                      </a:r>
                    </a:p>
                  </a:txBody>
                  <a:tcPr marL="68700" marR="68700" marT="34350" marB="3435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33888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860948B-8469-4284-BA40-7AA2AC10AB94}"/>
              </a:ext>
            </a:extLst>
          </p:cNvPr>
          <p:cNvSpPr txBox="1"/>
          <p:nvPr/>
        </p:nvSpPr>
        <p:spPr>
          <a:xfrm>
            <a:off x="1323450" y="316382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8:55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DF88E4-08CE-4260-BE6C-60AB589582EA}"/>
              </a:ext>
            </a:extLst>
          </p:cNvPr>
          <p:cNvSpPr txBox="1"/>
          <p:nvPr/>
        </p:nvSpPr>
        <p:spPr>
          <a:xfrm>
            <a:off x="3927430" y="316382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3:40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EDCBC-7A90-4EE7-9E8B-A15725C935BF}"/>
              </a:ext>
            </a:extLst>
          </p:cNvPr>
          <p:cNvSpPr txBox="1"/>
          <p:nvPr/>
        </p:nvSpPr>
        <p:spPr>
          <a:xfrm>
            <a:off x="6686102" y="316382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3:00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5FF8C-D4B8-4FA3-B2AC-F75BA13B71C3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3785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of these angles as either obtuse, acute or right angle.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1D6B66-C57D-4F6E-B6E7-AB6428F3DB4A}"/>
              </a:ext>
            </a:extLst>
          </p:cNvPr>
          <p:cNvGrpSpPr/>
          <p:nvPr/>
        </p:nvGrpSpPr>
        <p:grpSpPr>
          <a:xfrm>
            <a:off x="6211244" y="3684382"/>
            <a:ext cx="2255195" cy="867048"/>
            <a:chOff x="1371823" y="1591572"/>
            <a:chExt cx="817563" cy="3143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E2EFA8-5786-4775-B140-0A2081292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823" y="1591572"/>
              <a:ext cx="726756" cy="31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6B610B-B553-420B-92EF-FC6FDAF3686F}"/>
                </a:ext>
              </a:extLst>
            </p:cNvPr>
            <p:cNvCxnSpPr>
              <a:cxnSpLocks/>
            </p:cNvCxnSpPr>
            <p:nvPr/>
          </p:nvCxnSpPr>
          <p:spPr>
            <a:xfrm>
              <a:off x="1371823" y="1905897"/>
              <a:ext cx="817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1D274A-D026-411C-AAF3-6BF0BFA77B3C}"/>
              </a:ext>
            </a:extLst>
          </p:cNvPr>
          <p:cNvGrpSpPr/>
          <p:nvPr/>
        </p:nvGrpSpPr>
        <p:grpSpPr>
          <a:xfrm rot="5400000">
            <a:off x="4159343" y="2417978"/>
            <a:ext cx="2255195" cy="2011708"/>
            <a:chOff x="2463611" y="1187959"/>
            <a:chExt cx="817563" cy="7292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5AC071-8E22-4A92-B4F8-3F1BE3916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611" y="1187959"/>
              <a:ext cx="0" cy="729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73B7C1-59A5-4888-AB49-409EA1D6C0AD}"/>
                </a:ext>
              </a:extLst>
            </p:cNvPr>
            <p:cNvCxnSpPr>
              <a:cxnSpLocks/>
            </p:cNvCxnSpPr>
            <p:nvPr/>
          </p:nvCxnSpPr>
          <p:spPr>
            <a:xfrm>
              <a:off x="2463611" y="1917251"/>
              <a:ext cx="817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5B267C-1E91-45C3-BC5A-11B093ACC6BA}"/>
              </a:ext>
            </a:extLst>
          </p:cNvPr>
          <p:cNvGrpSpPr/>
          <p:nvPr/>
        </p:nvGrpSpPr>
        <p:grpSpPr>
          <a:xfrm>
            <a:off x="586203" y="3051117"/>
            <a:ext cx="2787085" cy="1500313"/>
            <a:chOff x="5592009" y="1376144"/>
            <a:chExt cx="1010386" cy="5439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97BFA1-5FB8-4590-8652-1E3A89C8C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7721" y="1376144"/>
              <a:ext cx="364674" cy="54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0BD0F2-97E3-4F17-BB52-24EB1B2C2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2009" y="1917251"/>
              <a:ext cx="648056" cy="2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BAD442-4050-494D-9F3D-CC82DE09EACB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5996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of these angles as either obtuse, acute or right angle.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790E0B-3ACA-44FA-A4BF-154BC5B2122A}"/>
              </a:ext>
            </a:extLst>
          </p:cNvPr>
          <p:cNvGrpSpPr/>
          <p:nvPr/>
        </p:nvGrpSpPr>
        <p:grpSpPr>
          <a:xfrm>
            <a:off x="6211244" y="3684382"/>
            <a:ext cx="2255195" cy="867048"/>
            <a:chOff x="1371823" y="1591572"/>
            <a:chExt cx="817563" cy="314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144271-D1A9-4AA7-AD14-31EBB2613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823" y="1591572"/>
              <a:ext cx="726756" cy="31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A6E9FE-13DD-43FB-8847-4DBD07954956}"/>
                </a:ext>
              </a:extLst>
            </p:cNvPr>
            <p:cNvCxnSpPr>
              <a:cxnSpLocks/>
            </p:cNvCxnSpPr>
            <p:nvPr/>
          </p:nvCxnSpPr>
          <p:spPr>
            <a:xfrm>
              <a:off x="1371823" y="1905897"/>
              <a:ext cx="817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E32AB0-270D-4677-B4C3-B416CE2A73BB}"/>
              </a:ext>
            </a:extLst>
          </p:cNvPr>
          <p:cNvGrpSpPr/>
          <p:nvPr/>
        </p:nvGrpSpPr>
        <p:grpSpPr>
          <a:xfrm rot="5400000">
            <a:off x="4159343" y="2417978"/>
            <a:ext cx="2255195" cy="2011708"/>
            <a:chOff x="2463611" y="1187959"/>
            <a:chExt cx="817563" cy="7292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476DC5-C3B0-4903-A3E6-620CD8B1B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611" y="1187959"/>
              <a:ext cx="0" cy="729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2B767F-F526-4589-A463-94ED52FBE8B1}"/>
                </a:ext>
              </a:extLst>
            </p:cNvPr>
            <p:cNvCxnSpPr>
              <a:cxnSpLocks/>
            </p:cNvCxnSpPr>
            <p:nvPr/>
          </p:nvCxnSpPr>
          <p:spPr>
            <a:xfrm>
              <a:off x="2463611" y="1917251"/>
              <a:ext cx="817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ED1C16-9E90-457D-B18E-D02ECEDA2168}"/>
              </a:ext>
            </a:extLst>
          </p:cNvPr>
          <p:cNvGrpSpPr/>
          <p:nvPr/>
        </p:nvGrpSpPr>
        <p:grpSpPr>
          <a:xfrm>
            <a:off x="586203" y="3051117"/>
            <a:ext cx="2787085" cy="1500313"/>
            <a:chOff x="5592009" y="1376144"/>
            <a:chExt cx="1010386" cy="5439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C73AA5-455F-49D0-B994-FCE462286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7721" y="1376144"/>
              <a:ext cx="364674" cy="54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FE48D52-DB4E-4938-89C9-E1B686519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2009" y="1917251"/>
              <a:ext cx="648056" cy="2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0FD887F-4E15-4475-8152-6E3E7371B72E}"/>
              </a:ext>
            </a:extLst>
          </p:cNvPr>
          <p:cNvSpPr/>
          <p:nvPr/>
        </p:nvSpPr>
        <p:spPr>
          <a:xfrm>
            <a:off x="1133506" y="4635062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obtuse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179FA1-2D49-49BD-B7DC-3018CC15E6AC}"/>
              </a:ext>
            </a:extLst>
          </p:cNvPr>
          <p:cNvSpPr/>
          <p:nvPr/>
        </p:nvSpPr>
        <p:spPr>
          <a:xfrm>
            <a:off x="4212967" y="4635062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right angle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5A4ED-6787-4D3C-A76F-B941A2E13E84}"/>
              </a:ext>
            </a:extLst>
          </p:cNvPr>
          <p:cNvSpPr/>
          <p:nvPr/>
        </p:nvSpPr>
        <p:spPr>
          <a:xfrm>
            <a:off x="6987573" y="4635062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acute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BF98FA-3EAC-4A6A-B844-2A34AA3374A1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50561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four different acute angles.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CCCB3150-4B31-45F8-99EF-5CACC8883369}"/>
              </a:ext>
            </a:extLst>
          </p:cNvPr>
          <p:cNvSpPr/>
          <p:nvPr/>
        </p:nvSpPr>
        <p:spPr>
          <a:xfrm>
            <a:off x="3378824" y="1767655"/>
            <a:ext cx="2386352" cy="2371190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C82B0-923D-4A29-AE3C-738D17CD53A3}"/>
              </a:ext>
            </a:extLst>
          </p:cNvPr>
          <p:cNvSpPr/>
          <p:nvPr/>
        </p:nvSpPr>
        <p:spPr>
          <a:xfrm>
            <a:off x="3116225" y="4611257"/>
            <a:ext cx="291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90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°</a:t>
            </a:r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angle cut out given for reference.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D67F3-B4C0-46AF-8E16-CEED3B7020A7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1146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four different acute angles.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CCCB3150-4B31-45F8-99EF-5CACC8883369}"/>
              </a:ext>
            </a:extLst>
          </p:cNvPr>
          <p:cNvSpPr/>
          <p:nvPr/>
        </p:nvSpPr>
        <p:spPr>
          <a:xfrm>
            <a:off x="3378824" y="1767655"/>
            <a:ext cx="2386352" cy="2371190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C82B0-923D-4A29-AE3C-738D17CD53A3}"/>
              </a:ext>
            </a:extLst>
          </p:cNvPr>
          <p:cNvSpPr/>
          <p:nvPr/>
        </p:nvSpPr>
        <p:spPr>
          <a:xfrm>
            <a:off x="3116225" y="4611257"/>
            <a:ext cx="291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90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°</a:t>
            </a:r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angle cut out given for reference.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C08626-3AF2-4999-8040-B50A6CD37DCD}"/>
              </a:ext>
            </a:extLst>
          </p:cNvPr>
          <p:cNvGrpSpPr/>
          <p:nvPr/>
        </p:nvGrpSpPr>
        <p:grpSpPr>
          <a:xfrm rot="13302125">
            <a:off x="537845" y="4401510"/>
            <a:ext cx="1871799" cy="1234175"/>
            <a:chOff x="226215" y="1372737"/>
            <a:chExt cx="817563" cy="53906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9A6B5-C61D-4B9E-A4FD-CCD233120140}"/>
                </a:ext>
              </a:extLst>
            </p:cNvPr>
            <p:cNvCxnSpPr>
              <a:cxnSpLocks/>
            </p:cNvCxnSpPr>
            <p:nvPr/>
          </p:nvCxnSpPr>
          <p:spPr>
            <a:xfrm>
              <a:off x="226215" y="1911799"/>
              <a:ext cx="8175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2321F0-143A-42BE-8D8D-4A266A7CB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215" y="1372737"/>
              <a:ext cx="599586" cy="5390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C65F4E-6076-4854-ACAB-1DE7D6B16782}"/>
              </a:ext>
            </a:extLst>
          </p:cNvPr>
          <p:cNvGrpSpPr/>
          <p:nvPr/>
        </p:nvGrpSpPr>
        <p:grpSpPr>
          <a:xfrm>
            <a:off x="854803" y="1831011"/>
            <a:ext cx="1871800" cy="1090368"/>
            <a:chOff x="3601731" y="1447791"/>
            <a:chExt cx="817563" cy="47625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F6C279-3267-4356-A81D-82C01E9740AB}"/>
                </a:ext>
              </a:extLst>
            </p:cNvPr>
            <p:cNvCxnSpPr>
              <a:cxnSpLocks/>
            </p:cNvCxnSpPr>
            <p:nvPr/>
          </p:nvCxnSpPr>
          <p:spPr>
            <a:xfrm>
              <a:off x="3601731" y="1924041"/>
              <a:ext cx="8175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B53A0A8-B09A-4F0C-8446-F7B80DD22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1731" y="1447791"/>
              <a:ext cx="581133" cy="476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FA4119-B269-4530-9787-42CEE2660BBC}"/>
              </a:ext>
            </a:extLst>
          </p:cNvPr>
          <p:cNvGrpSpPr/>
          <p:nvPr/>
        </p:nvGrpSpPr>
        <p:grpSpPr>
          <a:xfrm>
            <a:off x="6596730" y="2201734"/>
            <a:ext cx="1871799" cy="719645"/>
            <a:chOff x="1371823" y="1591572"/>
            <a:chExt cx="817563" cy="3143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64C8DF-A49F-4B18-8A82-431D0251F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823" y="1591572"/>
              <a:ext cx="726756" cy="3143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2AA7718-7FCA-4139-B8ED-A1357890F62E}"/>
                </a:ext>
              </a:extLst>
            </p:cNvPr>
            <p:cNvCxnSpPr>
              <a:cxnSpLocks/>
            </p:cNvCxnSpPr>
            <p:nvPr/>
          </p:nvCxnSpPr>
          <p:spPr>
            <a:xfrm>
              <a:off x="1371823" y="1905898"/>
              <a:ext cx="8175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8850CA-8D42-46E6-84AF-A2FC7D5EFFBA}"/>
              </a:ext>
            </a:extLst>
          </p:cNvPr>
          <p:cNvGrpSpPr/>
          <p:nvPr/>
        </p:nvGrpSpPr>
        <p:grpSpPr>
          <a:xfrm rot="12179193">
            <a:off x="6596729" y="4730467"/>
            <a:ext cx="1871799" cy="719645"/>
            <a:chOff x="1371823" y="1591573"/>
            <a:chExt cx="817563" cy="3143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68A8F24-A003-4593-8F2B-C12369771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823" y="1591573"/>
              <a:ext cx="726756" cy="3143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61EA905-8A75-415A-A886-2A9095603F46}"/>
                </a:ext>
              </a:extLst>
            </p:cNvPr>
            <p:cNvCxnSpPr>
              <a:cxnSpLocks/>
            </p:cNvCxnSpPr>
            <p:nvPr/>
          </p:nvCxnSpPr>
          <p:spPr>
            <a:xfrm>
              <a:off x="1371823" y="1905897"/>
              <a:ext cx="8175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7C5289-DBF5-4BF3-B956-B08B482FA581}"/>
              </a:ext>
            </a:extLst>
          </p:cNvPr>
          <p:cNvSpPr txBox="1"/>
          <p:nvPr/>
        </p:nvSpPr>
        <p:spPr>
          <a:xfrm>
            <a:off x="1096008" y="206957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6C93E-B665-4B7C-9724-08B8BDA90542}"/>
              </a:ext>
            </a:extLst>
          </p:cNvPr>
          <p:cNvSpPr txBox="1"/>
          <p:nvPr/>
        </p:nvSpPr>
        <p:spPr>
          <a:xfrm>
            <a:off x="6988000" y="206957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73A69-6B86-41D2-8845-C98AF4ECAEC2}"/>
              </a:ext>
            </a:extLst>
          </p:cNvPr>
          <p:cNvSpPr txBox="1"/>
          <p:nvPr/>
        </p:nvSpPr>
        <p:spPr>
          <a:xfrm>
            <a:off x="1096008" y="435589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600B20-8400-4C90-8F50-B8F8B66E87A7}"/>
              </a:ext>
            </a:extLst>
          </p:cNvPr>
          <p:cNvSpPr txBox="1"/>
          <p:nvPr/>
        </p:nvSpPr>
        <p:spPr>
          <a:xfrm>
            <a:off x="6988000" y="460403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47AF4-063F-4F01-A2DD-05002C3D8936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9897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all the angles in this shape as obtuse, acute or right angle.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0A51230D-5C07-4AD4-B752-8D58031B7AB5}"/>
              </a:ext>
            </a:extLst>
          </p:cNvPr>
          <p:cNvSpPr/>
          <p:nvPr/>
        </p:nvSpPr>
        <p:spPr>
          <a:xfrm>
            <a:off x="2525096" y="1993802"/>
            <a:ext cx="4093808" cy="2870395"/>
          </a:xfrm>
          <a:prstGeom prst="snip2Diag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15DB4-31BE-4514-935D-CEA5D10B5835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79880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all the angles in this shape as obtuse, acute or right angle.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0A51230D-5C07-4AD4-B752-8D58031B7AB5}"/>
              </a:ext>
            </a:extLst>
          </p:cNvPr>
          <p:cNvSpPr/>
          <p:nvPr/>
        </p:nvSpPr>
        <p:spPr>
          <a:xfrm>
            <a:off x="2525096" y="1993802"/>
            <a:ext cx="4093808" cy="2870395"/>
          </a:xfrm>
          <a:prstGeom prst="snip2Diag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EA4275-35A2-422A-8E44-ADDDA473DB52}"/>
              </a:ext>
            </a:extLst>
          </p:cNvPr>
          <p:cNvSpPr/>
          <p:nvPr/>
        </p:nvSpPr>
        <p:spPr>
          <a:xfrm>
            <a:off x="1500457" y="4158812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obtuse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BC8378-C769-4FAB-ADF8-6A2E6937A3E6}"/>
              </a:ext>
            </a:extLst>
          </p:cNvPr>
          <p:cNvSpPr/>
          <p:nvPr/>
        </p:nvSpPr>
        <p:spPr>
          <a:xfrm>
            <a:off x="1941094" y="4692583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obtuse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46604-B598-4F08-8FCC-1D3E2579B273}"/>
              </a:ext>
            </a:extLst>
          </p:cNvPr>
          <p:cNvSpPr/>
          <p:nvPr/>
        </p:nvSpPr>
        <p:spPr>
          <a:xfrm>
            <a:off x="6618904" y="2282387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obtuse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05A34-2BC1-4A44-ACA1-E03B8D1F9DAB}"/>
              </a:ext>
            </a:extLst>
          </p:cNvPr>
          <p:cNvSpPr/>
          <p:nvPr/>
        </p:nvSpPr>
        <p:spPr>
          <a:xfrm>
            <a:off x="6206842" y="1770229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obtuse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5F35-6E67-4453-9DB1-90316B76F84E}"/>
              </a:ext>
            </a:extLst>
          </p:cNvPr>
          <p:cNvSpPr/>
          <p:nvPr/>
        </p:nvSpPr>
        <p:spPr>
          <a:xfrm>
            <a:off x="1797012" y="1786439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right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8939BA-25F8-4AE5-9966-3BE4262AA056}"/>
              </a:ext>
            </a:extLst>
          </p:cNvPr>
          <p:cNvSpPr/>
          <p:nvPr/>
        </p:nvSpPr>
        <p:spPr>
          <a:xfrm>
            <a:off x="6618904" y="4692583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D63D84-8BD7-4279-A3E0-E1B2491E409A}"/>
              </a:ext>
            </a:extLst>
          </p:cNvPr>
          <p:cNvSpPr/>
          <p:nvPr/>
        </p:nvSpPr>
        <p:spPr>
          <a:xfrm>
            <a:off x="2525096" y="1993802"/>
            <a:ext cx="216000" cy="21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78EED-21A7-49C6-866A-85F3CAA6476C}"/>
              </a:ext>
            </a:extLst>
          </p:cNvPr>
          <p:cNvSpPr/>
          <p:nvPr/>
        </p:nvSpPr>
        <p:spPr>
          <a:xfrm>
            <a:off x="6402904" y="4648197"/>
            <a:ext cx="216000" cy="21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873B866-1657-4A50-AB65-33952F869F56}"/>
              </a:ext>
            </a:extLst>
          </p:cNvPr>
          <p:cNvSpPr/>
          <p:nvPr/>
        </p:nvSpPr>
        <p:spPr>
          <a:xfrm>
            <a:off x="2349138" y="4198613"/>
            <a:ext cx="360000" cy="360000"/>
          </a:xfrm>
          <a:prstGeom prst="arc">
            <a:avLst>
              <a:gd name="adj1" fmla="val 16011920"/>
              <a:gd name="adj2" fmla="val 26785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9D8F79F-F85C-4AB3-9D72-3D53C9A96F2D}"/>
              </a:ext>
            </a:extLst>
          </p:cNvPr>
          <p:cNvSpPr/>
          <p:nvPr/>
        </p:nvSpPr>
        <p:spPr>
          <a:xfrm>
            <a:off x="2821733" y="4672958"/>
            <a:ext cx="360000" cy="360000"/>
          </a:xfrm>
          <a:prstGeom prst="arc">
            <a:avLst>
              <a:gd name="adj1" fmla="val 13500755"/>
              <a:gd name="adj2" fmla="val 27742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837213B-D84D-44A9-B4D5-1FDD3D829DD8}"/>
              </a:ext>
            </a:extLst>
          </p:cNvPr>
          <p:cNvSpPr/>
          <p:nvPr/>
        </p:nvSpPr>
        <p:spPr>
          <a:xfrm rot="16200000" flipH="1">
            <a:off x="5961917" y="1825041"/>
            <a:ext cx="360000" cy="360000"/>
          </a:xfrm>
          <a:prstGeom prst="arc">
            <a:avLst>
              <a:gd name="adj1" fmla="val 16011920"/>
              <a:gd name="adj2" fmla="val 26785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35A70CA-1ACB-48FA-801D-720A8000DE03}"/>
              </a:ext>
            </a:extLst>
          </p:cNvPr>
          <p:cNvSpPr/>
          <p:nvPr/>
        </p:nvSpPr>
        <p:spPr>
          <a:xfrm rot="16200000" flipH="1">
            <a:off x="6419272" y="2291887"/>
            <a:ext cx="360000" cy="360000"/>
          </a:xfrm>
          <a:prstGeom prst="arc">
            <a:avLst>
              <a:gd name="adj1" fmla="val 13344170"/>
              <a:gd name="adj2" fmla="val 27742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E20FA-3185-4DBE-A00D-4E4EDDE0BDF5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53304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9ECA52-CABD-4DF4-9726-EF24D885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4A82B03-F269-4CE5-A497-032CFA007DB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the minute hand moved through an acute or obtuse angle to get from a to b?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947DF99-03CF-4EE3-B776-E986EC9A3EB1}"/>
              </a:ext>
            </a:extLst>
          </p:cNvPr>
          <p:cNvSpPr/>
          <p:nvPr/>
        </p:nvSpPr>
        <p:spPr>
          <a:xfrm>
            <a:off x="4130204" y="3472183"/>
            <a:ext cx="773909" cy="47913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5941EC-BD12-4E4F-81C1-2919F64F8CBD}"/>
              </a:ext>
            </a:extLst>
          </p:cNvPr>
          <p:cNvSpPr txBox="1"/>
          <p:nvPr/>
        </p:nvSpPr>
        <p:spPr>
          <a:xfrm>
            <a:off x="2221170" y="5091793"/>
            <a:ext cx="4168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FB07C-CAFF-4E90-8117-AB3D665F6BC3}"/>
              </a:ext>
            </a:extLst>
          </p:cNvPr>
          <p:cNvSpPr txBox="1"/>
          <p:nvPr/>
        </p:nvSpPr>
        <p:spPr>
          <a:xfrm>
            <a:off x="6392915" y="5091793"/>
            <a:ext cx="4168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137E8-3338-4DC2-B0BA-591BC046FB42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1667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around your classroom.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 some objects that have a right angle in them.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answers: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Door frames, windowsills, shelves, book covers, walls.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13FA0-A35C-4B7B-8747-1925AC3213E4}"/>
              </a:ext>
            </a:extLst>
          </p:cNvPr>
          <p:cNvGrpSpPr/>
          <p:nvPr/>
        </p:nvGrpSpPr>
        <p:grpSpPr>
          <a:xfrm>
            <a:off x="3667338" y="2081011"/>
            <a:ext cx="1809325" cy="1809768"/>
            <a:chOff x="3751118" y="2992582"/>
            <a:chExt cx="2649033" cy="264968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71B392-1D84-4DF3-8E9F-3D9E579687E1}"/>
                </a:ext>
              </a:extLst>
            </p:cNvPr>
            <p:cNvCxnSpPr/>
            <p:nvPr/>
          </p:nvCxnSpPr>
          <p:spPr>
            <a:xfrm>
              <a:off x="3751118" y="2992582"/>
              <a:ext cx="0" cy="2649682"/>
            </a:xfrm>
            <a:prstGeom prst="line">
              <a:avLst/>
            </a:prstGeom>
            <a:ln w="762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292938-D048-49AA-8AF9-C13A3CD3B312}"/>
                </a:ext>
              </a:extLst>
            </p:cNvPr>
            <p:cNvCxnSpPr>
              <a:cxnSpLocks/>
            </p:cNvCxnSpPr>
            <p:nvPr/>
          </p:nvCxnSpPr>
          <p:spPr>
            <a:xfrm>
              <a:off x="3751118" y="5642264"/>
              <a:ext cx="2649033" cy="0"/>
            </a:xfrm>
            <a:prstGeom prst="line">
              <a:avLst/>
            </a:prstGeom>
            <a:ln w="762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4F2CDF-09D8-4573-B18B-8D841C35733F}"/>
                </a:ext>
              </a:extLst>
            </p:cNvPr>
            <p:cNvCxnSpPr/>
            <p:nvPr/>
          </p:nvCxnSpPr>
          <p:spPr>
            <a:xfrm>
              <a:off x="3827617" y="4940622"/>
              <a:ext cx="624840" cy="0"/>
            </a:xfrm>
            <a:prstGeom prst="line">
              <a:avLst/>
            </a:prstGeom>
            <a:ln w="76200" cap="sq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CE3DC-5BD3-4D17-BAC6-BFD4531BE5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0037" y="5253042"/>
              <a:ext cx="624840" cy="0"/>
            </a:xfrm>
            <a:prstGeom prst="line">
              <a:avLst/>
            </a:prstGeom>
            <a:ln w="76200" cap="sq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98560B-09DC-46CA-A578-F41EEDEFBFC7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172731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2C5869-BC9A-4F63-AF88-1CA0A301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7F80E4A-3C3E-402C-9F22-BAFCBABFCC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the minute hand moved through an acute or obtuse angle to get from a to b?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Obtuse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020C88E-1370-4E2E-BE38-2236FE6D28C0}"/>
              </a:ext>
            </a:extLst>
          </p:cNvPr>
          <p:cNvSpPr/>
          <p:nvPr/>
        </p:nvSpPr>
        <p:spPr>
          <a:xfrm>
            <a:off x="4130204" y="3472183"/>
            <a:ext cx="773909" cy="47913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C9832-41E2-4490-A072-BFEC010ABF52}"/>
              </a:ext>
            </a:extLst>
          </p:cNvPr>
          <p:cNvSpPr txBox="1"/>
          <p:nvPr/>
        </p:nvSpPr>
        <p:spPr>
          <a:xfrm>
            <a:off x="2221170" y="5091793"/>
            <a:ext cx="4168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BF3AAC-C7DB-4C70-962F-51D065E84BA2}"/>
              </a:ext>
            </a:extLst>
          </p:cNvPr>
          <p:cNvSpPr txBox="1"/>
          <p:nvPr/>
        </p:nvSpPr>
        <p:spPr>
          <a:xfrm>
            <a:off x="6392915" y="5091793"/>
            <a:ext cx="4168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290AD-E015-45D6-AC37-B56DF85118D2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37452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0EB1-5A1D-4AB4-845B-1D503718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9</a:t>
            </a:r>
            <a:r>
              <a:rPr lang="en-GB" sz="28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solve problems by comparing angles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63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43F305-08EF-4A0F-A434-B9CC82B5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7EA4E58-2D90-4CF1-922D-9FC877B2C2C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3 have been asked to describe the angles in this shape: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86498E33-9194-4393-B8A5-18F1F158FB4A}"/>
              </a:ext>
            </a:extLst>
          </p:cNvPr>
          <p:cNvSpPr/>
          <p:nvPr/>
        </p:nvSpPr>
        <p:spPr>
          <a:xfrm rot="10800000">
            <a:off x="3906075" y="1289770"/>
            <a:ext cx="1331850" cy="1097111"/>
          </a:xfrm>
          <a:prstGeom prst="snip2SameRect">
            <a:avLst>
              <a:gd name="adj1" fmla="val 13194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BE5AE-343F-4E44-BFC8-86865D6E95B8}"/>
              </a:ext>
            </a:extLst>
          </p:cNvPr>
          <p:cNvSpPr txBox="1"/>
          <p:nvPr/>
        </p:nvSpPr>
        <p:spPr>
          <a:xfrm>
            <a:off x="2006851" y="332199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DF573-EEDE-4751-AFF9-2D3E38FDE7DD}"/>
              </a:ext>
            </a:extLst>
          </p:cNvPr>
          <p:cNvSpPr txBox="1"/>
          <p:nvPr/>
        </p:nvSpPr>
        <p:spPr>
          <a:xfrm>
            <a:off x="1993033" y="440967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Lily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CECCFFD-B229-4C42-BBFA-77C163CAEC54}"/>
              </a:ext>
            </a:extLst>
          </p:cNvPr>
          <p:cNvSpPr/>
          <p:nvPr/>
        </p:nvSpPr>
        <p:spPr>
          <a:xfrm>
            <a:off x="2792453" y="2614021"/>
            <a:ext cx="4360821" cy="686988"/>
          </a:xfrm>
          <a:prstGeom prst="wedgeRoundRectCallout">
            <a:avLst>
              <a:gd name="adj1" fmla="val -54100"/>
              <a:gd name="adj2" fmla="val 24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this shape’s internal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angles are right angles.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EFDD8ED-7116-435D-B288-FDAA49BEBB17}"/>
              </a:ext>
            </a:extLst>
          </p:cNvPr>
          <p:cNvSpPr/>
          <p:nvPr/>
        </p:nvSpPr>
        <p:spPr>
          <a:xfrm>
            <a:off x="2792453" y="3722685"/>
            <a:ext cx="4360821" cy="686988"/>
          </a:xfrm>
          <a:prstGeom prst="wedgeRoundRectCallout">
            <a:avLst>
              <a:gd name="adj1" fmla="val -54100"/>
              <a:gd name="adj2" fmla="val 24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6 internal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angles altogether.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EF8C7-B67F-4BD8-8FE0-76F458F7E489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2988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43F305-08EF-4A0F-A434-B9CC82B5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7EA4E58-2D90-4CF1-922D-9FC877B2C2C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3 have been asked to describe the angles in this shape: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lvl="0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Lily is 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86498E33-9194-4393-B8A5-18F1F158FB4A}"/>
              </a:ext>
            </a:extLst>
          </p:cNvPr>
          <p:cNvSpPr/>
          <p:nvPr/>
        </p:nvSpPr>
        <p:spPr>
          <a:xfrm rot="10800000">
            <a:off x="3906075" y="1289770"/>
            <a:ext cx="1331850" cy="1097111"/>
          </a:xfrm>
          <a:prstGeom prst="snip2SameRect">
            <a:avLst>
              <a:gd name="adj1" fmla="val 13194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BE5AE-343F-4E44-BFC8-86865D6E95B8}"/>
              </a:ext>
            </a:extLst>
          </p:cNvPr>
          <p:cNvSpPr txBox="1"/>
          <p:nvPr/>
        </p:nvSpPr>
        <p:spPr>
          <a:xfrm>
            <a:off x="2006851" y="332199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DF573-EEDE-4751-AFF9-2D3E38FDE7DD}"/>
              </a:ext>
            </a:extLst>
          </p:cNvPr>
          <p:cNvSpPr txBox="1"/>
          <p:nvPr/>
        </p:nvSpPr>
        <p:spPr>
          <a:xfrm>
            <a:off x="1993033" y="440967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Lily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CECCFFD-B229-4C42-BBFA-77C163CAEC54}"/>
              </a:ext>
            </a:extLst>
          </p:cNvPr>
          <p:cNvSpPr/>
          <p:nvPr/>
        </p:nvSpPr>
        <p:spPr>
          <a:xfrm>
            <a:off x="2792453" y="2614021"/>
            <a:ext cx="4360821" cy="686988"/>
          </a:xfrm>
          <a:prstGeom prst="wedgeRoundRectCallout">
            <a:avLst>
              <a:gd name="adj1" fmla="val -54100"/>
              <a:gd name="adj2" fmla="val 24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this shape’s internal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angles are right angles.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EFDD8ED-7116-435D-B288-FDAA49BEBB17}"/>
              </a:ext>
            </a:extLst>
          </p:cNvPr>
          <p:cNvSpPr/>
          <p:nvPr/>
        </p:nvSpPr>
        <p:spPr>
          <a:xfrm>
            <a:off x="2792453" y="3722685"/>
            <a:ext cx="4360821" cy="686988"/>
          </a:xfrm>
          <a:prstGeom prst="wedgeRoundRectCallout">
            <a:avLst>
              <a:gd name="adj1" fmla="val -54100"/>
              <a:gd name="adj2" fmla="val 24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6 internal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angles altogether.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A9B2E-D495-40B5-BB08-9E916A465BF9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457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43F305-08EF-4A0F-A434-B9CC82B5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7EA4E58-2D90-4CF1-922D-9FC877B2C2C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3 have been asked to describe the angles in this shape: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36195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lvl="0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Lily is correct because this shape has 6 corners. </a:t>
            </a: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 is incorrect because the shape is not a rectangle, therefore, all of its internal angles cannot be 90°.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86498E33-9194-4393-B8A5-18F1F158FB4A}"/>
              </a:ext>
            </a:extLst>
          </p:cNvPr>
          <p:cNvSpPr/>
          <p:nvPr/>
        </p:nvSpPr>
        <p:spPr>
          <a:xfrm rot="10800000">
            <a:off x="3906075" y="1289770"/>
            <a:ext cx="1331850" cy="1097111"/>
          </a:xfrm>
          <a:prstGeom prst="snip2SameRect">
            <a:avLst>
              <a:gd name="adj1" fmla="val 13194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BE5AE-343F-4E44-BFC8-86865D6E95B8}"/>
              </a:ext>
            </a:extLst>
          </p:cNvPr>
          <p:cNvSpPr txBox="1"/>
          <p:nvPr/>
        </p:nvSpPr>
        <p:spPr>
          <a:xfrm>
            <a:off x="2006851" y="332199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DF573-EEDE-4751-AFF9-2D3E38FDE7DD}"/>
              </a:ext>
            </a:extLst>
          </p:cNvPr>
          <p:cNvSpPr txBox="1"/>
          <p:nvPr/>
        </p:nvSpPr>
        <p:spPr>
          <a:xfrm>
            <a:off x="1993033" y="440967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Lily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CECCFFD-B229-4C42-BBFA-77C163CAEC54}"/>
              </a:ext>
            </a:extLst>
          </p:cNvPr>
          <p:cNvSpPr/>
          <p:nvPr/>
        </p:nvSpPr>
        <p:spPr>
          <a:xfrm>
            <a:off x="2792453" y="2614021"/>
            <a:ext cx="4360821" cy="686988"/>
          </a:xfrm>
          <a:prstGeom prst="wedgeRoundRectCallout">
            <a:avLst>
              <a:gd name="adj1" fmla="val -54100"/>
              <a:gd name="adj2" fmla="val 24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this shape’s internal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angles are right angles.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EFDD8ED-7116-435D-B288-FDAA49BEBB17}"/>
              </a:ext>
            </a:extLst>
          </p:cNvPr>
          <p:cNvSpPr/>
          <p:nvPr/>
        </p:nvSpPr>
        <p:spPr>
          <a:xfrm>
            <a:off x="2792453" y="3722685"/>
            <a:ext cx="4360821" cy="686988"/>
          </a:xfrm>
          <a:prstGeom prst="wedgeRoundRectCallout">
            <a:avLst>
              <a:gd name="adj1" fmla="val -54100"/>
              <a:gd name="adj2" fmla="val 24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6 internal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angles altogether.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73FE7-1937-454C-BDCD-F1141BE7D706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7084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shapes contains the smallest angle?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CAA530-72F2-410D-8610-B3F64A8C94EC}"/>
              </a:ext>
            </a:extLst>
          </p:cNvPr>
          <p:cNvGrpSpPr/>
          <p:nvPr/>
        </p:nvGrpSpPr>
        <p:grpSpPr>
          <a:xfrm>
            <a:off x="1055044" y="2107096"/>
            <a:ext cx="1908313" cy="1749287"/>
            <a:chOff x="1055044" y="2107096"/>
            <a:chExt cx="1908313" cy="1749287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E3E0595A-9032-41C1-BA1D-74D4C737AF71}"/>
                </a:ext>
              </a:extLst>
            </p:cNvPr>
            <p:cNvSpPr/>
            <p:nvPr/>
          </p:nvSpPr>
          <p:spPr>
            <a:xfrm>
              <a:off x="1055044" y="2107096"/>
              <a:ext cx="1908313" cy="1749287"/>
            </a:xfrm>
            <a:prstGeom prst="parallelogram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B3DBE3-6138-4C26-BBFB-645B2EB3EA19}"/>
                </a:ext>
              </a:extLst>
            </p:cNvPr>
            <p:cNvSpPr txBox="1"/>
            <p:nvPr/>
          </p:nvSpPr>
          <p:spPr>
            <a:xfrm>
              <a:off x="1813173" y="2689351"/>
              <a:ext cx="39205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1D18ED-E0D2-4606-97EA-01B3291EFDB1}"/>
              </a:ext>
            </a:extLst>
          </p:cNvPr>
          <p:cNvGrpSpPr/>
          <p:nvPr/>
        </p:nvGrpSpPr>
        <p:grpSpPr>
          <a:xfrm>
            <a:off x="3761587" y="2107096"/>
            <a:ext cx="1620825" cy="1749287"/>
            <a:chOff x="3761587" y="2107096"/>
            <a:chExt cx="1620825" cy="1749287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5AAD8B02-6DE3-4BBF-AD7F-E5453AABB6F6}"/>
                </a:ext>
              </a:extLst>
            </p:cNvPr>
            <p:cNvSpPr/>
            <p:nvPr/>
          </p:nvSpPr>
          <p:spPr>
            <a:xfrm flipH="1">
              <a:off x="3761587" y="2107096"/>
              <a:ext cx="1620825" cy="1749287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AC9CFC-3892-4318-AD1C-E20608C939AD}"/>
                </a:ext>
              </a:extLst>
            </p:cNvPr>
            <p:cNvSpPr txBox="1"/>
            <p:nvPr/>
          </p:nvSpPr>
          <p:spPr>
            <a:xfrm>
              <a:off x="4601377" y="3054815"/>
              <a:ext cx="39205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48B504-4404-4134-928E-55550AD3A2BE}"/>
              </a:ext>
            </a:extLst>
          </p:cNvPr>
          <p:cNvGrpSpPr/>
          <p:nvPr/>
        </p:nvGrpSpPr>
        <p:grpSpPr>
          <a:xfrm>
            <a:off x="6709512" y="2107097"/>
            <a:ext cx="1379444" cy="1749286"/>
            <a:chOff x="6709512" y="2107097"/>
            <a:chExt cx="1379444" cy="1749286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C75A96E-1A4D-4934-B2A3-ADF4FD218CAF}"/>
                </a:ext>
              </a:extLst>
            </p:cNvPr>
            <p:cNvSpPr/>
            <p:nvPr/>
          </p:nvSpPr>
          <p:spPr>
            <a:xfrm rot="16200000">
              <a:off x="6524591" y="2292018"/>
              <a:ext cx="1749286" cy="1379444"/>
            </a:xfrm>
            <a:prstGeom prst="trapezoid">
              <a:avLst>
                <a:gd name="adj" fmla="val 38450"/>
              </a:avLst>
            </a:prstGeom>
            <a:solidFill>
              <a:schemeClr val="bg1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33E815-F104-4C35-8E8B-86DF7E106662}"/>
                </a:ext>
              </a:extLst>
            </p:cNvPr>
            <p:cNvSpPr txBox="1"/>
            <p:nvPr/>
          </p:nvSpPr>
          <p:spPr>
            <a:xfrm>
              <a:off x="7203207" y="2689350"/>
              <a:ext cx="39205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A9C8FA6-C8E7-4A75-9836-8F7A39385DB7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88109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shapes contains the smallest angle?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CAA530-72F2-410D-8610-B3F64A8C94EC}"/>
              </a:ext>
            </a:extLst>
          </p:cNvPr>
          <p:cNvGrpSpPr/>
          <p:nvPr/>
        </p:nvGrpSpPr>
        <p:grpSpPr>
          <a:xfrm>
            <a:off x="1055044" y="2107096"/>
            <a:ext cx="1908313" cy="1749287"/>
            <a:chOff x="1055044" y="2107096"/>
            <a:chExt cx="1908313" cy="1749287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E3E0595A-9032-41C1-BA1D-74D4C737AF71}"/>
                </a:ext>
              </a:extLst>
            </p:cNvPr>
            <p:cNvSpPr/>
            <p:nvPr/>
          </p:nvSpPr>
          <p:spPr>
            <a:xfrm>
              <a:off x="1055044" y="2107096"/>
              <a:ext cx="1908313" cy="1749287"/>
            </a:xfrm>
            <a:prstGeom prst="parallelogram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B3DBE3-6138-4C26-BBFB-645B2EB3EA19}"/>
                </a:ext>
              </a:extLst>
            </p:cNvPr>
            <p:cNvSpPr txBox="1"/>
            <p:nvPr/>
          </p:nvSpPr>
          <p:spPr>
            <a:xfrm>
              <a:off x="1813173" y="2689351"/>
              <a:ext cx="3920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1D18ED-E0D2-4606-97EA-01B3291EFDB1}"/>
              </a:ext>
            </a:extLst>
          </p:cNvPr>
          <p:cNvGrpSpPr/>
          <p:nvPr/>
        </p:nvGrpSpPr>
        <p:grpSpPr>
          <a:xfrm>
            <a:off x="3761587" y="2107096"/>
            <a:ext cx="1620825" cy="1749287"/>
            <a:chOff x="3761587" y="2107096"/>
            <a:chExt cx="1620825" cy="1749287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5AAD8B02-6DE3-4BBF-AD7F-E5453AABB6F6}"/>
                </a:ext>
              </a:extLst>
            </p:cNvPr>
            <p:cNvSpPr/>
            <p:nvPr/>
          </p:nvSpPr>
          <p:spPr>
            <a:xfrm flipH="1">
              <a:off x="3761587" y="2107096"/>
              <a:ext cx="1620825" cy="1749287"/>
            </a:xfrm>
            <a:prstGeom prst="rtTriangl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AC9CFC-3892-4318-AD1C-E20608C939AD}"/>
                </a:ext>
              </a:extLst>
            </p:cNvPr>
            <p:cNvSpPr txBox="1"/>
            <p:nvPr/>
          </p:nvSpPr>
          <p:spPr>
            <a:xfrm>
              <a:off x="4601377" y="3054815"/>
              <a:ext cx="39205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48B504-4404-4134-928E-55550AD3A2BE}"/>
              </a:ext>
            </a:extLst>
          </p:cNvPr>
          <p:cNvGrpSpPr/>
          <p:nvPr/>
        </p:nvGrpSpPr>
        <p:grpSpPr>
          <a:xfrm>
            <a:off x="6709512" y="2107097"/>
            <a:ext cx="1379444" cy="1749286"/>
            <a:chOff x="6709512" y="2107097"/>
            <a:chExt cx="1379444" cy="1749286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C75A96E-1A4D-4934-B2A3-ADF4FD218CAF}"/>
                </a:ext>
              </a:extLst>
            </p:cNvPr>
            <p:cNvSpPr/>
            <p:nvPr/>
          </p:nvSpPr>
          <p:spPr>
            <a:xfrm rot="16200000">
              <a:off x="6524591" y="2292018"/>
              <a:ext cx="1749286" cy="1379444"/>
            </a:xfrm>
            <a:prstGeom prst="trapezoid">
              <a:avLst>
                <a:gd name="adj" fmla="val 38450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33E815-F104-4C35-8E8B-86DF7E106662}"/>
                </a:ext>
              </a:extLst>
            </p:cNvPr>
            <p:cNvSpPr txBox="1"/>
            <p:nvPr/>
          </p:nvSpPr>
          <p:spPr>
            <a:xfrm>
              <a:off x="7203207" y="2689350"/>
              <a:ext cx="3920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584F2C-7E46-4396-866F-5030AF38C732}"/>
              </a:ext>
            </a:extLst>
          </p:cNvPr>
          <p:cNvSpPr txBox="1"/>
          <p:nvPr/>
        </p:nvSpPr>
        <p:spPr>
          <a:xfrm>
            <a:off x="8252349" y="5980560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4290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74422-1445-4E20-A274-A846DE80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B37DEF-B009-4B83-916C-D526F60DFE5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shape that has turned one right angle anti-clockwise.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Start: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Finish: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656AB-5890-4EB5-B1B0-1553CD917DD2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74422-1445-4E20-A274-A846DE80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B37DEF-B009-4B83-916C-D526F60DFE5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shape that has turned one right angle anti-clockwise.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Start: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Finish: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EFE6F-0CB2-4035-A520-58E1232C4581}"/>
              </a:ext>
            </a:extLst>
          </p:cNvPr>
          <p:cNvSpPr txBox="1"/>
          <p:nvPr/>
        </p:nvSpPr>
        <p:spPr>
          <a:xfrm>
            <a:off x="2302795" y="4975495"/>
            <a:ext cx="6880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5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65DF7-E958-48F4-8283-22FF43ED9F20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9670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any shapes that contain right angles.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284343C6-AF42-4326-BC5B-F5B90572AB8A}"/>
              </a:ext>
            </a:extLst>
          </p:cNvPr>
          <p:cNvSpPr/>
          <p:nvPr/>
        </p:nvSpPr>
        <p:spPr>
          <a:xfrm>
            <a:off x="5813577" y="2204184"/>
            <a:ext cx="2024645" cy="2024645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69CF75-5490-4DB3-8CAD-988F85770D2F}"/>
              </a:ext>
            </a:extLst>
          </p:cNvPr>
          <p:cNvSpPr/>
          <p:nvPr/>
        </p:nvSpPr>
        <p:spPr>
          <a:xfrm>
            <a:off x="1096412" y="2182505"/>
            <a:ext cx="1980000" cy="19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8A0CD30-A822-4AA4-91A6-FF85D4D17033}"/>
              </a:ext>
            </a:extLst>
          </p:cNvPr>
          <p:cNvSpPr/>
          <p:nvPr/>
        </p:nvSpPr>
        <p:spPr>
          <a:xfrm>
            <a:off x="3454994" y="2105246"/>
            <a:ext cx="1980000" cy="19800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72C63-1AC0-4FDF-8FB1-1AF470B088E4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468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any shapes that contain right angles.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284343C6-AF42-4326-BC5B-F5B90572AB8A}"/>
              </a:ext>
            </a:extLst>
          </p:cNvPr>
          <p:cNvSpPr/>
          <p:nvPr/>
        </p:nvSpPr>
        <p:spPr>
          <a:xfrm>
            <a:off x="5813577" y="2204184"/>
            <a:ext cx="2024645" cy="2024645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69CF75-5490-4DB3-8CAD-988F85770D2F}"/>
              </a:ext>
            </a:extLst>
          </p:cNvPr>
          <p:cNvSpPr/>
          <p:nvPr/>
        </p:nvSpPr>
        <p:spPr>
          <a:xfrm>
            <a:off x="1096412" y="2182505"/>
            <a:ext cx="1980000" cy="19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8A0CD30-A822-4AA4-91A6-FF85D4D17033}"/>
              </a:ext>
            </a:extLst>
          </p:cNvPr>
          <p:cNvSpPr/>
          <p:nvPr/>
        </p:nvSpPr>
        <p:spPr>
          <a:xfrm>
            <a:off x="3454994" y="2105246"/>
            <a:ext cx="1980000" cy="19800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E0E6D5-7F9E-46C0-9F11-ADDBA2D05473}"/>
              </a:ext>
            </a:extLst>
          </p:cNvPr>
          <p:cNvSpPr/>
          <p:nvPr/>
        </p:nvSpPr>
        <p:spPr>
          <a:xfrm>
            <a:off x="1096412" y="218250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9B7589-5A51-4FD3-B168-5ABE61B8CB7B}"/>
              </a:ext>
            </a:extLst>
          </p:cNvPr>
          <p:cNvSpPr/>
          <p:nvPr/>
        </p:nvSpPr>
        <p:spPr>
          <a:xfrm>
            <a:off x="2788412" y="218250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25739-8AA9-4C4B-A2C6-E73F236F94AA}"/>
              </a:ext>
            </a:extLst>
          </p:cNvPr>
          <p:cNvSpPr/>
          <p:nvPr/>
        </p:nvSpPr>
        <p:spPr>
          <a:xfrm>
            <a:off x="2788412" y="387450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D4F910-F9FD-4897-A5E5-42B51156B6CE}"/>
              </a:ext>
            </a:extLst>
          </p:cNvPr>
          <p:cNvSpPr/>
          <p:nvPr/>
        </p:nvSpPr>
        <p:spPr>
          <a:xfrm>
            <a:off x="1096412" y="387450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09D35D-354E-4919-AD8B-8D5CAD06B808}"/>
              </a:ext>
            </a:extLst>
          </p:cNvPr>
          <p:cNvSpPr/>
          <p:nvPr/>
        </p:nvSpPr>
        <p:spPr>
          <a:xfrm rot="2715193">
            <a:off x="4300994" y="2164891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FC9C4-D1B3-4160-AA8C-3E166077CBA0}"/>
              </a:ext>
            </a:extLst>
          </p:cNvPr>
          <p:cNvSpPr/>
          <p:nvPr/>
        </p:nvSpPr>
        <p:spPr>
          <a:xfrm rot="2715193">
            <a:off x="3514639" y="2951246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A531EB-F09E-4F0E-87E8-466DFE9F3A85}"/>
              </a:ext>
            </a:extLst>
          </p:cNvPr>
          <p:cNvSpPr/>
          <p:nvPr/>
        </p:nvSpPr>
        <p:spPr>
          <a:xfrm rot="2715193">
            <a:off x="4300994" y="3737601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F37DAB-5653-4DFA-BED2-4FBEC0E7226D}"/>
              </a:ext>
            </a:extLst>
          </p:cNvPr>
          <p:cNvSpPr/>
          <p:nvPr/>
        </p:nvSpPr>
        <p:spPr>
          <a:xfrm rot="2715193">
            <a:off x="5087349" y="2951246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55914-0038-451E-86D5-686A83DF24D2}"/>
              </a:ext>
            </a:extLst>
          </p:cNvPr>
          <p:cNvSpPr txBox="1"/>
          <p:nvPr/>
        </p:nvSpPr>
        <p:spPr>
          <a:xfrm>
            <a:off x="1742408" y="2741618"/>
            <a:ext cx="6880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5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CCB024-07BA-4032-95DF-538263162E70}"/>
              </a:ext>
            </a:extLst>
          </p:cNvPr>
          <p:cNvSpPr txBox="1"/>
          <p:nvPr/>
        </p:nvSpPr>
        <p:spPr>
          <a:xfrm>
            <a:off x="4100990" y="2664359"/>
            <a:ext cx="6880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5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768F3-D422-4FEB-B2C4-2E53BED5350D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77703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right angles are in each shape?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C25FFEF2-4C0B-42F3-B700-CDA6964863A5}"/>
              </a:ext>
            </a:extLst>
          </p:cNvPr>
          <p:cNvSpPr/>
          <p:nvPr/>
        </p:nvSpPr>
        <p:spPr>
          <a:xfrm>
            <a:off x="3884999" y="2388250"/>
            <a:ext cx="1980000" cy="19800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1A9CC52-783A-4EA3-8D48-17D5A3A39417}"/>
              </a:ext>
            </a:extLst>
          </p:cNvPr>
          <p:cNvSpPr>
            <a:spLocks noChangeAspect="1"/>
          </p:cNvSpPr>
          <p:nvPr/>
        </p:nvSpPr>
        <p:spPr>
          <a:xfrm>
            <a:off x="6467413" y="2425940"/>
            <a:ext cx="1821575" cy="1736940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Manual Input 59">
            <a:extLst>
              <a:ext uri="{FF2B5EF4-FFF2-40B4-BE49-F238E27FC236}">
                <a16:creationId xmlns:a16="http://schemas.microsoft.com/office/drawing/2014/main" id="{9242F19E-1C4F-419D-8B0D-B881828CA670}"/>
              </a:ext>
            </a:extLst>
          </p:cNvPr>
          <p:cNvSpPr/>
          <p:nvPr/>
        </p:nvSpPr>
        <p:spPr>
          <a:xfrm>
            <a:off x="1124935" y="2476070"/>
            <a:ext cx="1821575" cy="166819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57B4C-3CA8-4423-B6E1-D6CA0409F722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4956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right angles are in each shape?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C19C0-4672-4EB1-BBDC-90CD7426A32D}"/>
              </a:ext>
            </a:extLst>
          </p:cNvPr>
          <p:cNvSpPr txBox="1"/>
          <p:nvPr/>
        </p:nvSpPr>
        <p:spPr>
          <a:xfrm>
            <a:off x="7227623" y="306857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EA61A0-078E-48B2-B0C3-FBDBA02047D1}"/>
              </a:ext>
            </a:extLst>
          </p:cNvPr>
          <p:cNvSpPr/>
          <p:nvPr/>
        </p:nvSpPr>
        <p:spPr>
          <a:xfrm>
            <a:off x="7381726" y="2607891"/>
            <a:ext cx="180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C25FFEF2-4C0B-42F3-B700-CDA6964863A5}"/>
              </a:ext>
            </a:extLst>
          </p:cNvPr>
          <p:cNvSpPr/>
          <p:nvPr/>
        </p:nvSpPr>
        <p:spPr>
          <a:xfrm>
            <a:off x="3884999" y="2388250"/>
            <a:ext cx="1980000" cy="19800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770990-CC4F-44D0-A195-3B05CD218F93}"/>
              </a:ext>
            </a:extLst>
          </p:cNvPr>
          <p:cNvSpPr txBox="1"/>
          <p:nvPr/>
        </p:nvSpPr>
        <p:spPr>
          <a:xfrm>
            <a:off x="4698508" y="3178195"/>
            <a:ext cx="35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1A9CC52-783A-4EA3-8D48-17D5A3A39417}"/>
              </a:ext>
            </a:extLst>
          </p:cNvPr>
          <p:cNvSpPr>
            <a:spLocks noChangeAspect="1"/>
          </p:cNvSpPr>
          <p:nvPr/>
        </p:nvSpPr>
        <p:spPr>
          <a:xfrm>
            <a:off x="6467413" y="2425940"/>
            <a:ext cx="1821575" cy="1736940"/>
          </a:xfrm>
          <a:prstGeom prst="pent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72025-4F59-4CEE-8811-2A716DF97F10}"/>
              </a:ext>
            </a:extLst>
          </p:cNvPr>
          <p:cNvSpPr/>
          <p:nvPr/>
        </p:nvSpPr>
        <p:spPr>
          <a:xfrm>
            <a:off x="7220945" y="310974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60" name="Flowchart: Manual Input 59">
            <a:extLst>
              <a:ext uri="{FF2B5EF4-FFF2-40B4-BE49-F238E27FC236}">
                <a16:creationId xmlns:a16="http://schemas.microsoft.com/office/drawing/2014/main" id="{9242F19E-1C4F-419D-8B0D-B881828CA670}"/>
              </a:ext>
            </a:extLst>
          </p:cNvPr>
          <p:cNvSpPr/>
          <p:nvPr/>
        </p:nvSpPr>
        <p:spPr>
          <a:xfrm>
            <a:off x="1124935" y="2476070"/>
            <a:ext cx="1821575" cy="166819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3C27C4-EB6A-4F1D-A16A-AD7E090FB9BB}"/>
              </a:ext>
            </a:extLst>
          </p:cNvPr>
          <p:cNvSpPr txBox="1"/>
          <p:nvPr/>
        </p:nvSpPr>
        <p:spPr>
          <a:xfrm>
            <a:off x="1859231" y="3110112"/>
            <a:ext cx="35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049ED3-AC9F-47FE-BE6D-C107AB3C608C}"/>
              </a:ext>
            </a:extLst>
          </p:cNvPr>
          <p:cNvSpPr/>
          <p:nvPr/>
        </p:nvSpPr>
        <p:spPr>
          <a:xfrm>
            <a:off x="2658510" y="385626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0E109A-B684-4B77-B859-69D4B3F711F3}"/>
              </a:ext>
            </a:extLst>
          </p:cNvPr>
          <p:cNvSpPr/>
          <p:nvPr/>
        </p:nvSpPr>
        <p:spPr>
          <a:xfrm>
            <a:off x="1124935" y="385626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6A88B8-CF6B-4FEF-A3E6-9865335193F3}"/>
              </a:ext>
            </a:extLst>
          </p:cNvPr>
          <p:cNvSpPr/>
          <p:nvPr/>
        </p:nvSpPr>
        <p:spPr>
          <a:xfrm rot="2715193">
            <a:off x="4730999" y="244789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82B5E-1293-419C-9136-6E618CFFE141}"/>
              </a:ext>
            </a:extLst>
          </p:cNvPr>
          <p:cNvSpPr/>
          <p:nvPr/>
        </p:nvSpPr>
        <p:spPr>
          <a:xfrm rot="2715193">
            <a:off x="3944644" y="3234250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B46619-687D-4F81-983D-03AB57DB2B34}"/>
              </a:ext>
            </a:extLst>
          </p:cNvPr>
          <p:cNvSpPr/>
          <p:nvPr/>
        </p:nvSpPr>
        <p:spPr>
          <a:xfrm rot="2715193">
            <a:off x="5517354" y="3234250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29014C-0B2C-42C0-A5C5-1630A5EAFE9A}"/>
              </a:ext>
            </a:extLst>
          </p:cNvPr>
          <p:cNvSpPr/>
          <p:nvPr/>
        </p:nvSpPr>
        <p:spPr>
          <a:xfrm rot="2715193">
            <a:off x="4730999" y="4020605"/>
            <a:ext cx="288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611CD2-BF91-4122-96AD-A3373572E9FE}"/>
              </a:ext>
            </a:extLst>
          </p:cNvPr>
          <p:cNvSpPr txBox="1"/>
          <p:nvPr/>
        </p:nvSpPr>
        <p:spPr>
          <a:xfrm>
            <a:off x="8485031" y="6052633"/>
            <a:ext cx="3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760899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EE225E-C441-4B39-B9B0-C75D4A65B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6322</TotalTime>
  <Words>939</Words>
  <Application>Microsoft Office PowerPoint</Application>
  <PresentationFormat>On-screen Show (4:3)</PresentationFormat>
  <Paragraphs>486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can solve problems and reason to identify right angles in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 Thursday 9th July 2020 Year 3: I can solve problems by comparing angles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231</cp:revision>
  <dcterms:created xsi:type="dcterms:W3CDTF">2018-03-17T10:08:43Z</dcterms:created>
  <dcterms:modified xsi:type="dcterms:W3CDTF">2020-06-30T14:37:54Z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