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61" r:id="rId3"/>
    <p:sldId id="377" r:id="rId4"/>
    <p:sldId id="362" r:id="rId5"/>
    <p:sldId id="378" r:id="rId6"/>
    <p:sldId id="363" r:id="rId7"/>
    <p:sldId id="379" r:id="rId8"/>
    <p:sldId id="392" r:id="rId9"/>
    <p:sldId id="393" r:id="rId10"/>
    <p:sldId id="394" r:id="rId11"/>
    <p:sldId id="371" r:id="rId12"/>
    <p:sldId id="395" r:id="rId13"/>
    <p:sldId id="3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8FB15-7D25-423E-BCC2-F0D36F9CD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BBE303-B147-44FB-A436-090609E63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8C881-E819-49AB-9B2A-2375116A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C273-5258-473A-B424-0707FBF291F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E21F8-C286-45B5-A6FC-D6BA19CC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35279-3C7C-4ABB-95FC-E5F46190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52F6-616F-41B9-80C6-9B28943B5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90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72D76-FE76-4858-B6B0-D1618AA0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F6F1DB-D5E8-4565-B1CF-FC63AB813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AE4AF-4921-4C92-8679-580DCA324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C273-5258-473A-B424-0707FBF291F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B42F4-979E-4493-BF13-EAB6F26AC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FEA3E-508D-475B-B425-A7DDF463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52F6-616F-41B9-80C6-9B28943B5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80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725C46-7965-4692-A1EE-626AAB79BC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07260-8BEB-40FE-9AC7-A5261B52C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CA4EF-9725-47EA-A8B3-8056C142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C273-5258-473A-B424-0707FBF291F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DFDDF-3D11-43AF-AC1B-90FDA4840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AA3C5-C492-4A56-90BB-F74C6A34E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52F6-616F-41B9-80C6-9B28943B5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919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697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390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900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8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118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828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69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56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9302A-E9CA-43FC-8E6A-59E0761C2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C1FAA-A8FC-468B-9B88-7579C1090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8C37B-C869-4174-9E33-8C65269C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C273-5258-473A-B424-0707FBF291F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4B963-0377-48D0-9395-671231B8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CFA3F-58E6-4E0F-A6E0-47E3BB52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52F6-616F-41B9-80C6-9B28943B5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383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404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38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3E6A-7376-47E1-9EC7-697816665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3FEF3-DCCD-4F86-92A9-89A7E5684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AD0B9-A2BF-4D49-936A-548DAFDFE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C273-5258-473A-B424-0707FBF291F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82C65-6AD3-4041-9E4A-CE84E3B0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1CDF7-817D-4F39-AB47-CB2EA53D5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52F6-616F-41B9-80C6-9B28943B5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19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D7C90-12B3-4A87-9C77-32B3EB020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CCAC-F0E8-44F3-BF61-266AD3FE7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7B650-5688-4343-98E7-DDA06385E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DB254-4564-489B-974A-45339E4AA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C273-5258-473A-B424-0707FBF291F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ED45D-D025-4820-B23D-823AFDD94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014D8-8221-4709-A8A6-CBE4E1AE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52F6-616F-41B9-80C6-9B28943B5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5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691E-09F4-465C-A18F-D9E989701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7F929-C00D-4E4D-B6A8-0AFF8236D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F809C-2510-4200-9E8B-FFDB8FD26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BD714E-0C8D-455C-8DAF-03445070D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B01E8D-0BE8-40BF-97E1-25890FA41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924539-BC07-4056-9C79-BEDD66CB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C273-5258-473A-B424-0707FBF291F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8914E-4F8C-4356-810C-FC7B3EE3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83D87-B523-4DFA-BA62-8BF78EC7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52F6-616F-41B9-80C6-9B28943B5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07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AB57-CF52-4AA3-8C07-764021100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EBB38E-2933-4133-A2F7-DD75581D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C273-5258-473A-B424-0707FBF291F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A3AB5-AAC9-4C34-AB77-9840D323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6AC50-C35F-4592-AFA0-92B0276D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52F6-616F-41B9-80C6-9B28943B5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88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F841BE-5E45-43BE-8914-792B8EEF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C273-5258-473A-B424-0707FBF291F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DB2BA-ECDC-4DC3-8AEA-BFE6CD28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0DEB5-D8BA-41D1-AA53-70684CB7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52F6-616F-41B9-80C6-9B28943B5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95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B1FB9-0071-4FB0-99C1-8AEDA3EC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B8F4B-4A5D-4D06-957F-DEA4FED68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74C5B-6123-4AB5-B4EE-2792A072B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7EEB4-95E3-4EE0-A5FE-46007F2A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C273-5258-473A-B424-0707FBF291F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D10B0-DFD5-4CAE-AF60-77681D3D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0908E-96A4-4D7F-A362-FA6265A3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52F6-616F-41B9-80C6-9B28943B5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65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C813-4343-4758-A99B-566D876A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14F0B0-D6DB-497C-B3BD-177429620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6BF04-0EB7-4F7F-B4AB-15CC90A9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69DA5-86D3-4BE1-A475-364CEA13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C273-5258-473A-B424-0707FBF291F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21AC1-AB6A-4C4F-B7FA-8ED680429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83B44-6E5D-4572-8B52-AF257D2F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52F6-616F-41B9-80C6-9B28943B5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1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5EA1F-1789-41A1-B1BD-0027864E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6F03A-B845-4DD4-8CD9-EE0304BD5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9B00E-E36C-4594-86B5-546FA11CD4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2C273-5258-473A-B424-0707FBF291F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56E60-031E-445D-8454-E8290B7B8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FCA7A-DF8F-4B75-8E6A-AE907D41A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D52F6-616F-41B9-80C6-9B28943B5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25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7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130FF2-FFFE-4975-81AE-BA68E5252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478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36342C2-2547-47EB-9C23-800044F8C04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Varied Fluency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total of the coins below?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DF991E-CE58-3043-BBFB-D20245C21C46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4210149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457200"/>
              <a:r>
                <a:rPr lang="en-GB" sz="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F076513-85F4-4C8D-A7C1-B871C2BC1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2828757-B514-4383-9AE3-856FD22EFA0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table.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AAEF25C0-A459-46CD-994E-1FF29A6A6C7C}"/>
              </a:ext>
            </a:extLst>
          </p:cNvPr>
          <p:cNvGraphicFramePr>
            <a:graphicFrameLocks noGrp="1"/>
          </p:cNvGraphicFramePr>
          <p:nvPr/>
        </p:nvGraphicFramePr>
        <p:xfrm>
          <a:off x="3227427" y="1705097"/>
          <a:ext cx="5737147" cy="4366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1691">
                  <a:extLst>
                    <a:ext uri="{9D8B030D-6E8A-4147-A177-3AD203B41FA5}">
                      <a16:colId xmlns:a16="http://schemas.microsoft.com/office/drawing/2014/main" val="688536270"/>
                    </a:ext>
                  </a:extLst>
                </a:gridCol>
                <a:gridCol w="1052292">
                  <a:extLst>
                    <a:ext uri="{9D8B030D-6E8A-4147-A177-3AD203B41FA5}">
                      <a16:colId xmlns:a16="http://schemas.microsoft.com/office/drawing/2014/main" val="1181138102"/>
                    </a:ext>
                  </a:extLst>
                </a:gridCol>
                <a:gridCol w="1315365">
                  <a:extLst>
                    <a:ext uri="{9D8B030D-6E8A-4147-A177-3AD203B41FA5}">
                      <a16:colId xmlns:a16="http://schemas.microsoft.com/office/drawing/2014/main" val="1636062594"/>
                    </a:ext>
                  </a:extLst>
                </a:gridCol>
                <a:gridCol w="2227799">
                  <a:extLst>
                    <a:ext uri="{9D8B030D-6E8A-4147-A177-3AD203B41FA5}">
                      <a16:colId xmlns:a16="http://schemas.microsoft.com/office/drawing/2014/main" val="1041065703"/>
                    </a:ext>
                  </a:extLst>
                </a:gridCol>
              </a:tblGrid>
              <a:tr h="1157360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Coin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Value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Colour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Equivalent value in 2ps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656151"/>
                  </a:ext>
                </a:extLst>
              </a:tr>
              <a:tr h="938749">
                <a:tc>
                  <a:txBody>
                    <a:bodyPr/>
                    <a:lstStyle/>
                    <a:p>
                      <a:pPr algn="ctr"/>
                      <a:endParaRPr lang="en-GB" sz="2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silver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754891"/>
                  </a:ext>
                </a:extLst>
              </a:tr>
              <a:tr h="938749"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2p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bronze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574191"/>
                  </a:ext>
                </a:extLst>
              </a:tr>
              <a:tr h="1332000"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20p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silver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4726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5E5B466-4F47-574F-A99F-1572FF9561D6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45159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457200"/>
              <a:r>
                <a:rPr lang="en-GB" sz="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F90EF55-5EA9-44CE-8F51-4C96AF332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2542338-FF44-44D3-BE96-F5AB3E246E23}"/>
              </a:ext>
            </a:extLst>
          </p:cNvPr>
          <p:cNvSpPr txBox="1"/>
          <p:nvPr/>
        </p:nvSpPr>
        <p:spPr>
          <a:xfrm>
            <a:off x="6457833" y="4359362"/>
            <a:ext cx="108572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60p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1592B5-95D6-4BDD-A0CF-971F5BC6C61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part whole model in as many different ways as you can using these coins. Use three coins or fewer.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A48B1-81C8-7148-BBDE-CC0D3E8E0FE1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12246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457200"/>
              <a:r>
                <a:rPr lang="en-GB" sz="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7D20F41-1969-4527-A1C1-14E689B64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DD08253-2806-4310-BEF7-4EA1AD4FDB97}"/>
              </a:ext>
            </a:extLst>
          </p:cNvPr>
          <p:cNvSpPr txBox="1"/>
          <p:nvPr/>
        </p:nvSpPr>
        <p:spPr>
          <a:xfrm>
            <a:off x="6457833" y="4359362"/>
            <a:ext cx="108572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60p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83CBDC-1AC9-48F3-8FE3-310CA40117C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part whole model in as many different ways as you can using these coins. Use three coins or fewer.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E3774-44D0-1442-94B7-0B80A4545222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427032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130FF2-FFFE-4975-81AE-BA68E5252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478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36342C2-2547-47EB-9C23-800044F8C04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Varied Fluency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total of the coins below?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E5DB56-196C-451A-9948-92EE1BC0AA21}"/>
              </a:ext>
            </a:extLst>
          </p:cNvPr>
          <p:cNvSpPr txBox="1"/>
          <p:nvPr/>
        </p:nvSpPr>
        <p:spPr>
          <a:xfrm>
            <a:off x="5680256" y="4691531"/>
            <a:ext cx="831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40p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6E9E6E-43D8-A94B-8235-FCCD89946CE5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7557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1A4F66-12D8-47D4-80B3-F70AC9E89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4780"/>
            <a:ext cx="8913124" cy="63221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36F513-9E9A-4D76-8A58-3C84D85C92BB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Varied Fluency 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box of crayons cost 75p.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Does Gregory have enough money to buy a box of crayons?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6D7B5-295E-2345-98C5-97949A577044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76209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D23F1EC1-40B7-40A6-A6EE-737076906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8599788B-75B7-460D-A6B7-F918A39E77C6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457200"/>
            <a:r>
              <a:rPr lang="en-GB" altLang="en-US" sz="500" b="1" dirty="0">
                <a:solidFill>
                  <a:prstClr val="black"/>
                </a:solidFill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1A4F66-12D8-47D4-80B3-F70AC9E89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4780"/>
            <a:ext cx="8913124" cy="63221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336F513-9E9A-4D76-8A58-3C84D85C92BB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 box of crayons cost 75p. 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Does Gregory have enough money to buy a box of crayons?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No, Gregory will need 10p more.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5C1721-10C6-1A4E-8E8E-31E9F7BFE2E5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03888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D35DA0-067C-47A3-882E-C0A724037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4780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F562347-3F86-4E26-81C0-ED859F80A9C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Varied Fluency 4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coins to make 50p.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BA10C7-9A28-0549-8EE0-EF08B01199FB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60845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D35DA0-067C-47A3-882E-C0A724037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4780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F562347-3F86-4E26-81C0-ED859F80A9C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Varied Fluency 4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Circle the coins to make 50p.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20p + 10p + 10p + 10p or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20p + 10p + 10p + 5p + 5p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B42A6-646E-3D4B-92B3-076C8D6E0F70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95444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5A52AE-CA25-4C26-9D94-53A577923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457200"/>
              <a:r>
                <a:rPr lang="en-GB" sz="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Sara has two coins in her pocket. They total 55p.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Her friend Hafsah says,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the mistake Hafsah has made. </a:t>
            </a:r>
          </a:p>
          <a:p>
            <a:pPr defTabSz="45720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F8967-58E5-4731-83C7-C0C02819EABC}"/>
              </a:ext>
            </a:extLst>
          </p:cNvPr>
          <p:cNvSpPr txBox="1"/>
          <p:nvPr/>
        </p:nvSpPr>
        <p:spPr>
          <a:xfrm>
            <a:off x="5310600" y="2773205"/>
            <a:ext cx="3663368" cy="1055608"/>
          </a:xfrm>
          <a:prstGeom prst="wedgeRoundRectCallout">
            <a:avLst>
              <a:gd name="adj1" fmla="val -63104"/>
              <a:gd name="adj2" fmla="val 23052"/>
              <a:gd name="adj3" fmla="val 16667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Sara must have two 5p coins.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4052C5-DB05-3A4B-8541-CFE00E40F061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82249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5A52AE-CA25-4C26-9D94-53A577923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457200"/>
              <a:r>
                <a:rPr lang="en-GB" sz="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Sara has two coins in her pocket. They total 55p.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Her friend Hafsah says,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the mistake Hafsah has made. </a:t>
            </a: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5p and 5p total 10p not 55p. </a:t>
            </a: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Sara must have a 50p and a 5p coin. </a:t>
            </a:r>
          </a:p>
          <a:p>
            <a:pPr defTabSz="45720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F8967-58E5-4731-83C7-C0C02819EABC}"/>
              </a:ext>
            </a:extLst>
          </p:cNvPr>
          <p:cNvSpPr txBox="1"/>
          <p:nvPr/>
        </p:nvSpPr>
        <p:spPr>
          <a:xfrm>
            <a:off x="5310600" y="2773205"/>
            <a:ext cx="3663368" cy="1055608"/>
          </a:xfrm>
          <a:prstGeom prst="wedgeRoundRectCallout">
            <a:avLst>
              <a:gd name="adj1" fmla="val -63104"/>
              <a:gd name="adj2" fmla="val 23052"/>
              <a:gd name="adj3" fmla="val 16667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Sara must have two 5p coins.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3C9E98-6FCF-6F4F-AE94-3CCAAC345234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65091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457200"/>
              <a:r>
                <a:rPr lang="en-GB" sz="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73AF560-D27C-4D88-94F2-BAE59F0A5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D8CFED-899D-4A6F-B49C-B2BF4FD57AB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table.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9E1A106-8852-430F-9221-E91DCCDEB2DA}"/>
              </a:ext>
            </a:extLst>
          </p:cNvPr>
          <p:cNvGraphicFramePr>
            <a:graphicFrameLocks noGrp="1"/>
          </p:cNvGraphicFramePr>
          <p:nvPr/>
        </p:nvGraphicFramePr>
        <p:xfrm>
          <a:off x="3227427" y="1705098"/>
          <a:ext cx="5737147" cy="39736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1691">
                  <a:extLst>
                    <a:ext uri="{9D8B030D-6E8A-4147-A177-3AD203B41FA5}">
                      <a16:colId xmlns:a16="http://schemas.microsoft.com/office/drawing/2014/main" val="688536270"/>
                    </a:ext>
                  </a:extLst>
                </a:gridCol>
                <a:gridCol w="1052292">
                  <a:extLst>
                    <a:ext uri="{9D8B030D-6E8A-4147-A177-3AD203B41FA5}">
                      <a16:colId xmlns:a16="http://schemas.microsoft.com/office/drawing/2014/main" val="1181138102"/>
                    </a:ext>
                  </a:extLst>
                </a:gridCol>
                <a:gridCol w="1315365">
                  <a:extLst>
                    <a:ext uri="{9D8B030D-6E8A-4147-A177-3AD203B41FA5}">
                      <a16:colId xmlns:a16="http://schemas.microsoft.com/office/drawing/2014/main" val="1636062594"/>
                    </a:ext>
                  </a:extLst>
                </a:gridCol>
                <a:gridCol w="2227799">
                  <a:extLst>
                    <a:ext uri="{9D8B030D-6E8A-4147-A177-3AD203B41FA5}">
                      <a16:colId xmlns:a16="http://schemas.microsoft.com/office/drawing/2014/main" val="1041065703"/>
                    </a:ext>
                  </a:extLst>
                </a:gridCol>
              </a:tblGrid>
              <a:tr h="1157360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Coin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Value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Colour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Equivalent value in 2ps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656151"/>
                  </a:ext>
                </a:extLst>
              </a:tr>
              <a:tr h="938749">
                <a:tc>
                  <a:txBody>
                    <a:bodyPr/>
                    <a:lstStyle/>
                    <a:p>
                      <a:pPr algn="ctr"/>
                      <a:endParaRPr lang="en-GB" sz="22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silver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0754891"/>
                  </a:ext>
                </a:extLst>
              </a:tr>
              <a:tr h="938749"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2p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574191"/>
                  </a:ext>
                </a:extLst>
              </a:tr>
              <a:tr h="938749"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latin typeface="Century Gothic" panose="020B0502020202020204" pitchFamily="34" charset="0"/>
                        </a:rPr>
                        <a:t>20p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4726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F024BD2-9C48-9B42-9D77-75C4DA132918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4058299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338</Words>
  <Application>Microsoft Office PowerPoint</Application>
  <PresentationFormat>Widescreen</PresentationFormat>
  <Paragraphs>195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SassoonCRInfantMedium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2</cp:revision>
  <dcterms:created xsi:type="dcterms:W3CDTF">2020-06-25T17:32:09Z</dcterms:created>
  <dcterms:modified xsi:type="dcterms:W3CDTF">2020-06-25T17:52:01Z</dcterms:modified>
</cp:coreProperties>
</file>