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388" r:id="rId3"/>
    <p:sldId id="389" r:id="rId4"/>
    <p:sldId id="390" r:id="rId5"/>
    <p:sldId id="391" r:id="rId6"/>
    <p:sldId id="378" r:id="rId7"/>
    <p:sldId id="379" r:id="rId8"/>
    <p:sldId id="363" r:id="rId9"/>
    <p:sldId id="38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8DD8D-05C7-4FF7-9DD8-B5D0DEEC63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01E05E-A40D-4861-8015-397EA448EE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5177B0-4EF0-426B-9448-8CE54E7F3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A2F1B-9AE2-47B3-A57F-1B759736EE46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98B19F-83CD-48FE-88C8-6AF3459BC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964C48-6A4B-4C25-9AAF-BCB9E6B5C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23406-589E-484F-8793-78D4F658B9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2206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F9EAE-1A1D-4D36-8ED2-4555D07F6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2A6F92-F764-4E4A-81A3-08C66876C1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B03F16-983C-4A1B-8A48-D27C8AE08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A2F1B-9AE2-47B3-A57F-1B759736EE46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D6D997-4FA1-444C-8C92-624E5000D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8D8817-0C67-4E3F-80F4-3779A8C66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23406-589E-484F-8793-78D4F658B9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2955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50FCAF-F2B2-4918-9461-35280958EA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F455EE-5F57-48E7-8A6D-83ADEC26BD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DA1F47-744D-407A-A7EA-8B76333D8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A2F1B-9AE2-47B3-A57F-1B759736EE46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10CD02-5A39-4380-9C5D-1F14E1603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2E28E-B9ED-4362-973F-2F253B4FE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23406-589E-484F-8793-78D4F658B9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80857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66456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4059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50438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14663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46471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46924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36590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7338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BB4558-9C17-49FA-91DF-DEF148500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A45CEB-16A7-4AC9-87A5-492B0FB96A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00DCD7-5F64-4075-8BE0-15426DFE4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A2F1B-9AE2-47B3-A57F-1B759736EE46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BF76C1-646C-4010-B428-A26A088ED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F63A84-86FD-4015-888A-7DFB749DE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23406-589E-484F-8793-78D4F658B9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23716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63476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57613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2987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A088D-FA31-4D5F-87E8-920BB98C5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EE7E4F-9FC8-414E-A55E-7A2286A250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B701A5-225A-4FB3-A30E-CB283CDC8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A2F1B-9AE2-47B3-A57F-1B759736EE46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C8D3F4-DE18-4C70-87A1-1EB14D29C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910B95-14F8-47D2-91CC-5134C7B96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23406-589E-484F-8793-78D4F658B9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0332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C05F5-94AA-48A4-BA14-71317C7D5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F52646-26A2-4CAF-8AE7-9AD847EFDD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39B29E-A569-4CFA-B474-8CEA621870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1101CA-E3E7-4E25-8EE7-18144158D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A2F1B-9AE2-47B3-A57F-1B759736EE46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15F720-5FEE-4800-BD0A-A7A7250C8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E143FB-39E2-49D7-A72C-72466B060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23406-589E-484F-8793-78D4F658B9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5546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1BC26-642C-4ED9-8410-8B65CE9CA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66705E-AF82-4413-9469-D337F99BD4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76FA31-5C59-4A66-B8D7-20EF2B77C7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4FCF9F-5E21-43A1-AECD-5B0A5B4C08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ABB749-6B84-43F8-B0B1-242D8C493D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D4A898-4D02-45AE-B6E9-C56D93A44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A2F1B-9AE2-47B3-A57F-1B759736EE46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0A1D7E-3502-492E-8AF6-1EB287480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A2F383-8D7E-4003-90A7-ED948FA36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23406-589E-484F-8793-78D4F658B9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7927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6319D-0E2E-4A4B-819B-76E823100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E25AF4-3F39-439D-ADDE-CD39C1226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A2F1B-9AE2-47B3-A57F-1B759736EE46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CC4C59-2813-4E64-A336-413735782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F9BEFB-27DA-410F-A6F4-4BA98051D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23406-589E-484F-8793-78D4F658B9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3215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C6CF609-10D9-4B19-8F57-215039750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A2F1B-9AE2-47B3-A57F-1B759736EE46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4EA9C5-208C-4A90-BFB9-54461EEF3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59E2DA-9D7D-4FF8-9B6D-4FC8B1B02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23406-589E-484F-8793-78D4F658B9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9635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91320-EE6B-4F28-82D1-119F0B911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D79C56-926C-4BDB-806B-447D315679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56C4FD-A06D-47A2-A18D-624E7EDECC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367FA9-BB45-4D72-8AC8-285BE4FC0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A2F1B-9AE2-47B3-A57F-1B759736EE46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9739C7-AD29-4E3F-8B7A-328BD9DA1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4815D6-8136-478D-951C-9D3E477B2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23406-589E-484F-8793-78D4F658B9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0546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298D5-BA60-4CDF-ABB4-C93DC05B0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BB6DE4-6256-467C-91A2-673F772F0D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A19CA7-9778-44B8-AF37-B07C113659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08F9CC-D1CC-45E2-889E-044934EED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A2F1B-9AE2-47B3-A57F-1B759736EE46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27C35C-AB79-4EA6-A838-55C74E15B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8E0BC0-C8D2-454B-9039-4794FCE0E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23406-589E-484F-8793-78D4F658B9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4162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95ED67-BC0A-46FA-A4CA-D56E36A5C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D70836-820F-45D8-A67C-4E379F40CD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253B51-4265-4C6A-8AF8-22D98FE263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3A2F1B-9AE2-47B3-A57F-1B759736EE46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C588AF-DE3E-405E-8228-48FADF0AF3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5C4152-3A30-41C4-852F-6862285FFA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E23406-589E-484F-8793-78D4F658B9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4676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3C518-2E58-4E98-8F61-29A47E1D445A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5308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6DBF7D0-31EF-4FF3-B011-A4712D2EC9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9438" y="148682"/>
            <a:ext cx="8913124" cy="63221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B78F0FB-769D-451E-8690-D9D636300BE1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457200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685800">
              <a:defRPr/>
            </a:pPr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Which sentence is correct?</a:t>
            </a:r>
          </a:p>
          <a:p>
            <a:pPr algn="ctr" defTabSz="685800">
              <a:defRPr/>
            </a:pPr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685800">
              <a:defRPr/>
            </a:pPr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685800">
              <a:defRPr/>
            </a:pPr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685800">
              <a:defRPr/>
            </a:pPr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685800">
              <a:defRPr/>
            </a:pPr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685800">
              <a:defRPr/>
            </a:pPr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685800">
              <a:defRPr/>
            </a:pPr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685800">
              <a:defRPr/>
            </a:pPr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685800">
              <a:defRPr/>
            </a:pPr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685800">
              <a:defRPr/>
            </a:pPr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685800">
              <a:defRPr/>
            </a:pPr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1. The capacity of jug A is equal to jug B.</a:t>
            </a:r>
          </a:p>
          <a:p>
            <a:pPr marL="228600" indent="-228600" algn="ctr" defTabSz="685800">
              <a:buFontTx/>
              <a:buAutoNum type="arabicPeriod"/>
              <a:defRPr/>
            </a:pPr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685800">
              <a:defRPr/>
            </a:pPr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2. The volume of jug A is less than jug B. </a:t>
            </a: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88739AF-D613-4B95-ABB8-4C9083066705}"/>
              </a:ext>
            </a:extLst>
          </p:cNvPr>
          <p:cNvSpPr txBox="1"/>
          <p:nvPr/>
        </p:nvSpPr>
        <p:spPr>
          <a:xfrm>
            <a:off x="3990809" y="1432099"/>
            <a:ext cx="58841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457200"/>
            <a:r>
              <a:rPr lang="en-GB" sz="3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A</a:t>
            </a:r>
            <a:endParaRPr lang="en-GB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E623C58-8F8B-450C-9B65-0A8E82C8F6DF}"/>
              </a:ext>
            </a:extLst>
          </p:cNvPr>
          <p:cNvSpPr txBox="1"/>
          <p:nvPr/>
        </p:nvSpPr>
        <p:spPr>
          <a:xfrm>
            <a:off x="7262216" y="1432099"/>
            <a:ext cx="58841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457200"/>
            <a:r>
              <a:rPr lang="en-GB" sz="3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B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5C666B-172C-44F0-8731-7B750BA131AE}"/>
              </a:ext>
            </a:extLst>
          </p:cNvPr>
          <p:cNvSpPr txBox="1"/>
          <p:nvPr/>
        </p:nvSpPr>
        <p:spPr>
          <a:xfrm>
            <a:off x="9734920" y="6002805"/>
            <a:ext cx="588928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457200"/>
            <a:r>
              <a:rPr lang="en-GB" sz="1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Y1</a:t>
            </a:r>
          </a:p>
        </p:txBody>
      </p:sp>
    </p:spTree>
    <p:extLst>
      <p:ext uri="{BB962C8B-B14F-4D97-AF65-F5344CB8AC3E}">
        <p14:creationId xmlns:p14="http://schemas.microsoft.com/office/powerpoint/2010/main" val="1980980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6DBF7D0-31EF-4FF3-B011-A4712D2EC9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9438" y="148682"/>
            <a:ext cx="8913124" cy="63221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B78F0FB-769D-451E-8690-D9D636300BE1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457200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685800">
              <a:defRPr/>
            </a:pPr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Which sentence is correct?</a:t>
            </a:r>
          </a:p>
          <a:p>
            <a:pPr algn="ctr" defTabSz="685800">
              <a:defRPr/>
            </a:pPr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685800">
              <a:defRPr/>
            </a:pPr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685800">
              <a:defRPr/>
            </a:pPr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685800">
              <a:defRPr/>
            </a:pPr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685800">
              <a:defRPr/>
            </a:pPr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685800">
              <a:defRPr/>
            </a:pPr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685800">
              <a:defRPr/>
            </a:pPr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685800">
              <a:defRPr/>
            </a:pPr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685800">
              <a:defRPr/>
            </a:pPr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685800">
              <a:defRPr/>
            </a:pPr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685800">
              <a:defRPr/>
            </a:pP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1. The capacity of jug A is equal to jug B.</a:t>
            </a:r>
          </a:p>
          <a:p>
            <a:pPr marL="228600" indent="-228600" algn="ctr" defTabSz="685800">
              <a:buFontTx/>
              <a:buAutoNum type="arabicPeriod"/>
              <a:defRPr/>
            </a:pPr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685800">
              <a:defRPr/>
            </a:pPr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2. The volume of jug A is less than jug B. </a:t>
            </a: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88739AF-D613-4B95-ABB8-4C9083066705}"/>
              </a:ext>
            </a:extLst>
          </p:cNvPr>
          <p:cNvSpPr txBox="1"/>
          <p:nvPr/>
        </p:nvSpPr>
        <p:spPr>
          <a:xfrm>
            <a:off x="3990809" y="1432099"/>
            <a:ext cx="58841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457200"/>
            <a:r>
              <a:rPr lang="en-GB" sz="3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A</a:t>
            </a:r>
            <a:endParaRPr lang="en-GB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E623C58-8F8B-450C-9B65-0A8E82C8F6DF}"/>
              </a:ext>
            </a:extLst>
          </p:cNvPr>
          <p:cNvSpPr txBox="1"/>
          <p:nvPr/>
        </p:nvSpPr>
        <p:spPr>
          <a:xfrm>
            <a:off x="7262216" y="1432099"/>
            <a:ext cx="58841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457200"/>
            <a:r>
              <a:rPr lang="en-GB" sz="3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B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F2EE0D-55D9-4D47-9813-2D248884AA83}"/>
              </a:ext>
            </a:extLst>
          </p:cNvPr>
          <p:cNvSpPr txBox="1"/>
          <p:nvPr/>
        </p:nvSpPr>
        <p:spPr>
          <a:xfrm>
            <a:off x="9734920" y="6002805"/>
            <a:ext cx="588928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457200"/>
            <a:r>
              <a:rPr lang="en-GB" sz="1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Y1</a:t>
            </a:r>
          </a:p>
        </p:txBody>
      </p:sp>
    </p:spTree>
    <p:extLst>
      <p:ext uri="{BB962C8B-B14F-4D97-AF65-F5344CB8AC3E}">
        <p14:creationId xmlns:p14="http://schemas.microsoft.com/office/powerpoint/2010/main" val="1533907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52250ED-1CF5-4108-928B-85B8FABB5C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9438" y="148682"/>
            <a:ext cx="8913124" cy="63221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61F19C88-F887-4EA0-804C-3291D8AF7B3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457200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685800">
              <a:defRPr/>
            </a:pPr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Complete the sentence.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0D67AC8-E668-4D1C-8629-AE66ABD17BF7}"/>
              </a:ext>
            </a:extLst>
          </p:cNvPr>
          <p:cNvGrpSpPr/>
          <p:nvPr/>
        </p:nvGrpSpPr>
        <p:grpSpPr>
          <a:xfrm>
            <a:off x="3528625" y="2517192"/>
            <a:ext cx="5254868" cy="1943488"/>
            <a:chOff x="329542" y="7766000"/>
            <a:chExt cx="2966235" cy="1097048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5E67FBF-77B9-4E6B-B516-A6ECB11FF0A9}"/>
                </a:ext>
              </a:extLst>
            </p:cNvPr>
            <p:cNvSpPr txBox="1"/>
            <p:nvPr/>
          </p:nvSpPr>
          <p:spPr>
            <a:xfrm>
              <a:off x="1114614" y="7766000"/>
              <a:ext cx="1485723" cy="330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GB" sz="32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is ________</a:t>
              </a:r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FBE8FCF0-9546-4E16-8072-10B29CB1F9E8}"/>
                </a:ext>
              </a:extLst>
            </p:cNvPr>
            <p:cNvSpPr/>
            <p:nvPr/>
          </p:nvSpPr>
          <p:spPr>
            <a:xfrm>
              <a:off x="329542" y="8532848"/>
              <a:ext cx="1383007" cy="330200"/>
            </a:xfrm>
            <a:prstGeom prst="round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457200"/>
              <a:r>
                <a:rPr lang="en-GB" sz="28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greater than</a:t>
              </a:r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6FF1F84B-B5A5-40F8-9BF8-4594272434C0}"/>
                </a:ext>
              </a:extLst>
            </p:cNvPr>
            <p:cNvSpPr/>
            <p:nvPr/>
          </p:nvSpPr>
          <p:spPr>
            <a:xfrm>
              <a:off x="1912770" y="8532848"/>
              <a:ext cx="1383007" cy="330200"/>
            </a:xfrm>
            <a:prstGeom prst="round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457200"/>
              <a:r>
                <a:rPr lang="en-GB" sz="28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less than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ED348AE5-69BD-47A2-9EB4-B1739A38AD15}"/>
              </a:ext>
            </a:extLst>
          </p:cNvPr>
          <p:cNvSpPr txBox="1"/>
          <p:nvPr/>
        </p:nvSpPr>
        <p:spPr>
          <a:xfrm>
            <a:off x="9734920" y="6002805"/>
            <a:ext cx="588928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457200"/>
            <a:r>
              <a:rPr lang="en-GB" sz="1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Y1</a:t>
            </a:r>
          </a:p>
        </p:txBody>
      </p:sp>
    </p:spTree>
    <p:extLst>
      <p:ext uri="{BB962C8B-B14F-4D97-AF65-F5344CB8AC3E}">
        <p14:creationId xmlns:p14="http://schemas.microsoft.com/office/powerpoint/2010/main" val="3718879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52250ED-1CF5-4108-928B-85B8FABB5C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9438" y="148682"/>
            <a:ext cx="8913124" cy="63221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61F19C88-F887-4EA0-804C-3291D8AF7B3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457200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685800">
              <a:defRPr/>
            </a:pPr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Complete the sentence.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0D67AC8-E668-4D1C-8629-AE66ABD17BF7}"/>
              </a:ext>
            </a:extLst>
          </p:cNvPr>
          <p:cNvGrpSpPr/>
          <p:nvPr/>
        </p:nvGrpSpPr>
        <p:grpSpPr>
          <a:xfrm>
            <a:off x="4919430" y="2517192"/>
            <a:ext cx="3864065" cy="1943488"/>
            <a:chOff x="1114614" y="7766000"/>
            <a:chExt cx="2181163" cy="1097048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5E67FBF-77B9-4E6B-B516-A6ECB11FF0A9}"/>
                </a:ext>
              </a:extLst>
            </p:cNvPr>
            <p:cNvSpPr txBox="1"/>
            <p:nvPr/>
          </p:nvSpPr>
          <p:spPr>
            <a:xfrm>
              <a:off x="1114614" y="7766000"/>
              <a:ext cx="1485723" cy="330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GB" sz="32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is ________</a:t>
              </a:r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6FF1F84B-B5A5-40F8-9BF8-4594272434C0}"/>
                </a:ext>
              </a:extLst>
            </p:cNvPr>
            <p:cNvSpPr/>
            <p:nvPr/>
          </p:nvSpPr>
          <p:spPr>
            <a:xfrm>
              <a:off x="1912770" y="8532848"/>
              <a:ext cx="1383007" cy="330200"/>
            </a:xfrm>
            <a:prstGeom prst="round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457200"/>
              <a:r>
                <a:rPr lang="en-GB" sz="28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less than</a:t>
              </a:r>
            </a:p>
          </p:txBody>
        </p:sp>
      </p:grp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EFEA3FC-9F2E-4F80-A007-B705C787E171}"/>
              </a:ext>
            </a:extLst>
          </p:cNvPr>
          <p:cNvSpPr/>
          <p:nvPr/>
        </p:nvSpPr>
        <p:spPr>
          <a:xfrm>
            <a:off x="5378391" y="2540128"/>
            <a:ext cx="1673439" cy="531791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457200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greater than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2C8EDBD-A222-4B2C-B3D9-E1B47B80248B}"/>
              </a:ext>
            </a:extLst>
          </p:cNvPr>
          <p:cNvSpPr/>
          <p:nvPr/>
        </p:nvSpPr>
        <p:spPr>
          <a:xfrm>
            <a:off x="3528625" y="3875707"/>
            <a:ext cx="2450082" cy="58497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457200"/>
            <a:r>
              <a:rPr lang="en-GB" sz="2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greater than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75DE53B-D1DF-40DD-9C20-BE23218357F9}"/>
              </a:ext>
            </a:extLst>
          </p:cNvPr>
          <p:cNvSpPr txBox="1"/>
          <p:nvPr/>
        </p:nvSpPr>
        <p:spPr>
          <a:xfrm>
            <a:off x="9734920" y="6002805"/>
            <a:ext cx="588928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457200"/>
            <a:r>
              <a:rPr lang="en-GB" sz="1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Y1</a:t>
            </a:r>
          </a:p>
        </p:txBody>
      </p:sp>
    </p:spTree>
    <p:extLst>
      <p:ext uri="{BB962C8B-B14F-4D97-AF65-F5344CB8AC3E}">
        <p14:creationId xmlns:p14="http://schemas.microsoft.com/office/powerpoint/2010/main" val="36839268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generated with very high confidence">
            <a:extLst>
              <a:ext uri="{FF2B5EF4-FFF2-40B4-BE49-F238E27FC236}">
                <a16:creationId xmlns:a16="http://schemas.microsoft.com/office/drawing/2014/main" id="{57F1A1E2-C535-480E-8342-591811FE96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"/>
            <a:ext cx="9144000" cy="685799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61A44F9-F768-4727-9D76-97524DEFBDE3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457200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algn="ctr" defTabSz="457200"/>
            <a:endParaRPr lang="en-GB" sz="2000" u="sng" dirty="0">
              <a:solidFill>
                <a:srgbClr val="E7E6E6">
                  <a:lumMod val="50000"/>
                </a:srgbClr>
              </a:solidFill>
              <a:latin typeface="SassoonCRInfantMedium" panose="02000603020000020003" pitchFamily="2" charset="0"/>
            </a:endParaRPr>
          </a:p>
          <a:p>
            <a:pPr algn="ctr"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The volume of the container below is a quarter full.</a:t>
            </a: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True or false?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F200B7-F585-4AD8-98F7-8FFCF3527C90}"/>
              </a:ext>
            </a:extLst>
          </p:cNvPr>
          <p:cNvSpPr txBox="1"/>
          <p:nvPr/>
        </p:nvSpPr>
        <p:spPr>
          <a:xfrm>
            <a:off x="9734920" y="6002805"/>
            <a:ext cx="588928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457200"/>
            <a:r>
              <a:rPr lang="en-GB" sz="1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Y2</a:t>
            </a:r>
          </a:p>
        </p:txBody>
      </p:sp>
    </p:spTree>
    <p:extLst>
      <p:ext uri="{BB962C8B-B14F-4D97-AF65-F5344CB8AC3E}">
        <p14:creationId xmlns:p14="http://schemas.microsoft.com/office/powerpoint/2010/main" val="33610234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generated with very high confidence">
            <a:extLst>
              <a:ext uri="{FF2B5EF4-FFF2-40B4-BE49-F238E27FC236}">
                <a16:creationId xmlns:a16="http://schemas.microsoft.com/office/drawing/2014/main" id="{57F1A1E2-C535-480E-8342-591811FE96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"/>
            <a:ext cx="9144000" cy="685799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61A44F9-F768-4727-9D76-97524DEFBDE3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457200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algn="ctr" defTabSz="457200"/>
            <a:endParaRPr lang="en-GB" sz="2000" u="sng" dirty="0">
              <a:solidFill>
                <a:srgbClr val="E7E6E6">
                  <a:lumMod val="50000"/>
                </a:srgbClr>
              </a:solidFill>
              <a:latin typeface="SassoonCRInfantMedium" panose="02000603020000020003" pitchFamily="2" charset="0"/>
            </a:endParaRPr>
          </a:p>
          <a:p>
            <a:pPr algn="ctr"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The volume of the container below is a quarter full.</a:t>
            </a: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True or false?</a:t>
            </a: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r>
              <a:rPr lang="en-GB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True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B863F1-FAE5-43FF-AD2D-CD51ADCDE58D}"/>
              </a:ext>
            </a:extLst>
          </p:cNvPr>
          <p:cNvSpPr txBox="1"/>
          <p:nvPr/>
        </p:nvSpPr>
        <p:spPr>
          <a:xfrm>
            <a:off x="9734920" y="6002805"/>
            <a:ext cx="588928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457200"/>
            <a:r>
              <a:rPr lang="en-GB" sz="1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Y2</a:t>
            </a:r>
          </a:p>
        </p:txBody>
      </p:sp>
    </p:spTree>
    <p:extLst>
      <p:ext uri="{BB962C8B-B14F-4D97-AF65-F5344CB8AC3E}">
        <p14:creationId xmlns:p14="http://schemas.microsoft.com/office/powerpoint/2010/main" val="732301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indoor&#10;&#10;Description generated with very high confidence">
            <a:extLst>
              <a:ext uri="{FF2B5EF4-FFF2-40B4-BE49-F238E27FC236}">
                <a16:creationId xmlns:a16="http://schemas.microsoft.com/office/drawing/2014/main" id="{52BD1D51-9BA4-447D-82DD-EFA3EB980F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"/>
            <a:ext cx="9144000" cy="6857999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F9CA9E75-7566-44E9-921A-3A29425C25B7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457200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algn="ctr" defTabSz="457200"/>
            <a:endParaRPr lang="en-GB" sz="1200" u="sng" dirty="0">
              <a:solidFill>
                <a:srgbClr val="E7E6E6">
                  <a:lumMod val="50000"/>
                </a:srgbClr>
              </a:solidFill>
              <a:latin typeface="SassoonCRInfantMedium" panose="02000603020000020003" pitchFamily="2" charset="0"/>
            </a:endParaRPr>
          </a:p>
          <a:p>
            <a:pPr algn="ctr"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Use &lt;, &gt; and = symbols to compare the capacity </a:t>
            </a:r>
          </a:p>
          <a:p>
            <a:pPr algn="ctr"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of container A with container B.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45F86F-F42A-4E0B-AA47-5466597F89BF}"/>
              </a:ext>
            </a:extLst>
          </p:cNvPr>
          <p:cNvSpPr txBox="1"/>
          <p:nvPr/>
        </p:nvSpPr>
        <p:spPr>
          <a:xfrm>
            <a:off x="9734920" y="6002805"/>
            <a:ext cx="588928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457200"/>
            <a:r>
              <a:rPr lang="en-GB" sz="1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Y2</a:t>
            </a:r>
          </a:p>
        </p:txBody>
      </p:sp>
    </p:spTree>
    <p:extLst>
      <p:ext uri="{BB962C8B-B14F-4D97-AF65-F5344CB8AC3E}">
        <p14:creationId xmlns:p14="http://schemas.microsoft.com/office/powerpoint/2010/main" val="1684693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indoor&#10;&#10;Description generated with very high confidence">
            <a:extLst>
              <a:ext uri="{FF2B5EF4-FFF2-40B4-BE49-F238E27FC236}">
                <a16:creationId xmlns:a16="http://schemas.microsoft.com/office/drawing/2014/main" id="{52BD1D51-9BA4-447D-82DD-EFA3EB980F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"/>
            <a:ext cx="9144000" cy="6857999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F9CA9E75-7566-44E9-921A-3A29425C25B7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457200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algn="ctr" defTabSz="457200"/>
            <a:endParaRPr lang="en-GB" sz="1200" u="sng" dirty="0">
              <a:solidFill>
                <a:srgbClr val="E7E6E6">
                  <a:lumMod val="50000"/>
                </a:srgbClr>
              </a:solidFill>
              <a:latin typeface="SassoonCRInfantMedium" panose="02000603020000020003" pitchFamily="2" charset="0"/>
            </a:endParaRPr>
          </a:p>
          <a:p>
            <a:pPr algn="ctr"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Use &lt;, &gt; and = symbols to compare the capacity </a:t>
            </a:r>
          </a:p>
          <a:p>
            <a:pPr algn="ctr"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of container A with container B.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629A4AA-F147-4B41-8125-15310B889E0C}"/>
              </a:ext>
            </a:extLst>
          </p:cNvPr>
          <p:cNvSpPr/>
          <p:nvPr/>
        </p:nvSpPr>
        <p:spPr>
          <a:xfrm>
            <a:off x="5796077" y="2154443"/>
            <a:ext cx="59984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/>
            <a:r>
              <a:rPr lang="en-GB" sz="5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&lt;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A943DFC-47EC-4964-9391-3AEB725207D1}"/>
              </a:ext>
            </a:extLst>
          </p:cNvPr>
          <p:cNvSpPr/>
          <p:nvPr/>
        </p:nvSpPr>
        <p:spPr>
          <a:xfrm>
            <a:off x="5796078" y="3636879"/>
            <a:ext cx="59984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/>
            <a:r>
              <a:rPr lang="en-GB" sz="5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&gt;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28C60D7-0055-4165-9AE9-BBBC30B5DF27}"/>
              </a:ext>
            </a:extLst>
          </p:cNvPr>
          <p:cNvSpPr/>
          <p:nvPr/>
        </p:nvSpPr>
        <p:spPr>
          <a:xfrm>
            <a:off x="5796078" y="5119315"/>
            <a:ext cx="59984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/>
            <a:r>
              <a:rPr lang="en-GB" sz="5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=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BBC881-147C-4AB0-8DA4-D908E3E4EC6B}"/>
              </a:ext>
            </a:extLst>
          </p:cNvPr>
          <p:cNvSpPr txBox="1"/>
          <p:nvPr/>
        </p:nvSpPr>
        <p:spPr>
          <a:xfrm>
            <a:off x="9734920" y="6002805"/>
            <a:ext cx="588928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457200"/>
            <a:r>
              <a:rPr lang="en-GB" sz="1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Y2</a:t>
            </a:r>
          </a:p>
        </p:txBody>
      </p:sp>
    </p:spTree>
    <p:extLst>
      <p:ext uri="{BB962C8B-B14F-4D97-AF65-F5344CB8AC3E}">
        <p14:creationId xmlns:p14="http://schemas.microsoft.com/office/powerpoint/2010/main" val="19713258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ustom 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0563C1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188</Words>
  <Application>Microsoft Office PowerPoint</Application>
  <PresentationFormat>Widescreen</PresentationFormat>
  <Paragraphs>91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Century Gothic</vt:lpstr>
      <vt:lpstr>SassoonCRInfantMedium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guest pc</dc:creator>
  <cp:lastModifiedBy>guest pc</cp:lastModifiedBy>
  <cp:revision>1</cp:revision>
  <dcterms:created xsi:type="dcterms:W3CDTF">2020-06-17T23:36:06Z</dcterms:created>
  <dcterms:modified xsi:type="dcterms:W3CDTF">2020-06-17T23:46:35Z</dcterms:modified>
</cp:coreProperties>
</file>