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1" r:id="rId3"/>
    <p:sldId id="399" r:id="rId4"/>
    <p:sldId id="400" r:id="rId5"/>
    <p:sldId id="368" r:id="rId6"/>
    <p:sldId id="392" r:id="rId7"/>
    <p:sldId id="393" r:id="rId8"/>
    <p:sldId id="394" r:id="rId9"/>
    <p:sldId id="395" r:id="rId10"/>
    <p:sldId id="396" r:id="rId11"/>
    <p:sldId id="397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1B6B-9D31-40D6-996E-3AB6BBB1E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B1277-F0AF-466C-951A-D4A3575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F2323-E121-429E-98E3-53938CB3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5AA01-9381-4339-9C5B-F148CCB8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ACD4-E963-47DE-B4A5-4BE45319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7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7E13-1B91-4BA7-9229-85EC13AE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D7206-1FD1-4098-AA4C-BA402CDB0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2802-4463-411F-AA5B-E6B3D51B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653A2-16EA-4884-B792-545C13E2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C04E-FC86-4677-A99D-EE3E224F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6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5E531-3225-4877-8D24-E7F7C6DEE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EF4A5-6B7E-4ABE-A20F-FC6FBB92D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FA8D-5B4D-4D14-9402-F1C06A675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BD755-C248-44A4-AD2A-7BCC7C45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43D9-0C86-4328-A514-C26C51D0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0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5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7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5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98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86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6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9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5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AADD-DD7C-4FDC-96E4-5EB393B0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A1DDB-C029-4360-BEB8-8B87BD0A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1477-0A6D-4664-8ACB-0D704ED9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B3039-F545-4B41-82F0-F1E7F0D3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DB501-1851-4502-803E-C99287F9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5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8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77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1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C9E00-1145-4592-9E71-FADAFAD1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FA8C-B239-441B-8522-5084BD33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2D7A0-D6AD-48CD-AC36-492C1491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47D2-225F-4B65-890C-5DDE4DE2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77A4-702D-4141-AA2E-55E717FE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9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9EC7-C75A-4DDD-AB03-7DDB238A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9AEF-EDAD-456A-9CFE-68CFEA87E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F2383-D8AE-4FF9-B486-13AA69B42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B204A-553C-4193-92CC-0CC29042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1011D-00A4-417D-BEA3-98EB02C6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4F6A-E063-4ABB-B468-C58DA9E8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1E4E-81B3-44FF-AA2F-B82AE4684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8C523-3C12-446C-87BD-35F0B846F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07B4F-BE12-4886-B32F-C44EC93B7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24076-6D69-4039-A445-DF27A2042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A7424-9D4D-4E49-8295-5B3E6F8C2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B8858-7738-4630-9971-0FD66E82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1BB72-5253-4C7B-9069-AE991962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545FEB-F062-4F2D-8F95-147636FB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1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EB05-4167-4EB8-B4CF-BCF1FDE5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D3741-A3B5-4D38-AD71-3E0DF0B0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55D4E-439B-49A5-ABAE-36BF3F61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EC9F1-2AAF-4266-A68C-78261C41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A5D76-C4D5-4F5A-B02F-6176BE4A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B1170-B158-47ED-B62F-0755EA5E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331DA-1221-42FD-B473-218DA22C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3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15B0-10C2-4C6C-8C88-21E6CCFD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D769-C9DA-4705-88CE-4FD60146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8E8B-C387-4D77-A3C4-B156B338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5EEFE-AEF4-4E00-9184-866DF1CD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30213-F062-417B-9154-2203EBE6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EE47-5C66-4D3A-B29B-EE955CB6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9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88EF-86E2-46FB-B0CF-BFAA1001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BE1B9-8CE3-49EA-80D9-C60A451C0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EE96F-9AA0-4A8B-B6D3-9DC682131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E2482-EB03-4255-85CD-2088B22F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A0191-99C5-492F-9866-6BEA753C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95E24-5E2F-4070-82B8-CD2580C5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7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9845B-841B-4ED1-953C-AFF8D515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D0FD-9231-47F0-B97E-34F012696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BF112-E523-4F24-8B17-2172E4198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FB09F-0AEA-4A54-8D5D-3046BB033B8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54B9-F195-45BF-A3B0-1723DEAA0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B7B4-9B6D-4850-BF8E-D037AD4A2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B850-2412-41E9-ADDA-8E94CDF17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665FA-7CE2-49C4-979B-55AE60A6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C1BDB9-41E2-4033-AB76-9985E91F0D6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the word that best describes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volume of each container. 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44BA52-C724-402F-A5CA-18518E22D29B}"/>
              </a:ext>
            </a:extLst>
          </p:cNvPr>
          <p:cNvGraphicFramePr>
            <a:graphicFrameLocks noGrp="1"/>
          </p:cNvGraphicFramePr>
          <p:nvPr/>
        </p:nvGraphicFramePr>
        <p:xfrm>
          <a:off x="1820444" y="5223738"/>
          <a:ext cx="8472456" cy="518160"/>
        </p:xfrm>
        <a:graphic>
          <a:graphicData uri="http://schemas.openxmlformats.org/drawingml/2006/table">
            <a:tbl>
              <a:tblPr firstRow="1" bandRow="1">
                <a:effectLst/>
                <a:tableStyleId>{1FECB4D8-DB02-4DC6-A0A2-4F2EBAE1DC90}</a:tableStyleId>
              </a:tblPr>
              <a:tblGrid>
                <a:gridCol w="1309658">
                  <a:extLst>
                    <a:ext uri="{9D8B030D-6E8A-4147-A177-3AD203B41FA5}">
                      <a16:colId xmlns:a16="http://schemas.microsoft.com/office/drawing/2014/main" val="174454177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38148499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1482488788"/>
                    </a:ext>
                  </a:extLst>
                </a:gridCol>
                <a:gridCol w="3190238">
                  <a:extLst>
                    <a:ext uri="{9D8B030D-6E8A-4147-A177-3AD203B41FA5}">
                      <a16:colId xmlns:a16="http://schemas.microsoft.com/office/drawing/2014/main" val="279725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full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quarter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half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three-quarters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682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7E79DE-8C50-4B5B-93F0-91DAE4CFD046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2355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A2FE59-D0AD-47E9-A175-CCCDD684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4BD254-10D2-4DA3-A44E-D28C86E545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boxes to show if the sentence is true or false.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6FC89D-9F43-4E4C-8478-657EA086DB59}"/>
              </a:ext>
            </a:extLst>
          </p:cNvPr>
          <p:cNvGraphicFramePr>
            <a:graphicFrameLocks noGrp="1"/>
          </p:cNvGraphicFramePr>
          <p:nvPr/>
        </p:nvGraphicFramePr>
        <p:xfrm>
          <a:off x="3525967" y="3441897"/>
          <a:ext cx="5324676" cy="238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448959719"/>
                    </a:ext>
                  </a:extLst>
                </a:gridCol>
                <a:gridCol w="2855260">
                  <a:extLst>
                    <a:ext uri="{9D8B030D-6E8A-4147-A177-3AD203B41FA5}">
                      <a16:colId xmlns:a16="http://schemas.microsoft.com/office/drawing/2014/main" val="1769833683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625360361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2295337946"/>
                    </a:ext>
                  </a:extLst>
                </a:gridCol>
              </a:tblGrid>
              <a:tr h="5612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Sentence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82315"/>
                  </a:ext>
                </a:extLst>
              </a:tr>
              <a:tr h="91200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Nearly empty is greater than half full.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27992"/>
                  </a:ext>
                </a:extLst>
              </a:tr>
              <a:tr h="9120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Nearly empty is greater than empty.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337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B5058B-9EC9-4B7A-81A2-84CC56D19B9E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32309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A2FE59-D0AD-47E9-A175-CCCDD684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4BD254-10D2-4DA3-A44E-D28C86E545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boxes to show if the sentence is true or false.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8663E8-9560-4B4A-B227-FDA4A44AB94C}"/>
              </a:ext>
            </a:extLst>
          </p:cNvPr>
          <p:cNvGraphicFramePr>
            <a:graphicFrameLocks noGrp="1"/>
          </p:cNvGraphicFramePr>
          <p:nvPr/>
        </p:nvGraphicFramePr>
        <p:xfrm>
          <a:off x="3525967" y="3441897"/>
          <a:ext cx="5324676" cy="239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val="448959719"/>
                    </a:ext>
                  </a:extLst>
                </a:gridCol>
                <a:gridCol w="2855260">
                  <a:extLst>
                    <a:ext uri="{9D8B030D-6E8A-4147-A177-3AD203B41FA5}">
                      <a16:colId xmlns:a16="http://schemas.microsoft.com/office/drawing/2014/main" val="1769833683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1625360361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2295337946"/>
                    </a:ext>
                  </a:extLst>
                </a:gridCol>
              </a:tblGrid>
              <a:tr h="5612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Sentence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False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82315"/>
                  </a:ext>
                </a:extLst>
              </a:tr>
              <a:tr h="91200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Nearly empty is greater than half full.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6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27992"/>
                  </a:ext>
                </a:extLst>
              </a:tr>
              <a:tr h="912000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Nearly empty is greater than empty.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6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337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350505-C6B6-44D8-A958-56994CAD6122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77840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4F2EA-4983-4CD1-8344-D2EF0C032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4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D3B8824-8145-4255-9D6B-60A0E9C9551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Draw a line to the word that best describes</a:t>
            </a: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volume of each container.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DC3C52-F40E-409C-A2DC-80D758C0C260}"/>
              </a:ext>
            </a:extLst>
          </p:cNvPr>
          <p:cNvGraphicFramePr>
            <a:graphicFrameLocks noGrp="1"/>
          </p:cNvGraphicFramePr>
          <p:nvPr/>
        </p:nvGraphicFramePr>
        <p:xfrm>
          <a:off x="1820444" y="5223738"/>
          <a:ext cx="8472456" cy="518160"/>
        </p:xfrm>
        <a:graphic>
          <a:graphicData uri="http://schemas.openxmlformats.org/drawingml/2006/table">
            <a:tbl>
              <a:tblPr firstRow="1" bandRow="1">
                <a:effectLst/>
                <a:tableStyleId>{1FECB4D8-DB02-4DC6-A0A2-4F2EBAE1DC90}</a:tableStyleId>
              </a:tblPr>
              <a:tblGrid>
                <a:gridCol w="1309658">
                  <a:extLst>
                    <a:ext uri="{9D8B030D-6E8A-4147-A177-3AD203B41FA5}">
                      <a16:colId xmlns:a16="http://schemas.microsoft.com/office/drawing/2014/main" val="174454177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38148499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1482488788"/>
                    </a:ext>
                  </a:extLst>
                </a:gridCol>
                <a:gridCol w="3190238">
                  <a:extLst>
                    <a:ext uri="{9D8B030D-6E8A-4147-A177-3AD203B41FA5}">
                      <a16:colId xmlns:a16="http://schemas.microsoft.com/office/drawing/2014/main" val="279725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full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quarter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half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three-quarters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682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022941-0369-436E-BA4C-CD79F7D74A83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07012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9C24C-1546-4074-B02C-D0A270CE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2A2826-A272-42D4-9601-60E40087732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items from the </a:t>
            </a:r>
          </a:p>
          <a:p>
            <a:pPr algn="ctr" defTabSz="4572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 capacity to the smallest capacity.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2DD7D-8387-42D1-89F5-58536AB1F2A6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9744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763EF0-9E4D-4D80-AEFB-28FFCFAD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7C02638-CCAA-4C07-BCAB-40A09752D6B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12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items from the </a:t>
            </a:r>
          </a:p>
          <a:p>
            <a:pPr algn="ctr" defTabSz="4572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largest capacity to the smallest capacity.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27012E-EA52-4082-BCC6-4ECCA3246A18}"/>
              </a:ext>
            </a:extLst>
          </p:cNvPr>
          <p:cNvCxnSpPr/>
          <p:nvPr/>
        </p:nvCxnSpPr>
        <p:spPr>
          <a:xfrm>
            <a:off x="2446751" y="4802909"/>
            <a:ext cx="737112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AD0C547-8423-4F1F-A815-F02E3E168CFA}"/>
              </a:ext>
            </a:extLst>
          </p:cNvPr>
          <p:cNvSpPr/>
          <p:nvPr/>
        </p:nvSpPr>
        <p:spPr>
          <a:xfrm>
            <a:off x="2307290" y="4930688"/>
            <a:ext cx="228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largest capacity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46D296-3525-48ED-94F4-B79E9C3F9BA4}"/>
              </a:ext>
            </a:extLst>
          </p:cNvPr>
          <p:cNvSpPr/>
          <p:nvPr/>
        </p:nvSpPr>
        <p:spPr>
          <a:xfrm>
            <a:off x="7722012" y="4950060"/>
            <a:ext cx="2449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smallest capacity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CB24D-12C6-4927-B6B8-5EF91D9CD6B2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75211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B31228-E0E4-47C9-97E6-3E7F7709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A88941-123A-4E4F-95C1-ABBED8D9F19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Colour each jug to match the label.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34CF6B-1F84-494F-89FC-0772AA4D8096}"/>
              </a:ext>
            </a:extLst>
          </p:cNvPr>
          <p:cNvSpPr/>
          <p:nvPr/>
        </p:nvSpPr>
        <p:spPr>
          <a:xfrm>
            <a:off x="4174645" y="1400748"/>
            <a:ext cx="1433945" cy="752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half full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8C5862-F24D-4751-AF99-092CBE42C286}"/>
              </a:ext>
            </a:extLst>
          </p:cNvPr>
          <p:cNvSpPr/>
          <p:nvPr/>
        </p:nvSpPr>
        <p:spPr>
          <a:xfrm>
            <a:off x="6581851" y="1400748"/>
            <a:ext cx="1433945" cy="752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nearly empty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ABA5-C5CD-4BEB-82A7-AB6ECDA40E66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7676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B31228-E0E4-47C9-97E6-3E7F77099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A88941-123A-4E4F-95C1-ABBED8D9F19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Colour each jug to match the label.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Children should colour half of the first jug and a small amount of the second jug.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34CF6B-1F84-494F-89FC-0772AA4D8096}"/>
              </a:ext>
            </a:extLst>
          </p:cNvPr>
          <p:cNvSpPr/>
          <p:nvPr/>
        </p:nvSpPr>
        <p:spPr>
          <a:xfrm>
            <a:off x="4174645" y="1400748"/>
            <a:ext cx="1433945" cy="752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half full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F8C5862-F24D-4751-AF99-092CBE42C286}"/>
              </a:ext>
            </a:extLst>
          </p:cNvPr>
          <p:cNvSpPr/>
          <p:nvPr/>
        </p:nvSpPr>
        <p:spPr>
          <a:xfrm>
            <a:off x="6581851" y="1400748"/>
            <a:ext cx="1433945" cy="752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nearly empty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A496-D34F-4CE2-A58A-01682EAA0F11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1916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E040E-4820-45C3-8330-1ABCEF0F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6E4EA9-46D1-4568-A8D0-98F2FBD5D99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 says,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1FC131-5E3F-4A87-8DEE-E50B7568294F}"/>
              </a:ext>
            </a:extLst>
          </p:cNvPr>
          <p:cNvSpPr/>
          <p:nvPr/>
        </p:nvSpPr>
        <p:spPr>
          <a:xfrm>
            <a:off x="6146052" y="1296153"/>
            <a:ext cx="2637317" cy="1107287"/>
          </a:xfrm>
          <a:prstGeom prst="wedgeRoundRectCallout">
            <a:avLst>
              <a:gd name="adj1" fmla="val -78347"/>
              <a:gd name="adj2" fmla="val 464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glass is nearly full.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99E1D-ECE9-4039-9262-B3335DCECC95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7816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E040E-4820-45C3-8330-1ABCEF0F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6E4EA9-46D1-4568-A8D0-98F2FBD5D99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 says,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 Sam is not correct. The glass is…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1FC131-5E3F-4A87-8DEE-E50B7568294F}"/>
              </a:ext>
            </a:extLst>
          </p:cNvPr>
          <p:cNvSpPr/>
          <p:nvPr/>
        </p:nvSpPr>
        <p:spPr>
          <a:xfrm>
            <a:off x="6146052" y="1296153"/>
            <a:ext cx="2637317" cy="1107287"/>
          </a:xfrm>
          <a:prstGeom prst="wedgeRoundRectCallout">
            <a:avLst>
              <a:gd name="adj1" fmla="val -78347"/>
              <a:gd name="adj2" fmla="val 464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glass is nearly full.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C2072-2A6F-4178-A5A0-786849FCB51D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59985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E040E-4820-45C3-8330-1ABCEF0F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A6E4EA9-46D1-4568-A8D0-98F2FBD5D99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 says,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he correct? Explain your answer.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Sam is not correct. The glass is half full.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1FC131-5E3F-4A87-8DEE-E50B7568294F}"/>
              </a:ext>
            </a:extLst>
          </p:cNvPr>
          <p:cNvSpPr/>
          <p:nvPr/>
        </p:nvSpPr>
        <p:spPr>
          <a:xfrm>
            <a:off x="6146052" y="1296153"/>
            <a:ext cx="2637317" cy="1107287"/>
          </a:xfrm>
          <a:prstGeom prst="wedgeRoundRectCallout">
            <a:avLst>
              <a:gd name="adj1" fmla="val -78347"/>
              <a:gd name="adj2" fmla="val 464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glass is nearly full.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80B91-CBF9-40F6-B153-CDA8227EE921}"/>
              </a:ext>
            </a:extLst>
          </p:cNvPr>
          <p:cNvSpPr txBox="1"/>
          <p:nvPr/>
        </p:nvSpPr>
        <p:spPr>
          <a:xfrm>
            <a:off x="9734920" y="6002805"/>
            <a:ext cx="5889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3263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295</Words>
  <Application>Microsoft Office PowerPoint</Application>
  <PresentationFormat>Widescreen</PresentationFormat>
  <Paragraphs>161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2020-06-17T23:36:11Z</dcterms:created>
  <dcterms:modified xsi:type="dcterms:W3CDTF">2020-06-17T23:42:13Z</dcterms:modified>
</cp:coreProperties>
</file>