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03" r:id="rId3"/>
    <p:sldId id="404" r:id="rId4"/>
    <p:sldId id="314" r:id="rId5"/>
    <p:sldId id="384" r:id="rId6"/>
    <p:sldId id="355" r:id="rId7"/>
    <p:sldId id="376" r:id="rId8"/>
    <p:sldId id="419" r:id="rId9"/>
    <p:sldId id="420" r:id="rId10"/>
    <p:sldId id="4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BADC-1F09-48E3-9306-CE0CC3C25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26B9F-F322-4025-A27A-C748756D7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675A-78EA-4224-A6AF-69715DF7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A0335-6997-41F4-83E8-0F4F7C27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DB562-BA33-4D92-9616-1C5548BB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51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6E84-D178-4020-9DA2-4D75D869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B1C9E-430C-4CF8-A6E8-5CC463FB5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3FA2-C6E3-4F0D-B685-550F8626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16235-CAEF-4B3E-A2BD-D195263A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5AFD4-99CC-4D58-94D0-9558E20C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324FA-E1AC-4A19-90DA-DA96B5466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0BDFA-C25D-4D7B-B459-F1FB74930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07C9-11B7-487B-9DF5-CEA21E1D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0784D-F4A7-4E51-8D9A-398B6F16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DB177-5357-4616-BFDA-EAF7473A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7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8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0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6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3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6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2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1FC4-6AEC-4FDC-B696-67EF4821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0161-5A0C-4A01-A140-3C6674586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80D0-B296-4210-94DA-5D429117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5BC7-53D3-4F51-9841-8F294000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72B3-7E64-4F85-82F7-4AD07A42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9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9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BF7F-9577-4979-BC08-8AC67E3B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D9F96-3B3F-4C8F-8D48-2F1351DB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1606-BF31-4407-8953-519A8EA6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15290-E6C7-40B7-832D-EEA35A79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ED9B-6A34-4E28-8129-4CC5523C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0E6C-33EC-4396-88CB-ECBEB7EE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C0DC5-656E-4F78-A077-25C69E6AF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51588-B105-4E61-A277-99E8CB56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03133-B71A-4C6C-A34B-FA42733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E0B2D-A2C5-4726-A32A-9370A83E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AB996-5093-4383-AD18-C8938873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8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8530-9B0D-41F6-A3C5-439A1E97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64EDE-B5C8-4E01-9BAA-0AA6295C7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3FF2A-52E0-4188-ADCA-01CA121E0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AF8C3-F7C6-4971-AD94-F4281A415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532CD-E7FC-4834-89CC-105ABD247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86628-7ADD-4E93-A231-619EA6DC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F5D34-2BF2-4E14-AEFE-4BC4557C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30065-3FCF-4439-872B-23A134FC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3B8D-345F-41AD-A366-2B1AF164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E6804-3C14-4770-9EB1-2F21FDB6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BD85A-D9CD-4917-A3B5-73B6CBAC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F0D41-898A-45A1-9EA6-D254B880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B4ED6-00BD-46CC-AD4B-6878C34C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F72B5-626B-46BE-BC66-7045C44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BBC12-00A9-42BE-9F9B-79ACFF4F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9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5ACD-C83E-49EA-81B8-CCDDC376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47C4-0D00-47B0-9B2C-63CCDC51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9049-A538-4A70-AED2-B290AB59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2A855-3FDE-4257-84C3-168188BD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77BE8-9013-4A6F-A10B-581C6F3C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03966-8D36-4638-9F2C-76532A0C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9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23DB-CE7A-44DC-A7A7-A3B1F02A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713A7-9476-48B3-ABEA-0F5F1CBBB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70908-A538-4A25-81B0-7E67D6D9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C64A6-0D66-4AEB-80E4-F9C3A05C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203E0-EBA9-4270-A148-9E25EE12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9704E-F741-4E78-B857-E2F36EE0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9BB1A-929A-416B-AC0E-277A72D0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6F461-3963-45F2-AAD7-9A7890D9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218D-1CBD-4F07-A26D-4DEFF31BE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7029-BEE1-4370-801F-20FD5E4A1118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31B8D-C8A1-463B-BF26-61D774833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0D3A-4282-4723-B681-2114C81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5ACF-8320-489C-9814-D2EE5281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4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2800A5-F7C2-403F-8DBC-0AF645A5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C77D31-87D9-4F33-961E-7D5C4D74862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an arrow to show how you could position the objects on the scales to make them balance.</a:t>
            </a:r>
            <a:endParaRPr lang="en-GB" sz="2000" b="1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58C71-777B-46A0-857D-13CF24A8A057}"/>
              </a:ext>
            </a:extLst>
          </p:cNvPr>
          <p:cNvSpPr txBox="1"/>
          <p:nvPr/>
        </p:nvSpPr>
        <p:spPr>
          <a:xfrm>
            <a:off x="2905752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7 blocks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2E8F2F-EF04-4C5E-A028-15222E771F5E}"/>
              </a:ext>
            </a:extLst>
          </p:cNvPr>
          <p:cNvSpPr txBox="1"/>
          <p:nvPr/>
        </p:nvSpPr>
        <p:spPr>
          <a:xfrm>
            <a:off x="5656840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blocks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87B26-57CD-4738-A727-E3E43CED0B36}"/>
              </a:ext>
            </a:extLst>
          </p:cNvPr>
          <p:cNvSpPr txBox="1"/>
          <p:nvPr/>
        </p:nvSpPr>
        <p:spPr>
          <a:xfrm>
            <a:off x="8125776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10 blocks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37B84-83B9-4026-AAC8-6BB13F458A73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81838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2800A5-F7C2-403F-8DBC-0AF645A5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C77D31-87D9-4F33-961E-7D5C4D74862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an arrow to show how you could position the objects on the scales to make them balance.</a:t>
            </a:r>
            <a:endParaRPr lang="en-GB" sz="2000" b="1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58C71-777B-46A0-857D-13CF24A8A057}"/>
              </a:ext>
            </a:extLst>
          </p:cNvPr>
          <p:cNvSpPr txBox="1"/>
          <p:nvPr/>
        </p:nvSpPr>
        <p:spPr>
          <a:xfrm>
            <a:off x="2905752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7 blocks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2E8F2F-EF04-4C5E-A028-15222E771F5E}"/>
              </a:ext>
            </a:extLst>
          </p:cNvPr>
          <p:cNvSpPr txBox="1"/>
          <p:nvPr/>
        </p:nvSpPr>
        <p:spPr>
          <a:xfrm>
            <a:off x="5656840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blocks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87B26-57CD-4738-A727-E3E43CED0B36}"/>
              </a:ext>
            </a:extLst>
          </p:cNvPr>
          <p:cNvSpPr txBox="1"/>
          <p:nvPr/>
        </p:nvSpPr>
        <p:spPr>
          <a:xfrm>
            <a:off x="8125776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10 blocks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EDDE2-19BF-4B45-8F2F-064BD5523BA2}"/>
              </a:ext>
            </a:extLst>
          </p:cNvPr>
          <p:cNvSpPr txBox="1"/>
          <p:nvPr/>
        </p:nvSpPr>
        <p:spPr>
          <a:xfrm>
            <a:off x="2905752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7 blocks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BB7E4-EC37-4CFC-B8C7-18E12EB61353}"/>
              </a:ext>
            </a:extLst>
          </p:cNvPr>
          <p:cNvSpPr txBox="1"/>
          <p:nvPr/>
        </p:nvSpPr>
        <p:spPr>
          <a:xfrm>
            <a:off x="5656840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blocks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FD0D5-C451-439A-8992-656DD1413B96}"/>
              </a:ext>
            </a:extLst>
          </p:cNvPr>
          <p:cNvSpPr txBox="1"/>
          <p:nvPr/>
        </p:nvSpPr>
        <p:spPr>
          <a:xfrm>
            <a:off x="8125776" y="5738899"/>
            <a:ext cx="1402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10 blocks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6346E3DC-0C0F-4D87-AEBB-765D8BDBD858}"/>
              </a:ext>
            </a:extLst>
          </p:cNvPr>
          <p:cNvCxnSpPr/>
          <p:nvPr/>
        </p:nvCxnSpPr>
        <p:spPr>
          <a:xfrm flipV="1">
            <a:off x="3419475" y="2840498"/>
            <a:ext cx="1104900" cy="689224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BE36C3C-27E3-44C8-AF29-3AF6FFD82F56}"/>
              </a:ext>
            </a:extLst>
          </p:cNvPr>
          <p:cNvCxnSpPr/>
          <p:nvPr/>
        </p:nvCxnSpPr>
        <p:spPr>
          <a:xfrm rot="16200000" flipV="1">
            <a:off x="4492063" y="3339537"/>
            <a:ext cx="1874377" cy="8763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7E9BEF1-47A1-416F-949F-83C88CE70A70}"/>
              </a:ext>
            </a:extLst>
          </p:cNvPr>
          <p:cNvCxnSpPr/>
          <p:nvPr/>
        </p:nvCxnSpPr>
        <p:spPr>
          <a:xfrm rot="10800000">
            <a:off x="7256859" y="3019425"/>
            <a:ext cx="1039701" cy="70588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322A65-B292-4665-A8B2-D9D33F8F7559}"/>
              </a:ext>
            </a:extLst>
          </p:cNvPr>
          <p:cNvSpPr txBox="1"/>
          <p:nvPr/>
        </p:nvSpPr>
        <p:spPr>
          <a:xfrm>
            <a:off x="4848722" y="5600399"/>
            <a:ext cx="111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E78BB-A7BE-42A9-8112-741FB37EBA0F}"/>
              </a:ext>
            </a:extLst>
          </p:cNvPr>
          <p:cNvSpPr txBox="1"/>
          <p:nvPr/>
        </p:nvSpPr>
        <p:spPr>
          <a:xfrm>
            <a:off x="7464043" y="5626009"/>
            <a:ext cx="111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989C64-6D6A-4146-8EA0-025AC499C29E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2819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67CCAD-A95F-4B0C-94E9-B95C18B51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9482E2-E2E8-4B42-B3B8-AC9B686F0A3F}"/>
              </a:ext>
            </a:extLst>
          </p:cNvPr>
          <p:cNvGraphicFramePr>
            <a:graphicFrameLocks noGrp="1"/>
          </p:cNvGraphicFramePr>
          <p:nvPr/>
        </p:nvGraphicFramePr>
        <p:xfrm>
          <a:off x="2351468" y="1499825"/>
          <a:ext cx="7489064" cy="2261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532">
                  <a:extLst>
                    <a:ext uri="{9D8B030D-6E8A-4147-A177-3AD203B41FA5}">
                      <a16:colId xmlns:a16="http://schemas.microsoft.com/office/drawing/2014/main" val="2372727884"/>
                    </a:ext>
                  </a:extLst>
                </a:gridCol>
                <a:gridCol w="3744532">
                  <a:extLst>
                    <a:ext uri="{9D8B030D-6E8A-4147-A177-3AD203B41FA5}">
                      <a16:colId xmlns:a16="http://schemas.microsoft.com/office/drawing/2014/main" val="1759364867"/>
                    </a:ext>
                  </a:extLst>
                </a:gridCol>
              </a:tblGrid>
              <a:tr h="8720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Things you would weigh in kilograms</a:t>
                      </a:r>
                    </a:p>
                  </a:txBody>
                  <a:tcPr marL="154139" marR="154139" marT="77070" marB="77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Things you would weigh in grams</a:t>
                      </a:r>
                    </a:p>
                  </a:txBody>
                  <a:tcPr marL="154139" marR="154139" marT="77070" marB="77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94699"/>
                  </a:ext>
                </a:extLst>
              </a:tr>
              <a:tr h="1389127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154139" marR="154139" marT="77070" marB="770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154139" marR="154139" marT="77070" marB="770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3074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F86E460B-E3C5-4CEC-B6B9-694CCAADA69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Sort the objects into the table.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B2BC7-C500-41B7-BAE9-92FE519BF983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0B03D-8F07-4523-B504-10DEC65BF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6D9247-75ED-45E5-AA7D-F118C703FB7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Sort the objects into the table.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923BD51-478A-4E56-BE44-18C8B65B4ADB}"/>
              </a:ext>
            </a:extLst>
          </p:cNvPr>
          <p:cNvGraphicFramePr>
            <a:graphicFrameLocks noGrp="1"/>
          </p:cNvGraphicFramePr>
          <p:nvPr/>
        </p:nvGraphicFramePr>
        <p:xfrm>
          <a:off x="2351468" y="1499826"/>
          <a:ext cx="7489064" cy="3536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532">
                  <a:extLst>
                    <a:ext uri="{9D8B030D-6E8A-4147-A177-3AD203B41FA5}">
                      <a16:colId xmlns:a16="http://schemas.microsoft.com/office/drawing/2014/main" val="2372727884"/>
                    </a:ext>
                  </a:extLst>
                </a:gridCol>
                <a:gridCol w="3744532">
                  <a:extLst>
                    <a:ext uri="{9D8B030D-6E8A-4147-A177-3AD203B41FA5}">
                      <a16:colId xmlns:a16="http://schemas.microsoft.com/office/drawing/2014/main" val="1759364867"/>
                    </a:ext>
                  </a:extLst>
                </a:gridCol>
              </a:tblGrid>
              <a:tr h="8720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Things you would weigh in kilograms</a:t>
                      </a:r>
                    </a:p>
                  </a:txBody>
                  <a:tcPr marL="154139" marR="154139" marT="77070" marB="77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Things you would weigh in grams</a:t>
                      </a:r>
                    </a:p>
                  </a:txBody>
                  <a:tcPr marL="154139" marR="154139" marT="77070" marB="770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494699"/>
                  </a:ext>
                </a:extLst>
              </a:tr>
              <a:tr h="266400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154139" marR="154139" marT="77070" marB="7707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154139" marR="154139" marT="77070" marB="7707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4307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AD56AA-D5AC-4D39-875F-5FDBE4CC0AC0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7484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&lt; or &gt; to complete this statement.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55C7EE-E6FC-4183-BE50-91FF23CB69C2}"/>
              </a:ext>
            </a:extLst>
          </p:cNvPr>
          <p:cNvGraphicFramePr>
            <a:graphicFrameLocks noGrp="1"/>
          </p:cNvGraphicFramePr>
          <p:nvPr/>
        </p:nvGraphicFramePr>
        <p:xfrm>
          <a:off x="3129662" y="2730323"/>
          <a:ext cx="5932679" cy="139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77">
                  <a:extLst>
                    <a:ext uri="{9D8B030D-6E8A-4147-A177-3AD203B41FA5}">
                      <a16:colId xmlns:a16="http://schemas.microsoft.com/office/drawing/2014/main" val="2053409282"/>
                    </a:ext>
                  </a:extLst>
                </a:gridCol>
                <a:gridCol w="881730">
                  <a:extLst>
                    <a:ext uri="{9D8B030D-6E8A-4147-A177-3AD203B41FA5}">
                      <a16:colId xmlns:a16="http://schemas.microsoft.com/office/drawing/2014/main" val="935917077"/>
                    </a:ext>
                  </a:extLst>
                </a:gridCol>
                <a:gridCol w="1390421">
                  <a:extLst>
                    <a:ext uri="{9D8B030D-6E8A-4147-A177-3AD203B41FA5}">
                      <a16:colId xmlns:a16="http://schemas.microsoft.com/office/drawing/2014/main" val="448501056"/>
                    </a:ext>
                  </a:extLst>
                </a:gridCol>
                <a:gridCol w="881730">
                  <a:extLst>
                    <a:ext uri="{9D8B030D-6E8A-4147-A177-3AD203B41FA5}">
                      <a16:colId xmlns:a16="http://schemas.microsoft.com/office/drawing/2014/main" val="351773981"/>
                    </a:ext>
                  </a:extLst>
                </a:gridCol>
                <a:gridCol w="1390421">
                  <a:extLst>
                    <a:ext uri="{9D8B030D-6E8A-4147-A177-3AD203B41FA5}">
                      <a16:colId xmlns:a16="http://schemas.microsoft.com/office/drawing/2014/main" val="1097561583"/>
                    </a:ext>
                  </a:extLst>
                </a:gridCol>
              </a:tblGrid>
              <a:tr h="69867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Dog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Cow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Chair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1537495"/>
                  </a:ext>
                </a:extLst>
              </a:tr>
              <a:tr h="6986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30kg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290kg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8kg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81872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FDEE685-CA4F-4AAD-B055-7BB3ED386115}"/>
              </a:ext>
            </a:extLst>
          </p:cNvPr>
          <p:cNvSpPr/>
          <p:nvPr/>
        </p:nvSpPr>
        <p:spPr>
          <a:xfrm>
            <a:off x="6899425" y="3055962"/>
            <a:ext cx="746079" cy="746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1F3A1-116F-4F4F-95E4-1B70B6FA6C41}"/>
              </a:ext>
            </a:extLst>
          </p:cNvPr>
          <p:cNvSpPr/>
          <p:nvPr/>
        </p:nvSpPr>
        <p:spPr>
          <a:xfrm>
            <a:off x="4546500" y="3055962"/>
            <a:ext cx="746079" cy="746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A09F4-1634-4B7C-BC14-AB27DE38FF9D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&lt; or &gt; to complete this statement.</a:t>
            </a:r>
          </a:p>
          <a:p>
            <a:pPr algn="ctr" defTabSz="457200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55C7EE-E6FC-4183-BE50-91FF23CB69C2}"/>
              </a:ext>
            </a:extLst>
          </p:cNvPr>
          <p:cNvGraphicFramePr>
            <a:graphicFrameLocks noGrp="1"/>
          </p:cNvGraphicFramePr>
          <p:nvPr/>
        </p:nvGraphicFramePr>
        <p:xfrm>
          <a:off x="3129662" y="2730323"/>
          <a:ext cx="5932679" cy="139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377">
                  <a:extLst>
                    <a:ext uri="{9D8B030D-6E8A-4147-A177-3AD203B41FA5}">
                      <a16:colId xmlns:a16="http://schemas.microsoft.com/office/drawing/2014/main" val="2053409282"/>
                    </a:ext>
                  </a:extLst>
                </a:gridCol>
                <a:gridCol w="881730">
                  <a:extLst>
                    <a:ext uri="{9D8B030D-6E8A-4147-A177-3AD203B41FA5}">
                      <a16:colId xmlns:a16="http://schemas.microsoft.com/office/drawing/2014/main" val="935917077"/>
                    </a:ext>
                  </a:extLst>
                </a:gridCol>
                <a:gridCol w="1390421">
                  <a:extLst>
                    <a:ext uri="{9D8B030D-6E8A-4147-A177-3AD203B41FA5}">
                      <a16:colId xmlns:a16="http://schemas.microsoft.com/office/drawing/2014/main" val="448501056"/>
                    </a:ext>
                  </a:extLst>
                </a:gridCol>
                <a:gridCol w="881730">
                  <a:extLst>
                    <a:ext uri="{9D8B030D-6E8A-4147-A177-3AD203B41FA5}">
                      <a16:colId xmlns:a16="http://schemas.microsoft.com/office/drawing/2014/main" val="351773981"/>
                    </a:ext>
                  </a:extLst>
                </a:gridCol>
                <a:gridCol w="1390421">
                  <a:extLst>
                    <a:ext uri="{9D8B030D-6E8A-4147-A177-3AD203B41FA5}">
                      <a16:colId xmlns:a16="http://schemas.microsoft.com/office/drawing/2014/main" val="1097561583"/>
                    </a:ext>
                  </a:extLst>
                </a:gridCol>
              </a:tblGrid>
              <a:tr h="69867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Dog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Cow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Chair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1537495"/>
                  </a:ext>
                </a:extLst>
              </a:tr>
              <a:tr h="6986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30kg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290kg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72276" marR="172276" marT="86138" marB="861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8kg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81872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FDEE685-CA4F-4AAD-B055-7BB3ED386115}"/>
              </a:ext>
            </a:extLst>
          </p:cNvPr>
          <p:cNvSpPr/>
          <p:nvPr/>
        </p:nvSpPr>
        <p:spPr>
          <a:xfrm>
            <a:off x="6899425" y="3055962"/>
            <a:ext cx="746079" cy="746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1F3A1-116F-4F4F-95E4-1B70B6FA6C41}"/>
              </a:ext>
            </a:extLst>
          </p:cNvPr>
          <p:cNvSpPr/>
          <p:nvPr/>
        </p:nvSpPr>
        <p:spPr>
          <a:xfrm>
            <a:off x="4546500" y="3055962"/>
            <a:ext cx="746079" cy="746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&lt;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C8337-4782-4E6A-82A6-8F72CE845285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11046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BCF6F41-BA14-49E5-B83C-7332C20B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9C01794-0791-4B8B-A6CC-5B2DBD559F6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scale shows how much a Year 2 child weighs.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Nick correct? How can you tell?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45DC08-13DB-46CD-B611-CB383A8155E2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95171C22-755F-4C2D-B842-72BC0C7B5547}"/>
              </a:ext>
            </a:extLst>
          </p:cNvPr>
          <p:cNvSpPr/>
          <p:nvPr/>
        </p:nvSpPr>
        <p:spPr>
          <a:xfrm>
            <a:off x="3987901" y="2389905"/>
            <a:ext cx="2195812" cy="628762"/>
          </a:xfrm>
          <a:prstGeom prst="wedgeRoundRectCallout">
            <a:avLst>
              <a:gd name="adj1" fmla="val -60619"/>
              <a:gd name="adj2" fmla="val 240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weigh 41kg. </a:t>
            </a:r>
          </a:p>
        </p:txBody>
      </p:sp>
    </p:spTree>
    <p:extLst>
      <p:ext uri="{BB962C8B-B14F-4D97-AF65-F5344CB8AC3E}">
        <p14:creationId xmlns:p14="http://schemas.microsoft.com/office/powerpoint/2010/main" val="198931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BCF6F41-BA14-49E5-B83C-7332C20B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9C01794-0791-4B8B-A6CC-5B2DBD559F6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scale shows how much a Year 2 child weighs.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Nick correct? How can you tell?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Nick is incorrect because…</a:t>
            </a: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45DC08-13DB-46CD-B611-CB383A8155E2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95171C22-755F-4C2D-B842-72BC0C7B5547}"/>
              </a:ext>
            </a:extLst>
          </p:cNvPr>
          <p:cNvSpPr/>
          <p:nvPr/>
        </p:nvSpPr>
        <p:spPr>
          <a:xfrm>
            <a:off x="3987901" y="2389905"/>
            <a:ext cx="2195812" cy="628762"/>
          </a:xfrm>
          <a:prstGeom prst="wedgeRoundRectCallout">
            <a:avLst>
              <a:gd name="adj1" fmla="val -60619"/>
              <a:gd name="adj2" fmla="val 240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weigh 41kg. </a:t>
            </a:r>
          </a:p>
        </p:txBody>
      </p:sp>
    </p:spTree>
    <p:extLst>
      <p:ext uri="{BB962C8B-B14F-4D97-AF65-F5344CB8AC3E}">
        <p14:creationId xmlns:p14="http://schemas.microsoft.com/office/powerpoint/2010/main" val="65173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BCF6F41-BA14-49E5-B83C-7332C20B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9C01794-0791-4B8B-A6CC-5B2DBD559F6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scale shows how much a Year 2 child weighs.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Nick correct? How can you tell?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Nick is incorrect because the scale shows 50kg.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45DC08-13DB-46CD-B611-CB383A8155E2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95171C22-755F-4C2D-B842-72BC0C7B5547}"/>
              </a:ext>
            </a:extLst>
          </p:cNvPr>
          <p:cNvSpPr/>
          <p:nvPr/>
        </p:nvSpPr>
        <p:spPr>
          <a:xfrm>
            <a:off x="3987901" y="2389905"/>
            <a:ext cx="2195812" cy="628762"/>
          </a:xfrm>
          <a:prstGeom prst="wedgeRoundRectCallout">
            <a:avLst>
              <a:gd name="adj1" fmla="val -60619"/>
              <a:gd name="adj2" fmla="val 240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weigh 41kg. </a:t>
            </a:r>
          </a:p>
        </p:txBody>
      </p:sp>
    </p:spTree>
    <p:extLst>
      <p:ext uri="{BB962C8B-B14F-4D97-AF65-F5344CB8AC3E}">
        <p14:creationId xmlns:p14="http://schemas.microsoft.com/office/powerpoint/2010/main" val="402443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253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2020-06-10T22:51:12Z</dcterms:created>
  <dcterms:modified xsi:type="dcterms:W3CDTF">2020-06-10T22:59:55Z</dcterms:modified>
</cp:coreProperties>
</file>