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06" r:id="rId5"/>
    <p:sldId id="390" r:id="rId6"/>
    <p:sldId id="391" r:id="rId7"/>
    <p:sldId id="366" r:id="rId8"/>
    <p:sldId id="387" r:id="rId9"/>
    <p:sldId id="392" r:id="rId10"/>
    <p:sldId id="393" r:id="rId11"/>
    <p:sldId id="394" r:id="rId12"/>
    <p:sldId id="39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4F8C3-72AB-44A5-8ABC-8513F6A74BE9}" v="23" dt="2019-02-19T14:15:31.980"/>
    <p1510:client id="{EEA93931-61B7-4CDE-AE10-7D2F07260C88}" v="38" dt="2019-02-20T13:39:40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Spring Block 4 – Weight and Volume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Compare Mass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2: Measure Mass (kg)</a:t>
            </a: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5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FBAE909-C169-494B-B686-795A3033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2C3F49E-0486-453F-9794-864BD834E9B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object to the correct scale.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3AD49809-5E6E-475C-92FF-6855D4F40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17043"/>
              </p:ext>
            </p:extLst>
          </p:nvPr>
        </p:nvGraphicFramePr>
        <p:xfrm>
          <a:off x="1712334" y="5189844"/>
          <a:ext cx="1971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392">
                  <a:extLst>
                    <a:ext uri="{9D8B030D-6E8A-4147-A177-3AD203B41FA5}">
                      <a16:colId xmlns:a16="http://schemas.microsoft.com/office/drawing/2014/main" val="256282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cubes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757061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EED960AB-E9E5-4B5F-ABB2-D8AE09442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65858"/>
              </p:ext>
            </p:extLst>
          </p:nvPr>
        </p:nvGraphicFramePr>
        <p:xfrm>
          <a:off x="3910275" y="5189844"/>
          <a:ext cx="1971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392">
                  <a:extLst>
                    <a:ext uri="{9D8B030D-6E8A-4147-A177-3AD203B41FA5}">
                      <a16:colId xmlns:a16="http://schemas.microsoft.com/office/drawing/2014/main" val="256282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 cubes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757061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230970F9-92D5-4D2B-B438-EB257443D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28688"/>
              </p:ext>
            </p:extLst>
          </p:nvPr>
        </p:nvGraphicFramePr>
        <p:xfrm>
          <a:off x="6108216" y="5189844"/>
          <a:ext cx="1971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392">
                  <a:extLst>
                    <a:ext uri="{9D8B030D-6E8A-4147-A177-3AD203B41FA5}">
                      <a16:colId xmlns:a16="http://schemas.microsoft.com/office/drawing/2014/main" val="256282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cubes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7570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40E8E03-8E3D-46B1-B0EC-7197D08C5BAD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99548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2F56D1E-C9C9-4324-BAD9-6F16174D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D15005E-0588-44C5-987C-7CF1D0C7DE0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object to the correct scale.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15FE10FC-0756-4079-BD7A-B030D37F8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73266"/>
              </p:ext>
            </p:extLst>
          </p:nvPr>
        </p:nvGraphicFramePr>
        <p:xfrm>
          <a:off x="1123608" y="3761026"/>
          <a:ext cx="1971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392">
                  <a:extLst>
                    <a:ext uri="{9D8B030D-6E8A-4147-A177-3AD203B41FA5}">
                      <a16:colId xmlns:a16="http://schemas.microsoft.com/office/drawing/2014/main" val="256282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cubes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757061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912DF2C3-0F56-43DD-8CDD-AF80F002E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26256"/>
              </p:ext>
            </p:extLst>
          </p:nvPr>
        </p:nvGraphicFramePr>
        <p:xfrm>
          <a:off x="6448641" y="3761026"/>
          <a:ext cx="1971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392">
                  <a:extLst>
                    <a:ext uri="{9D8B030D-6E8A-4147-A177-3AD203B41FA5}">
                      <a16:colId xmlns:a16="http://schemas.microsoft.com/office/drawing/2014/main" val="256282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 cubes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757061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400FEF51-7163-4BE7-9AAF-EC47B28A8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06116"/>
              </p:ext>
            </p:extLst>
          </p:nvPr>
        </p:nvGraphicFramePr>
        <p:xfrm>
          <a:off x="3786124" y="3761026"/>
          <a:ext cx="1971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392">
                  <a:extLst>
                    <a:ext uri="{9D8B030D-6E8A-4147-A177-3AD203B41FA5}">
                      <a16:colId xmlns:a16="http://schemas.microsoft.com/office/drawing/2014/main" val="256282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 cubes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7570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8C40E7-7FC4-46D3-88D5-6D8EF7BD633A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01744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which kilogram each arrow is pointing to on the scales.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3A8C277-F41D-4EAD-8AB6-FA0E56AD4E3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22291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9D27A1-35FC-41C1-A24C-10421E6BE61A}"/>
              </a:ext>
            </a:extLst>
          </p:cNvPr>
          <p:cNvGraphicFramePr>
            <a:graphicFrameLocks noGrp="1"/>
          </p:cNvGraphicFramePr>
          <p:nvPr/>
        </p:nvGraphicFramePr>
        <p:xfrm>
          <a:off x="1139687" y="1993131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F3DED423-B0F1-4F4C-B950-4239EA9FC3A2}"/>
              </a:ext>
            </a:extLst>
          </p:cNvPr>
          <p:cNvGraphicFramePr>
            <a:graphicFrameLocks noGrp="1"/>
          </p:cNvGraphicFramePr>
          <p:nvPr/>
        </p:nvGraphicFramePr>
        <p:xfrm>
          <a:off x="7235687" y="1993131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sp>
        <p:nvSpPr>
          <p:cNvPr id="57" name="Arrow: Up 56">
            <a:extLst>
              <a:ext uri="{FF2B5EF4-FFF2-40B4-BE49-F238E27FC236}">
                <a16:creationId xmlns:a16="http://schemas.microsoft.com/office/drawing/2014/main" id="{47E6BA74-4390-4ED9-B27F-8983930B39A1}"/>
              </a:ext>
            </a:extLst>
          </p:cNvPr>
          <p:cNvSpPr/>
          <p:nvPr/>
        </p:nvSpPr>
        <p:spPr>
          <a:xfrm>
            <a:off x="4426226" y="2033605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49791CE9-DAE4-4899-8652-F59CB022777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14822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5B5D3A8-4924-41DA-9BB0-8620170F031B}"/>
              </a:ext>
            </a:extLst>
          </p:cNvPr>
          <p:cNvGraphicFramePr>
            <a:graphicFrameLocks noGrp="1"/>
          </p:cNvGraphicFramePr>
          <p:nvPr/>
        </p:nvGraphicFramePr>
        <p:xfrm>
          <a:off x="1139687" y="351906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084F64B8-A6AB-46DB-A8BB-81D608CA6877}"/>
              </a:ext>
            </a:extLst>
          </p:cNvPr>
          <p:cNvGraphicFramePr>
            <a:graphicFrameLocks noGrp="1"/>
          </p:cNvGraphicFramePr>
          <p:nvPr/>
        </p:nvGraphicFramePr>
        <p:xfrm>
          <a:off x="7235687" y="351906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sp>
        <p:nvSpPr>
          <p:cNvPr id="61" name="Arrow: Up 60">
            <a:extLst>
              <a:ext uri="{FF2B5EF4-FFF2-40B4-BE49-F238E27FC236}">
                <a16:creationId xmlns:a16="http://schemas.microsoft.com/office/drawing/2014/main" id="{7ECF2AA4-6E4A-44F1-B610-068F5FFC6D0E}"/>
              </a:ext>
            </a:extLst>
          </p:cNvPr>
          <p:cNvSpPr/>
          <p:nvPr/>
        </p:nvSpPr>
        <p:spPr>
          <a:xfrm>
            <a:off x="6252033" y="3553588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DE0FA2E2-3329-49D3-8E54-B8613BA55F81}"/>
              </a:ext>
            </a:extLst>
          </p:cNvPr>
          <p:cNvGraphicFramePr>
            <a:graphicFrameLocks noGrp="1"/>
          </p:cNvGraphicFramePr>
          <p:nvPr/>
        </p:nvGraphicFramePr>
        <p:xfrm>
          <a:off x="4187687" y="351906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120227C-6A4E-4F1F-867C-D99BF6C9510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80323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E4260ADA-A88B-4A54-BC81-A9B1D0225D53}"/>
              </a:ext>
            </a:extLst>
          </p:cNvPr>
          <p:cNvGraphicFramePr>
            <a:graphicFrameLocks noGrp="1"/>
          </p:cNvGraphicFramePr>
          <p:nvPr/>
        </p:nvGraphicFramePr>
        <p:xfrm>
          <a:off x="1139687" y="517407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3C3E1FDD-C774-4E01-947C-F1494163FCFC}"/>
              </a:ext>
            </a:extLst>
          </p:cNvPr>
          <p:cNvGraphicFramePr>
            <a:graphicFrameLocks noGrp="1"/>
          </p:cNvGraphicFramePr>
          <p:nvPr/>
        </p:nvGraphicFramePr>
        <p:xfrm>
          <a:off x="7235687" y="517407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60kg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6670AFB1-BBF6-4DAC-8745-3B1F43062874}"/>
              </a:ext>
            </a:extLst>
          </p:cNvPr>
          <p:cNvGraphicFramePr>
            <a:graphicFrameLocks noGrp="1"/>
          </p:cNvGraphicFramePr>
          <p:nvPr/>
        </p:nvGraphicFramePr>
        <p:xfrm>
          <a:off x="4187687" y="517407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35kg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sp>
        <p:nvSpPr>
          <p:cNvPr id="70" name="Arrow: Up 69">
            <a:extLst>
              <a:ext uri="{FF2B5EF4-FFF2-40B4-BE49-F238E27FC236}">
                <a16:creationId xmlns:a16="http://schemas.microsoft.com/office/drawing/2014/main" id="{96BC6F44-8600-4A76-964A-F69A5E34E34C}"/>
              </a:ext>
            </a:extLst>
          </p:cNvPr>
          <p:cNvSpPr/>
          <p:nvPr/>
        </p:nvSpPr>
        <p:spPr>
          <a:xfrm>
            <a:off x="2600419" y="5201901"/>
            <a:ext cx="291548" cy="49033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10BA3-A8C3-47EE-9C57-E870C39C4358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8332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which kilogram each arrow is pointing to on the scales.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3A8C277-F41D-4EAD-8AB6-FA0E56AD4E3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22291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9D27A1-35FC-41C1-A24C-10421E6BE61A}"/>
              </a:ext>
            </a:extLst>
          </p:cNvPr>
          <p:cNvGraphicFramePr>
            <a:graphicFrameLocks noGrp="1"/>
          </p:cNvGraphicFramePr>
          <p:nvPr/>
        </p:nvGraphicFramePr>
        <p:xfrm>
          <a:off x="1139687" y="1993131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F3DED423-B0F1-4F4C-B950-4239EA9FC3A2}"/>
              </a:ext>
            </a:extLst>
          </p:cNvPr>
          <p:cNvGraphicFramePr>
            <a:graphicFrameLocks noGrp="1"/>
          </p:cNvGraphicFramePr>
          <p:nvPr/>
        </p:nvGraphicFramePr>
        <p:xfrm>
          <a:off x="7235687" y="1993131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49791CE9-DAE4-4899-8652-F59CB022777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14822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5B5D3A8-4924-41DA-9BB0-8620170F031B}"/>
              </a:ext>
            </a:extLst>
          </p:cNvPr>
          <p:cNvGraphicFramePr>
            <a:graphicFrameLocks noGrp="1"/>
          </p:cNvGraphicFramePr>
          <p:nvPr/>
        </p:nvGraphicFramePr>
        <p:xfrm>
          <a:off x="1139687" y="351906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084F64B8-A6AB-46DB-A8BB-81D608CA6877}"/>
              </a:ext>
            </a:extLst>
          </p:cNvPr>
          <p:cNvGraphicFramePr>
            <a:graphicFrameLocks noGrp="1"/>
          </p:cNvGraphicFramePr>
          <p:nvPr/>
        </p:nvGraphicFramePr>
        <p:xfrm>
          <a:off x="7235687" y="351906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DE0FA2E2-3329-49D3-8E54-B8613BA55F81}"/>
              </a:ext>
            </a:extLst>
          </p:cNvPr>
          <p:cNvGraphicFramePr>
            <a:graphicFrameLocks noGrp="1"/>
          </p:cNvGraphicFramePr>
          <p:nvPr/>
        </p:nvGraphicFramePr>
        <p:xfrm>
          <a:off x="4187687" y="351906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120227C-6A4E-4F1F-867C-D99BF6C9510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80323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2052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29325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9093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0724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0952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3425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0852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498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687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74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4543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E4260ADA-A88B-4A54-BC81-A9B1D0225D53}"/>
              </a:ext>
            </a:extLst>
          </p:cNvPr>
          <p:cNvGraphicFramePr>
            <a:graphicFrameLocks noGrp="1"/>
          </p:cNvGraphicFramePr>
          <p:nvPr/>
        </p:nvGraphicFramePr>
        <p:xfrm>
          <a:off x="1139687" y="517407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3C3E1FDD-C774-4E01-947C-F1494163FCFC}"/>
              </a:ext>
            </a:extLst>
          </p:cNvPr>
          <p:cNvGraphicFramePr>
            <a:graphicFrameLocks noGrp="1"/>
          </p:cNvGraphicFramePr>
          <p:nvPr/>
        </p:nvGraphicFramePr>
        <p:xfrm>
          <a:off x="7235687" y="517407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60kg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6670AFB1-BBF6-4DAC-8745-3B1F43062874}"/>
              </a:ext>
            </a:extLst>
          </p:cNvPr>
          <p:cNvGraphicFramePr>
            <a:graphicFrameLocks noGrp="1"/>
          </p:cNvGraphicFramePr>
          <p:nvPr/>
        </p:nvGraphicFramePr>
        <p:xfrm>
          <a:off x="4187687" y="517407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35kg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F9979FB-6D55-48B4-8141-793EB8119BEB}"/>
              </a:ext>
            </a:extLst>
          </p:cNvPr>
          <p:cNvGraphicFramePr>
            <a:graphicFrameLocks noGrp="1"/>
          </p:cNvGraphicFramePr>
          <p:nvPr/>
        </p:nvGraphicFramePr>
        <p:xfrm>
          <a:off x="4187687" y="1992668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25kg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211B676-37C1-4C06-8A2F-EB51AC1ED3D2}"/>
              </a:ext>
            </a:extLst>
          </p:cNvPr>
          <p:cNvGraphicFramePr>
            <a:graphicFrameLocks noGrp="1"/>
          </p:cNvGraphicFramePr>
          <p:nvPr/>
        </p:nvGraphicFramePr>
        <p:xfrm>
          <a:off x="6026746" y="351906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26kg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4C1BDC8-272C-4E83-B700-B2096DDE561B}"/>
              </a:ext>
            </a:extLst>
          </p:cNvPr>
          <p:cNvGraphicFramePr>
            <a:graphicFrameLocks noGrp="1"/>
          </p:cNvGraphicFramePr>
          <p:nvPr/>
        </p:nvGraphicFramePr>
        <p:xfrm>
          <a:off x="2348627" y="5174075"/>
          <a:ext cx="76862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84688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20kg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13973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41C91AF-6E0B-497D-801D-8F89C3893525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62310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C10C709-76A4-457C-8371-DE3EC675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DC365E1-E85C-4E4B-8158-95BE24E220E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word to complete the sentence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The          is                              than the          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50A1149-33A7-4E8A-A374-C55D15C617B7}"/>
              </a:ext>
            </a:extLst>
          </p:cNvPr>
          <p:cNvSpPr/>
          <p:nvPr/>
        </p:nvSpPr>
        <p:spPr>
          <a:xfrm>
            <a:off x="2852259" y="5017593"/>
            <a:ext cx="1743861" cy="5477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heavier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7167EAB-ED5E-4DC6-8964-E4B549B05ABB}"/>
              </a:ext>
            </a:extLst>
          </p:cNvPr>
          <p:cNvSpPr/>
          <p:nvPr/>
        </p:nvSpPr>
        <p:spPr>
          <a:xfrm>
            <a:off x="5197892" y="5006767"/>
            <a:ext cx="1743860" cy="5477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lighter</a:t>
            </a:r>
          </a:p>
        </p:txBody>
      </p:sp>
      <p:sp>
        <p:nvSpPr>
          <p:cNvPr id="50" name="Rectangle: Rounded Corners 88">
            <a:extLst>
              <a:ext uri="{FF2B5EF4-FFF2-40B4-BE49-F238E27FC236}">
                <a16:creationId xmlns:a16="http://schemas.microsoft.com/office/drawing/2014/main" id="{D4BD9875-1729-46F6-B295-CCC6E1E0847D}"/>
              </a:ext>
            </a:extLst>
          </p:cNvPr>
          <p:cNvSpPr/>
          <p:nvPr/>
        </p:nvSpPr>
        <p:spPr>
          <a:xfrm>
            <a:off x="3886858" y="3767783"/>
            <a:ext cx="1743861" cy="5477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D959F-3D08-4769-BACB-D7DC4EBD1C2C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88225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C10C709-76A4-457C-8371-DE3EC675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DC365E1-E85C-4E4B-8158-95BE24E220E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word to complete the sentence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The          is                              than the          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50A1149-33A7-4E8A-A374-C55D15C617B7}"/>
              </a:ext>
            </a:extLst>
          </p:cNvPr>
          <p:cNvSpPr/>
          <p:nvPr/>
        </p:nvSpPr>
        <p:spPr>
          <a:xfrm>
            <a:off x="2852259" y="5017593"/>
            <a:ext cx="1743861" cy="5477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heavier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7167EAB-ED5E-4DC6-8964-E4B549B05ABB}"/>
              </a:ext>
            </a:extLst>
          </p:cNvPr>
          <p:cNvSpPr/>
          <p:nvPr/>
        </p:nvSpPr>
        <p:spPr>
          <a:xfrm>
            <a:off x="5197892" y="5006767"/>
            <a:ext cx="1743860" cy="5477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lighter</a:t>
            </a:r>
          </a:p>
        </p:txBody>
      </p:sp>
      <p:sp>
        <p:nvSpPr>
          <p:cNvPr id="50" name="Rectangle: Rounded Corners 88">
            <a:extLst>
              <a:ext uri="{FF2B5EF4-FFF2-40B4-BE49-F238E27FC236}">
                <a16:creationId xmlns:a16="http://schemas.microsoft.com/office/drawing/2014/main" id="{D4BD9875-1729-46F6-B295-CCC6E1E0847D}"/>
              </a:ext>
            </a:extLst>
          </p:cNvPr>
          <p:cNvSpPr/>
          <p:nvPr/>
        </p:nvSpPr>
        <p:spPr>
          <a:xfrm>
            <a:off x="3886858" y="3767783"/>
            <a:ext cx="1743861" cy="5477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lighter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AB115-EED7-448D-8AD4-C3C8DBACBE94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20359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3BBB90F-012E-413F-9092-8FE3799F3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61C89E7-F6D4-46A1-B3FB-D7ABF98C9A1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bottle is heavier than the pepper. 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E7795B-7DB3-4FA5-937C-B245B0677538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1951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3BBB90F-012E-413F-9092-8FE3799F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61C89E7-F6D4-46A1-B3FB-D7ABF98C9A1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bottle is heavier than the pepper.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True, the bottle weighs 8 pencils and the pepper weighs 4 pencils.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D088F-F4D1-44D8-A34B-AFCBED86522E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95583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A0F3B-150F-43D2-8A43-AE16BF7B4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0f0ae0ff-29c4-4766-b250-c1a9bee8d430"/>
    <ds:schemaRef ds:uri="86144f90-c7b6-48d0-aae5-f5e9e48cc3df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194</Words>
  <Application>Microsoft Office PowerPoint</Application>
  <PresentationFormat>On-screen Show (4:3)</PresentationFormat>
  <Paragraphs>135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guest pc</cp:lastModifiedBy>
  <cp:revision>58</cp:revision>
  <dcterms:created xsi:type="dcterms:W3CDTF">2018-03-17T10:08:43Z</dcterms:created>
  <dcterms:modified xsi:type="dcterms:W3CDTF">2020-06-10T23:01:50Z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