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70" r:id="rId3"/>
    <p:sldId id="413" r:id="rId4"/>
    <p:sldId id="398" r:id="rId5"/>
    <p:sldId id="399" r:id="rId6"/>
    <p:sldId id="400" r:id="rId7"/>
    <p:sldId id="414" r:id="rId8"/>
    <p:sldId id="40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4FA8-6024-43D5-8BE3-E97B27733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A5CD5-A9B2-4711-80EE-F01080E5D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7696D-A8B1-452F-8960-A4F6E60C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8A3-C38C-46F5-B4E5-08D6A4CA8E5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C2C2B-3018-447A-A765-63B736B7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8AD7A-2A80-4A17-9685-E753EFD3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1C1A-705E-46D2-A293-3ACDD3687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69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F8803-01A6-4F1F-AD37-881ABCF3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1138A-42D7-449D-B802-76DEB84CA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962B3-C787-4691-BAB8-6FEF87B4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8A3-C38C-46F5-B4E5-08D6A4CA8E5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2FAB2-6883-4AAC-B2CD-2EF9E9CB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7B6E3-56A5-4218-98FF-E3B54592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1C1A-705E-46D2-A293-3ACDD3687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66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08D34C-AC32-43FC-8F14-4E5445A75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46122-1BA4-4F62-8DE5-8DBA43907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AC130-E9D1-4780-B4D8-DB94FC45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8A3-C38C-46F5-B4E5-08D6A4CA8E5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9EEEC-FB19-4922-AE70-63DFE33BC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8BB30-C8EC-48A1-8262-FDB84EEA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1C1A-705E-46D2-A293-3ACDD3687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45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39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48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008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30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72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23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77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0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FEB2-537D-496D-8C93-56A886E7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B7838-463F-4678-B85B-FA8585610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DD9A9-1ADC-46E3-95DE-4AF1E730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8A3-C38C-46F5-B4E5-08D6A4CA8E5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504BB-0334-452D-8530-AFAA1E3D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AEEA0-17E7-43D2-9F92-6FD9EE38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1C1A-705E-46D2-A293-3ACDD3687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37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06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092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8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B4C2-88F1-4D03-A05A-54FCCAD9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E4740-9EBC-487F-B118-568428E83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7EF07-4E15-4C3E-8C25-AF43EDC1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8A3-C38C-46F5-B4E5-08D6A4CA8E5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4DDCA-C266-4066-8B39-DC1475A7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DFEC5-DB53-40BA-A5CE-6DF90E05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1C1A-705E-46D2-A293-3ACDD3687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19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11E2-8AE3-4350-A7FF-BB7CAC59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2E379-80F9-4086-9BD6-3EEE09811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1A7D1-BDD6-44FD-9E31-BF8F9B639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67644-06BA-4F20-B283-A7FD925E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8A3-C38C-46F5-B4E5-08D6A4CA8E5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21B2E-B1BE-4CF0-B0D5-6EDE3AFB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90E34-F81C-41C8-B4B7-3934AD77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1C1A-705E-46D2-A293-3ACDD3687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8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BA2FA-1EC1-4E6E-8DC6-2EECE0D87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AA826-0D0A-4F31-AEF8-52781FB91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008C6-659A-4A03-970A-76D397C05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175F88-E7E1-4529-85DB-3F5B1B093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3DAD4-05A1-4DCA-96CF-CE9D1E73B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5875EE-FFA3-44F5-9D9C-25C22973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8A3-C38C-46F5-B4E5-08D6A4CA8E5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2E02BC-C985-4C5D-BAE1-91CE548BE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102004-0879-4F56-A2DB-CC0829FA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1C1A-705E-46D2-A293-3ACDD3687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83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F0BA-CACA-413A-B8D9-18F09F8C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7B0F5-6428-419C-80D5-2091D9417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8A3-C38C-46F5-B4E5-08D6A4CA8E5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8683B-069C-4AB1-872E-02714A9B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D1DD1-BF20-4A8F-8D05-8F4F9992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1C1A-705E-46D2-A293-3ACDD3687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6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B74C5-BD7F-464B-8268-2CABAED0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8A3-C38C-46F5-B4E5-08D6A4CA8E5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D4CD2-EAA7-4D6F-8519-B88285E1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C5F3A-5798-43C0-ADDC-97D72D20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1C1A-705E-46D2-A293-3ACDD3687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79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5998-CD2C-4613-887A-4AE8B066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256CC-F973-45F4-ADF1-272513C2A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0D274-97A9-48A7-8F12-BE98B9250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0B9D1-5F5F-4F06-99CE-8FCF380F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8A3-C38C-46F5-B4E5-08D6A4CA8E5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8E90-FE18-4E6C-BCC5-4E433B16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F263B-5414-4B50-A181-18F9CAC4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1C1A-705E-46D2-A293-3ACDD3687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77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91F07-787C-470B-8257-93CBC4E4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5398B-2CF9-464C-A155-95B904DEB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5E826-F7DC-4525-BDC9-44F3C8F91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731A9-1364-4ED0-A109-D31F520F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8A3-C38C-46F5-B4E5-08D6A4CA8E5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403B3-CE6C-4279-BDCF-6F812AA6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505ED-6B64-4984-8FEE-6173DBC8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1C1A-705E-46D2-A293-3ACDD3687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5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B971FD-A3D8-4249-8676-7A58322A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07587-2BFB-43C3-8D7E-E66D3354D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6EDDC-732E-4D2C-A004-0D729F75D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FD8A3-C38C-46F5-B4E5-08D6A4CA8E5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881E1-0675-43F8-9A18-32E229696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59557-A0E4-4326-9043-9B283FBD2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1C1A-705E-46D2-A293-3ACDD3687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3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39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7B5B79-1931-4E27-9E76-F425D1CFB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347C08-E7CC-4A78-B679-BC8930BE7B77}"/>
              </a:ext>
            </a:extLst>
          </p:cNvPr>
          <p:cNvGraphicFramePr>
            <a:graphicFrameLocks noGrp="1"/>
          </p:cNvGraphicFramePr>
          <p:nvPr/>
        </p:nvGraphicFramePr>
        <p:xfrm>
          <a:off x="5098383" y="3119620"/>
          <a:ext cx="4299084" cy="61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1346">
                  <a:extLst>
                    <a:ext uri="{9D8B030D-6E8A-4147-A177-3AD203B41FA5}">
                      <a16:colId xmlns:a16="http://schemas.microsoft.com/office/drawing/2014/main" val="749832767"/>
                    </a:ext>
                  </a:extLst>
                </a:gridCol>
                <a:gridCol w="347523">
                  <a:extLst>
                    <a:ext uri="{9D8B030D-6E8A-4147-A177-3AD203B41FA5}">
                      <a16:colId xmlns:a16="http://schemas.microsoft.com/office/drawing/2014/main" val="2039209965"/>
                    </a:ext>
                  </a:extLst>
                </a:gridCol>
                <a:gridCol w="1201346">
                  <a:extLst>
                    <a:ext uri="{9D8B030D-6E8A-4147-A177-3AD203B41FA5}">
                      <a16:colId xmlns:a16="http://schemas.microsoft.com/office/drawing/2014/main" val="4180760392"/>
                    </a:ext>
                  </a:extLst>
                </a:gridCol>
                <a:gridCol w="347523">
                  <a:extLst>
                    <a:ext uri="{9D8B030D-6E8A-4147-A177-3AD203B41FA5}">
                      <a16:colId xmlns:a16="http://schemas.microsoft.com/office/drawing/2014/main" val="4117986361"/>
                    </a:ext>
                  </a:extLst>
                </a:gridCol>
                <a:gridCol w="1201346">
                  <a:extLst>
                    <a:ext uri="{9D8B030D-6E8A-4147-A177-3AD203B41FA5}">
                      <a16:colId xmlns:a16="http://schemas.microsoft.com/office/drawing/2014/main" val="4138276491"/>
                    </a:ext>
                  </a:extLst>
                </a:gridCol>
              </a:tblGrid>
              <a:tr h="618760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10kg</a:t>
                      </a:r>
                    </a:p>
                  </a:txBody>
                  <a:tcPr marL="152571" marR="152571" marT="76286" marB="762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52571" marR="152571" marT="76286" marB="7628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1kg</a:t>
                      </a:r>
                    </a:p>
                  </a:txBody>
                  <a:tcPr marL="152571" marR="152571" marT="76286" marB="762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52571" marR="152571" marT="76286" marB="7628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100kg</a:t>
                      </a:r>
                    </a:p>
                  </a:txBody>
                  <a:tcPr marL="152571" marR="152571" marT="76286" marB="762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43688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4C7465D-A7B9-425B-BA33-0B8D16C13F8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Circle the most reasonable estimate for the mass of this person.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515E7B-2834-47AD-9F16-6524A72E099E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68986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7B5B79-1931-4E27-9E76-F425D1CFB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347C08-E7CC-4A78-B679-BC8930BE7B77}"/>
              </a:ext>
            </a:extLst>
          </p:cNvPr>
          <p:cNvGraphicFramePr>
            <a:graphicFrameLocks noGrp="1"/>
          </p:cNvGraphicFramePr>
          <p:nvPr/>
        </p:nvGraphicFramePr>
        <p:xfrm>
          <a:off x="5098383" y="3119620"/>
          <a:ext cx="4299084" cy="61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1346">
                  <a:extLst>
                    <a:ext uri="{9D8B030D-6E8A-4147-A177-3AD203B41FA5}">
                      <a16:colId xmlns:a16="http://schemas.microsoft.com/office/drawing/2014/main" val="749832767"/>
                    </a:ext>
                  </a:extLst>
                </a:gridCol>
                <a:gridCol w="347523">
                  <a:extLst>
                    <a:ext uri="{9D8B030D-6E8A-4147-A177-3AD203B41FA5}">
                      <a16:colId xmlns:a16="http://schemas.microsoft.com/office/drawing/2014/main" val="2039209965"/>
                    </a:ext>
                  </a:extLst>
                </a:gridCol>
                <a:gridCol w="1201346">
                  <a:extLst>
                    <a:ext uri="{9D8B030D-6E8A-4147-A177-3AD203B41FA5}">
                      <a16:colId xmlns:a16="http://schemas.microsoft.com/office/drawing/2014/main" val="4180760392"/>
                    </a:ext>
                  </a:extLst>
                </a:gridCol>
                <a:gridCol w="347523">
                  <a:extLst>
                    <a:ext uri="{9D8B030D-6E8A-4147-A177-3AD203B41FA5}">
                      <a16:colId xmlns:a16="http://schemas.microsoft.com/office/drawing/2014/main" val="4117986361"/>
                    </a:ext>
                  </a:extLst>
                </a:gridCol>
                <a:gridCol w="1201346">
                  <a:extLst>
                    <a:ext uri="{9D8B030D-6E8A-4147-A177-3AD203B41FA5}">
                      <a16:colId xmlns:a16="http://schemas.microsoft.com/office/drawing/2014/main" val="4138276491"/>
                    </a:ext>
                  </a:extLst>
                </a:gridCol>
              </a:tblGrid>
              <a:tr h="618760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10kg</a:t>
                      </a:r>
                    </a:p>
                  </a:txBody>
                  <a:tcPr marL="152571" marR="152571" marT="76286" marB="762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52571" marR="152571" marT="76286" marB="7628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latin typeface="Century Gothic" panose="020B0502020202020204" pitchFamily="34" charset="0"/>
                        </a:rPr>
                        <a:t>1kg</a:t>
                      </a:r>
                    </a:p>
                  </a:txBody>
                  <a:tcPr marL="152571" marR="152571" marT="76286" marB="762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latin typeface="Century Gothic" panose="020B0502020202020204" pitchFamily="34" charset="0"/>
                      </a:endParaRPr>
                    </a:p>
                  </a:txBody>
                  <a:tcPr marL="152571" marR="152571" marT="76286" marB="76286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100kg</a:t>
                      </a:r>
                    </a:p>
                  </a:txBody>
                  <a:tcPr marL="152571" marR="152571" marT="76286" marB="762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43688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4C7465D-A7B9-425B-BA33-0B8D16C13F8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Circle the most reasonable estimate for the mass of this person.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515E7B-2834-47AD-9F16-6524A72E099E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5083AA2-4A0D-4577-AF9D-71C5371F76DB}"/>
              </a:ext>
            </a:extLst>
          </p:cNvPr>
          <p:cNvSpPr/>
          <p:nvPr/>
        </p:nvSpPr>
        <p:spPr>
          <a:xfrm>
            <a:off x="7985987" y="2905218"/>
            <a:ext cx="1571347" cy="10475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736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56C67-37AE-40A3-8A9F-9B9E99025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907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60A658-EAB6-44FE-B177-F533BB3746FB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football boot weighs 20 pencils.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music player weighs 7 pencils.</a:t>
            </a: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many pencils are needed to make the scales balance?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FABC6F-04F0-4DB9-BCE6-E5B682A7FF43}"/>
              </a:ext>
            </a:extLst>
          </p:cNvPr>
          <p:cNvGrpSpPr/>
          <p:nvPr/>
        </p:nvGrpSpPr>
        <p:grpSpPr>
          <a:xfrm>
            <a:off x="3924234" y="4661827"/>
            <a:ext cx="4319950" cy="524422"/>
            <a:chOff x="2400234" y="4121893"/>
            <a:chExt cx="4319950" cy="524422"/>
          </a:xfrm>
        </p:grpSpPr>
        <p:sp>
          <p:nvSpPr>
            <p:cNvPr id="25" name="Rectangle: Rounded Corners 12">
              <a:extLst>
                <a:ext uri="{FF2B5EF4-FFF2-40B4-BE49-F238E27FC236}">
                  <a16:creationId xmlns:a16="http://schemas.microsoft.com/office/drawing/2014/main" id="{C73B19F9-4156-4FEC-B778-AE99CD8AFCDC}"/>
                </a:ext>
              </a:extLst>
            </p:cNvPr>
            <p:cNvSpPr/>
            <p:nvPr/>
          </p:nvSpPr>
          <p:spPr>
            <a:xfrm>
              <a:off x="2400234" y="4121893"/>
              <a:ext cx="567772" cy="51615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26" name="Rectangle: Rounded Corners 42">
              <a:extLst>
                <a:ext uri="{FF2B5EF4-FFF2-40B4-BE49-F238E27FC236}">
                  <a16:creationId xmlns:a16="http://schemas.microsoft.com/office/drawing/2014/main" id="{058C9421-5D19-4B4D-9E69-9118C81571D1}"/>
                </a:ext>
              </a:extLst>
            </p:cNvPr>
            <p:cNvSpPr/>
            <p:nvPr/>
          </p:nvSpPr>
          <p:spPr>
            <a:xfrm>
              <a:off x="6152412" y="4130160"/>
              <a:ext cx="567772" cy="51615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27" name="Rectangle: Rounded Corners 43">
              <a:extLst>
                <a:ext uri="{FF2B5EF4-FFF2-40B4-BE49-F238E27FC236}">
                  <a16:creationId xmlns:a16="http://schemas.microsoft.com/office/drawing/2014/main" id="{A9D36985-73D1-43C3-B3CD-FE1794260AB3}"/>
                </a:ext>
              </a:extLst>
            </p:cNvPr>
            <p:cNvSpPr/>
            <p:nvPr/>
          </p:nvSpPr>
          <p:spPr>
            <a:xfrm>
              <a:off x="4276323" y="4130159"/>
              <a:ext cx="567772" cy="51615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3BE6560-E9D2-4BA4-B53D-F4F4C087FD77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81614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56C67-37AE-40A3-8A9F-9B9E99025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907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60A658-EAB6-44FE-B177-F533BB3746FB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football boot weighs 20 pencils.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music player weighs 7 pencils.</a:t>
            </a: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many pencils are needed to make the scales balance?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: Rounded Corners 12">
            <a:extLst>
              <a:ext uri="{FF2B5EF4-FFF2-40B4-BE49-F238E27FC236}">
                <a16:creationId xmlns:a16="http://schemas.microsoft.com/office/drawing/2014/main" id="{C73B19F9-4156-4FEC-B778-AE99CD8AFCDC}"/>
              </a:ext>
            </a:extLst>
          </p:cNvPr>
          <p:cNvSpPr/>
          <p:nvPr/>
        </p:nvSpPr>
        <p:spPr>
          <a:xfrm>
            <a:off x="3924234" y="4661828"/>
            <a:ext cx="567772" cy="51615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6" name="Rectangle: Rounded Corners 42">
            <a:extLst>
              <a:ext uri="{FF2B5EF4-FFF2-40B4-BE49-F238E27FC236}">
                <a16:creationId xmlns:a16="http://schemas.microsoft.com/office/drawing/2014/main" id="{058C9421-5D19-4B4D-9E69-9118C81571D1}"/>
              </a:ext>
            </a:extLst>
          </p:cNvPr>
          <p:cNvSpPr/>
          <p:nvPr/>
        </p:nvSpPr>
        <p:spPr>
          <a:xfrm>
            <a:off x="7676412" y="4670095"/>
            <a:ext cx="567772" cy="51615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7" name="Rectangle: Rounded Corners 43">
            <a:extLst>
              <a:ext uri="{FF2B5EF4-FFF2-40B4-BE49-F238E27FC236}">
                <a16:creationId xmlns:a16="http://schemas.microsoft.com/office/drawing/2014/main" id="{A9D36985-73D1-43C3-B3CD-FE1794260AB3}"/>
              </a:ext>
            </a:extLst>
          </p:cNvPr>
          <p:cNvSpPr/>
          <p:nvPr/>
        </p:nvSpPr>
        <p:spPr>
          <a:xfrm>
            <a:off x="5800323" y="4670094"/>
            <a:ext cx="567772" cy="51615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47BB60-C49E-4593-9550-2B848AFAF31D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40072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B4A3753-5DAE-4E64-8AB1-7D7E4A384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9078"/>
            <a:ext cx="8913124" cy="63221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BA5B6A4-29B7-4F79-831E-CB1425E8AB2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George wants the scales to balance. He thinks he could move some marbles to do this.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Explain your answer.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DA2A17-1CEC-427A-825E-F623101D0B00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29479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B4A3753-5DAE-4E64-8AB1-7D7E4A384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9078"/>
            <a:ext cx="8913124" cy="63221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BA5B6A4-29B7-4F79-831E-CB1425E8AB2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George wants the scales to balance. He thinks he could move some marbles to do this.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Explain your answer.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DA2A17-1CEC-427A-825E-F623101D0B00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63889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B4A3753-5DAE-4E64-8AB1-7D7E4A384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9078"/>
            <a:ext cx="8913124" cy="63221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BA5B6A4-29B7-4F79-831E-CB1425E8AB2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George wants the scales to balance. He thinks he could move some marbles to do this.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Explain your answer.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He is correct because he could move 2 marbles from tray B to tray A, so that they would then have 5 marbles on each side. 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E0271-0200-49D2-B372-F8BF62BAEC3D}"/>
              </a:ext>
            </a:extLst>
          </p:cNvPr>
          <p:cNvSpPr txBox="1"/>
          <p:nvPr/>
        </p:nvSpPr>
        <p:spPr>
          <a:xfrm>
            <a:off x="9864806" y="6009717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606309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217</Words>
  <Application>Microsoft Office PowerPoint</Application>
  <PresentationFormat>Widescreen</PresentationFormat>
  <Paragraphs>138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1</cp:revision>
  <dcterms:created xsi:type="dcterms:W3CDTF">2020-06-10T22:51:36Z</dcterms:created>
  <dcterms:modified xsi:type="dcterms:W3CDTF">2020-06-10T22:58:06Z</dcterms:modified>
</cp:coreProperties>
</file>