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87" r:id="rId3"/>
    <p:sldId id="388" r:id="rId4"/>
    <p:sldId id="360" r:id="rId5"/>
    <p:sldId id="368" r:id="rId6"/>
    <p:sldId id="380" r:id="rId7"/>
    <p:sldId id="397" r:id="rId8"/>
    <p:sldId id="398" r:id="rId9"/>
    <p:sldId id="39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3" autoAdjust="0"/>
    <p:restoredTop sz="94660"/>
  </p:normalViewPr>
  <p:slideViewPr>
    <p:cSldViewPr snapToGrid="0">
      <p:cViewPr varScale="1">
        <p:scale>
          <a:sx n="43" d="100"/>
          <a:sy n="43" d="100"/>
        </p:scale>
        <p:origin x="6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76C08-1E7B-4280-885C-528A75D8A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F438E8-D1BA-4478-BD2F-0E520D5DF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6B766-BAF6-48D3-9376-FE7DD6855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DB6D-8342-4748-A4C4-3F77B1BF4528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C1352-AB5D-4A78-8ECA-88C919BDC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60E49-2A29-4E7C-B2D7-A6D2D1A9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E0FF-9A47-4D53-9887-8F6C540F0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874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DC3C9-CA3F-4A85-B455-A263A3F18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825C8D-91D2-4CC6-A04D-9403259E89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A2072-780C-45E1-824F-D2F8A975E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DB6D-8342-4748-A4C4-3F77B1BF4528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CE35C-E604-4FA3-960A-BE538800E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E9C23-DF2F-462B-AAAD-C783292FE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E0FF-9A47-4D53-9887-8F6C540F0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64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7F98D0-E4C2-44DF-8410-CF4263EB88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895F1D-6F34-4FCF-93A5-4929CD8CDC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25FE4-BB6D-4092-A620-B3FB721BA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DB6D-8342-4748-A4C4-3F77B1BF4528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9C48C-C736-4656-8DDE-5F83CCDC9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0C435-8F47-4D7D-A4FD-B2D9AE960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E0FF-9A47-4D53-9887-8F6C540F0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210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217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069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616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988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639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91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586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724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44BFC-DE34-48A6-AE8E-18E165114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6B6D3-0DD5-42A2-B58C-40720DC95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0DF34-5475-440D-88EB-1EC244807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DB6D-8342-4748-A4C4-3F77B1BF4528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3D0F4-4527-4267-8F20-4D3570603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79118-56CC-442A-BE1B-113E82A7D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E0FF-9A47-4D53-9887-8F6C540F0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718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353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705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186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683FA-C26F-4288-843B-83972662A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1B6E7-FCF1-4215-8B3F-643DEB529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1E3F2-2F8F-4574-9EB6-041E1CE3D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DB6D-8342-4748-A4C4-3F77B1BF4528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F3CB4-DA1F-4DFA-8023-3FA2BBF30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72D4F-F3FE-43DE-B292-BC47E3A58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E0FF-9A47-4D53-9887-8F6C540F0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03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69AC7-0B0A-459B-8E4F-A174A5C4B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037B5-5AD9-412D-85C6-60D00D13E9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4A6497-3119-4F67-A8A8-47AEC214D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E9E97B-BCB0-4FFF-AEBA-F4DC277A9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DB6D-8342-4748-A4C4-3F77B1BF4528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CFAF3E-40E3-4B62-9D29-C251FA2BE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B8B013-8303-494D-9170-371D46737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E0FF-9A47-4D53-9887-8F6C540F0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57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33626-638B-409B-A21F-9B85125F4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8013FC-B2DB-4931-8CE7-6398CFFAD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20DB2C-2874-4E19-8245-8C23FBCDC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0F7DE0-77A6-4994-AFB6-CB92347EF3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0E1817-D6F0-4079-BFA7-F6AC6BD3F6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648D32-2A14-446B-9ED0-E554F866C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DB6D-8342-4748-A4C4-3F77B1BF4528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0815D0-754E-444F-8FEF-B3128E37E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B1B1C9-9A08-463E-812D-5C34BEB47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E0FF-9A47-4D53-9887-8F6C540F0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391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13E6-0B0F-4E9F-A6D9-00C567BAB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100ADC-1946-45B3-800C-1491D90EF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DB6D-8342-4748-A4C4-3F77B1BF4528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AE3BF9-1657-429E-8164-7AA1B5926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D2A5E-759D-4A10-A2B9-0562CD45C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E0FF-9A47-4D53-9887-8F6C540F0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286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3E8FA4-20F7-4B0E-BF21-D79D4D49D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DB6D-8342-4748-A4C4-3F77B1BF4528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4005D7-BB96-466D-83F6-3EE1CA4DC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15476E-3968-4C41-A0DA-06A3EF85F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E0FF-9A47-4D53-9887-8F6C540F0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515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E7516-E303-44DA-8014-65186B726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73BA8-06CA-4B55-B115-1A587174C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BB35D4-EF64-4A68-A666-9B700AB23C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D3FB7-1C53-4D94-85DE-1C492FE46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DB6D-8342-4748-A4C4-3F77B1BF4528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C8284-C283-405C-8CCB-1D513E96D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A67A16-C30B-436F-AA21-9BA6D4845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E0FF-9A47-4D53-9887-8F6C540F0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312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E16F1-BE71-47A9-9905-8882D42C8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B90FF3-CF0B-4C94-ADD4-F6E8C9376A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E5088-6740-4294-AFD4-D1D2B3578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002351-9239-4090-B4AE-26227ED4D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DB6D-8342-4748-A4C4-3F77B1BF4528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18C7EA-C4D1-4154-80C2-8DB3FE747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D36B55-1A1F-492C-B4B8-F68B437E9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3E0FF-9A47-4D53-9887-8F6C540F0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509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931B8F-242C-4FF2-9577-E0647CAA6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58458-82F0-47E5-B8AC-FE7E8360C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7D886-AF87-4329-8B22-2A0266FC1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3DB6D-8342-4748-A4C4-3F77B1BF4528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A26A5-323D-4612-8D09-EBA0B4CDF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C0697-1D13-44C8-B2A4-1648A09BF5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3E0FF-9A47-4D53-9887-8F6C540F0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99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53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FEDBD2D-3362-4EF0-AC2E-4531077AF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4125"/>
            <a:ext cx="8913124" cy="632210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7628E599-25E0-4D33-8BD8-944ACB8CFDF5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Which object weighs more than the hedgehog? </a:t>
            </a:r>
          </a:p>
        </p:txBody>
      </p:sp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A7389DD6-EBB7-4F62-95E9-4061834EB226}"/>
              </a:ext>
            </a:extLst>
          </p:cNvPr>
          <p:cNvGraphicFramePr>
            <a:graphicFrameLocks noGrp="1"/>
          </p:cNvGraphicFramePr>
          <p:nvPr/>
        </p:nvGraphicFramePr>
        <p:xfrm>
          <a:off x="4019391" y="3974754"/>
          <a:ext cx="1101588" cy="18250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1588">
                  <a:extLst>
                    <a:ext uri="{9D8B030D-6E8A-4147-A177-3AD203B41FA5}">
                      <a16:colId xmlns:a16="http://schemas.microsoft.com/office/drawing/2014/main" val="1929447537"/>
                    </a:ext>
                  </a:extLst>
                </a:gridCol>
              </a:tblGrid>
              <a:tr h="52707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pumpkin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6406261"/>
                  </a:ext>
                </a:extLst>
              </a:tr>
              <a:tr h="158123"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1873953"/>
                  </a:ext>
                </a:extLst>
              </a:tr>
              <a:tr h="52707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crayons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5657255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1248741"/>
                  </a:ext>
                </a:extLst>
              </a:tr>
              <a:tr h="52707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toy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0796"/>
                  </a:ext>
                </a:extLst>
              </a:tr>
            </a:tbl>
          </a:graphicData>
        </a:graphic>
      </p:graphicFrame>
      <p:sp>
        <p:nvSpPr>
          <p:cNvPr id="57" name="Rounded Rectangle 40">
            <a:extLst>
              <a:ext uri="{FF2B5EF4-FFF2-40B4-BE49-F238E27FC236}">
                <a16:creationId xmlns:a16="http://schemas.microsoft.com/office/drawing/2014/main" id="{E2D3997F-A98F-4CA5-A5A6-BCE3F1DBBDAA}"/>
              </a:ext>
            </a:extLst>
          </p:cNvPr>
          <p:cNvSpPr/>
          <p:nvPr/>
        </p:nvSpPr>
        <p:spPr>
          <a:xfrm>
            <a:off x="6899656" y="3944704"/>
            <a:ext cx="1706351" cy="55126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12 acorns</a:t>
            </a:r>
          </a:p>
        </p:txBody>
      </p:sp>
      <p:sp>
        <p:nvSpPr>
          <p:cNvPr id="58" name="Rounded Rectangle 41">
            <a:extLst>
              <a:ext uri="{FF2B5EF4-FFF2-40B4-BE49-F238E27FC236}">
                <a16:creationId xmlns:a16="http://schemas.microsoft.com/office/drawing/2014/main" id="{7876A0A3-6433-4F56-A7C2-9BFBCB4B72B6}"/>
              </a:ext>
            </a:extLst>
          </p:cNvPr>
          <p:cNvSpPr/>
          <p:nvPr/>
        </p:nvSpPr>
        <p:spPr>
          <a:xfrm>
            <a:off x="6899656" y="4602374"/>
            <a:ext cx="1706351" cy="55126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8 acorns</a:t>
            </a:r>
          </a:p>
        </p:txBody>
      </p:sp>
      <p:sp>
        <p:nvSpPr>
          <p:cNvPr id="59" name="Rounded Rectangle 42">
            <a:extLst>
              <a:ext uri="{FF2B5EF4-FFF2-40B4-BE49-F238E27FC236}">
                <a16:creationId xmlns:a16="http://schemas.microsoft.com/office/drawing/2014/main" id="{66C754D8-2B3C-4B92-9558-2988381469D7}"/>
              </a:ext>
            </a:extLst>
          </p:cNvPr>
          <p:cNvSpPr/>
          <p:nvPr/>
        </p:nvSpPr>
        <p:spPr>
          <a:xfrm>
            <a:off x="6899656" y="5260044"/>
            <a:ext cx="1706351" cy="55126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10 acorns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05F840-EA20-4C98-B13C-B67097B84792}"/>
              </a:ext>
            </a:extLst>
          </p:cNvPr>
          <p:cNvSpPr txBox="1"/>
          <p:nvPr/>
        </p:nvSpPr>
        <p:spPr>
          <a:xfrm>
            <a:off x="9735331" y="5995759"/>
            <a:ext cx="60882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4059144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FEDBD2D-3362-4EF0-AC2E-4531077AF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38" y="144125"/>
            <a:ext cx="8913124" cy="632210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7628E599-25E0-4D33-8BD8-944ACB8CFDF5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 defTabSz="4572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Which object weighs more than the hedgehog? </a:t>
            </a:r>
          </a:p>
        </p:txBody>
      </p:sp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A7389DD6-EBB7-4F62-95E9-4061834EB226}"/>
              </a:ext>
            </a:extLst>
          </p:cNvPr>
          <p:cNvGraphicFramePr>
            <a:graphicFrameLocks noGrp="1"/>
          </p:cNvGraphicFramePr>
          <p:nvPr/>
        </p:nvGraphicFramePr>
        <p:xfrm>
          <a:off x="4019391" y="3974754"/>
          <a:ext cx="1101588" cy="18250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1588">
                  <a:extLst>
                    <a:ext uri="{9D8B030D-6E8A-4147-A177-3AD203B41FA5}">
                      <a16:colId xmlns:a16="http://schemas.microsoft.com/office/drawing/2014/main" val="1929447537"/>
                    </a:ext>
                  </a:extLst>
                </a:gridCol>
              </a:tblGrid>
              <a:tr h="52707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pumpkin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6406261"/>
                  </a:ext>
                </a:extLst>
              </a:tr>
              <a:tr h="158123">
                <a:tc>
                  <a:txBody>
                    <a:bodyPr/>
                    <a:lstStyle/>
                    <a:p>
                      <a:pPr algn="ctr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1873953"/>
                  </a:ext>
                </a:extLst>
              </a:tr>
              <a:tr h="52707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crayons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5657255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ctr"/>
                      <a:endParaRPr lang="en-GB" sz="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1248741"/>
                  </a:ext>
                </a:extLst>
              </a:tr>
              <a:tr h="52707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toy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580796"/>
                  </a:ext>
                </a:extLst>
              </a:tr>
            </a:tbl>
          </a:graphicData>
        </a:graphic>
      </p:graphicFrame>
      <p:sp>
        <p:nvSpPr>
          <p:cNvPr id="57" name="Rounded Rectangle 40">
            <a:extLst>
              <a:ext uri="{FF2B5EF4-FFF2-40B4-BE49-F238E27FC236}">
                <a16:creationId xmlns:a16="http://schemas.microsoft.com/office/drawing/2014/main" id="{E2D3997F-A98F-4CA5-A5A6-BCE3F1DBBDAA}"/>
              </a:ext>
            </a:extLst>
          </p:cNvPr>
          <p:cNvSpPr/>
          <p:nvPr/>
        </p:nvSpPr>
        <p:spPr>
          <a:xfrm>
            <a:off x="6899656" y="3944704"/>
            <a:ext cx="1706351" cy="551261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12 acorns</a:t>
            </a:r>
          </a:p>
        </p:txBody>
      </p:sp>
      <p:sp>
        <p:nvSpPr>
          <p:cNvPr id="58" name="Rounded Rectangle 41">
            <a:extLst>
              <a:ext uri="{FF2B5EF4-FFF2-40B4-BE49-F238E27FC236}">
                <a16:creationId xmlns:a16="http://schemas.microsoft.com/office/drawing/2014/main" id="{7876A0A3-6433-4F56-A7C2-9BFBCB4B72B6}"/>
              </a:ext>
            </a:extLst>
          </p:cNvPr>
          <p:cNvSpPr/>
          <p:nvPr/>
        </p:nvSpPr>
        <p:spPr>
          <a:xfrm>
            <a:off x="6899656" y="4602374"/>
            <a:ext cx="1706351" cy="55126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8 acorns</a:t>
            </a:r>
          </a:p>
        </p:txBody>
      </p:sp>
      <p:sp>
        <p:nvSpPr>
          <p:cNvPr id="59" name="Rounded Rectangle 42">
            <a:extLst>
              <a:ext uri="{FF2B5EF4-FFF2-40B4-BE49-F238E27FC236}">
                <a16:creationId xmlns:a16="http://schemas.microsoft.com/office/drawing/2014/main" id="{66C754D8-2B3C-4B92-9558-2988381469D7}"/>
              </a:ext>
            </a:extLst>
          </p:cNvPr>
          <p:cNvSpPr/>
          <p:nvPr/>
        </p:nvSpPr>
        <p:spPr>
          <a:xfrm>
            <a:off x="6899656" y="5260044"/>
            <a:ext cx="1706351" cy="55126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10 acorns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87D3E0-80D8-486A-A25B-8E1DFD11D88C}"/>
              </a:ext>
            </a:extLst>
          </p:cNvPr>
          <p:cNvSpPr txBox="1"/>
          <p:nvPr/>
        </p:nvSpPr>
        <p:spPr>
          <a:xfrm>
            <a:off x="9735331" y="5995759"/>
            <a:ext cx="60882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Y1</a:t>
            </a:r>
          </a:p>
        </p:txBody>
      </p:sp>
    </p:spTree>
    <p:extLst>
      <p:ext uri="{BB962C8B-B14F-4D97-AF65-F5344CB8AC3E}">
        <p14:creationId xmlns:p14="http://schemas.microsoft.com/office/powerpoint/2010/main" val="413465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 defTabSz="457200"/>
            <a:endParaRPr lang="en-GB" sz="2000" u="sng" dirty="0">
              <a:solidFill>
                <a:srgbClr val="E7E6E6">
                  <a:lumMod val="50000"/>
                </a:srgbClr>
              </a:solidFill>
              <a:latin typeface="SassoonCRInfantMedium" panose="02000603020000020003" pitchFamily="2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Order these amounts from smallest to largest.</a:t>
            </a:r>
          </a:p>
          <a:p>
            <a:pPr algn="ctr" defTabSz="457200"/>
            <a:endParaRPr lang="en-GB" sz="2400" u="sng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457200"/>
            <a:endParaRPr lang="en-GB" sz="2400" u="sng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457200"/>
            <a:endParaRPr lang="en-GB" sz="2400" u="sng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457200"/>
            <a:endParaRPr lang="en-GB" sz="2400" u="sng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457200"/>
            <a:endParaRPr lang="en-GB" sz="2400" u="sng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3BD463-F037-4B74-9717-051D94B96A9A}"/>
              </a:ext>
            </a:extLst>
          </p:cNvPr>
          <p:cNvGraphicFramePr>
            <a:graphicFrameLocks noGrp="1"/>
          </p:cNvGraphicFramePr>
          <p:nvPr/>
        </p:nvGraphicFramePr>
        <p:xfrm>
          <a:off x="2856000" y="1692564"/>
          <a:ext cx="6480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92471001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16646400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70677871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9218556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22773326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>
                          <a:latin typeface="Century Gothic" panose="020B0502020202020204" pitchFamily="34" charset="0"/>
                        </a:rPr>
                        <a:t>62g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>
                          <a:latin typeface="Century Gothic" panose="020B0502020202020204" pitchFamily="34" charset="0"/>
                        </a:rPr>
                        <a:t>48g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>
                          <a:latin typeface="Century Gothic" panose="020B0502020202020204" pitchFamily="34" charset="0"/>
                        </a:rPr>
                        <a:t>46g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89517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755BC3D-17C8-48F1-B759-07FABDE637CA}"/>
              </a:ext>
            </a:extLst>
          </p:cNvPr>
          <p:cNvSpPr txBox="1"/>
          <p:nvPr/>
        </p:nvSpPr>
        <p:spPr>
          <a:xfrm>
            <a:off x="9735331" y="5995759"/>
            <a:ext cx="60882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 defTabSz="457200"/>
            <a:endParaRPr lang="en-GB" sz="2000" u="sng" dirty="0">
              <a:solidFill>
                <a:srgbClr val="E7E6E6">
                  <a:lumMod val="50000"/>
                </a:srgbClr>
              </a:solidFill>
              <a:latin typeface="SassoonCRInfantMedium" panose="02000603020000020003" pitchFamily="2" charset="0"/>
            </a:endParaRPr>
          </a:p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Order these amounts from smallest to largest.</a:t>
            </a:r>
          </a:p>
          <a:p>
            <a:pPr algn="ctr" defTabSz="457200"/>
            <a:endParaRPr lang="en-GB" sz="2400" u="sng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457200"/>
            <a:endParaRPr lang="en-GB" sz="2400" u="sng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457200"/>
            <a:endParaRPr lang="en-GB" sz="2400" u="sng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457200"/>
            <a:endParaRPr lang="en-GB" sz="2400" u="sng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457200"/>
            <a:endParaRPr lang="en-GB" sz="2400" u="sng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457200"/>
            <a:r>
              <a:rPr lang="en-GB" sz="3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46g, 48g, 62g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3BD463-F037-4B74-9717-051D94B96A9A}"/>
              </a:ext>
            </a:extLst>
          </p:cNvPr>
          <p:cNvGraphicFramePr>
            <a:graphicFrameLocks noGrp="1"/>
          </p:cNvGraphicFramePr>
          <p:nvPr/>
        </p:nvGraphicFramePr>
        <p:xfrm>
          <a:off x="2856000" y="1692564"/>
          <a:ext cx="6480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92471001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16646400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70677871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9218556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22773326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>
                          <a:latin typeface="Century Gothic" panose="020B0502020202020204" pitchFamily="34" charset="0"/>
                        </a:rPr>
                        <a:t>62g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>
                          <a:latin typeface="Century Gothic" panose="020B0502020202020204" pitchFamily="34" charset="0"/>
                        </a:rPr>
                        <a:t>48g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>
                          <a:latin typeface="Century Gothic" panose="020B0502020202020204" pitchFamily="34" charset="0"/>
                        </a:rPr>
                        <a:t>46g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89517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7B9144D-FE7F-4D5E-9B26-DBC69C2FCDC1}"/>
              </a:ext>
            </a:extLst>
          </p:cNvPr>
          <p:cNvSpPr txBox="1"/>
          <p:nvPr/>
        </p:nvSpPr>
        <p:spPr>
          <a:xfrm>
            <a:off x="9735331" y="5995759"/>
            <a:ext cx="60882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56357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189B6722-783B-45A3-99E7-EC1F54F02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6447E86-989C-4643-B14E-7A509F4624E1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 defTabSz="457200"/>
            <a:endParaRPr lang="en-GB" sz="2000" u="sng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Complete the sentence using ‘more’ or ‘less’.</a:t>
            </a:r>
          </a:p>
          <a:p>
            <a:pPr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duck weighs _______  than the yo-yo.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1C48707-8F4E-4C74-A275-CBF9CAEFDED0}"/>
              </a:ext>
            </a:extLst>
          </p:cNvPr>
          <p:cNvGrpSpPr/>
          <p:nvPr/>
        </p:nvGrpSpPr>
        <p:grpSpPr>
          <a:xfrm>
            <a:off x="3501189" y="4408276"/>
            <a:ext cx="4777321" cy="553999"/>
            <a:chOff x="1428968" y="4378671"/>
            <a:chExt cx="2285438" cy="55399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F60FFBB-5071-4FC6-AB6C-841DB44783A5}"/>
                </a:ext>
              </a:extLst>
            </p:cNvPr>
            <p:cNvSpPr txBox="1"/>
            <p:nvPr/>
          </p:nvSpPr>
          <p:spPr>
            <a:xfrm>
              <a:off x="3022452" y="4378671"/>
              <a:ext cx="69195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GB" sz="3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56g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99D7254-30CC-489B-90DC-27BCA587369A}"/>
                </a:ext>
              </a:extLst>
            </p:cNvPr>
            <p:cNvSpPr txBox="1"/>
            <p:nvPr/>
          </p:nvSpPr>
          <p:spPr>
            <a:xfrm>
              <a:off x="1428968" y="4378672"/>
              <a:ext cx="69195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GB" sz="3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240g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13229EC-E03F-4813-968E-C792D07E24DB}"/>
              </a:ext>
            </a:extLst>
          </p:cNvPr>
          <p:cNvSpPr txBox="1"/>
          <p:nvPr/>
        </p:nvSpPr>
        <p:spPr>
          <a:xfrm>
            <a:off x="9735331" y="5995759"/>
            <a:ext cx="60882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93735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189B6722-783B-45A3-99E7-EC1F54F02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6447E86-989C-4643-B14E-7A509F4624E1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 defTabSz="457200"/>
            <a:endParaRPr lang="en-GB" sz="2000" u="sng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Complete the sentence using ‘more’ or ‘less’.</a:t>
            </a:r>
          </a:p>
          <a:p>
            <a:pPr defTabSz="685800">
              <a:defRPr/>
            </a:pPr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 duck weighs _______  than the yo-yo.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1C48707-8F4E-4C74-A275-CBF9CAEFDED0}"/>
              </a:ext>
            </a:extLst>
          </p:cNvPr>
          <p:cNvGrpSpPr/>
          <p:nvPr/>
        </p:nvGrpSpPr>
        <p:grpSpPr>
          <a:xfrm>
            <a:off x="3501189" y="4408276"/>
            <a:ext cx="4777321" cy="553999"/>
            <a:chOff x="1428968" y="4378671"/>
            <a:chExt cx="2285438" cy="55399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F60FFBB-5071-4FC6-AB6C-841DB44783A5}"/>
                </a:ext>
              </a:extLst>
            </p:cNvPr>
            <p:cNvSpPr txBox="1"/>
            <p:nvPr/>
          </p:nvSpPr>
          <p:spPr>
            <a:xfrm>
              <a:off x="3022452" y="4378671"/>
              <a:ext cx="69195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GB" sz="3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56g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99D7254-30CC-489B-90DC-27BCA587369A}"/>
                </a:ext>
              </a:extLst>
            </p:cNvPr>
            <p:cNvSpPr txBox="1"/>
            <p:nvPr/>
          </p:nvSpPr>
          <p:spPr>
            <a:xfrm>
              <a:off x="1428968" y="4378672"/>
              <a:ext cx="69195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GB" sz="3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240g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2AB3A662-7CCC-4AA5-A516-6E3200B20974}"/>
              </a:ext>
            </a:extLst>
          </p:cNvPr>
          <p:cNvSpPr/>
          <p:nvPr/>
        </p:nvSpPr>
        <p:spPr>
          <a:xfrm>
            <a:off x="5828191" y="1408777"/>
            <a:ext cx="63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D8D85D-88AE-4C3E-928C-50EF979D8289}"/>
              </a:ext>
            </a:extLst>
          </p:cNvPr>
          <p:cNvSpPr txBox="1"/>
          <p:nvPr/>
        </p:nvSpPr>
        <p:spPr>
          <a:xfrm>
            <a:off x="9735331" y="5995759"/>
            <a:ext cx="60882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2321421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566A21EF-7946-4B93-A33A-7D2FAB7CF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D2F63DD-28D5-4341-B4F8-75E54DEEF51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 defTabSz="457200"/>
            <a:endParaRPr lang="en-GB" sz="2000" u="sng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Circle the object that weighs the most.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C4F1823-BA99-4E42-B193-318EB470CBA6}"/>
              </a:ext>
            </a:extLst>
          </p:cNvPr>
          <p:cNvGrpSpPr/>
          <p:nvPr/>
        </p:nvGrpSpPr>
        <p:grpSpPr>
          <a:xfrm>
            <a:off x="2705201" y="3526216"/>
            <a:ext cx="6973947" cy="814738"/>
            <a:chOff x="726963" y="5648729"/>
            <a:chExt cx="2412627" cy="31963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162C7C3-5536-4C6A-8DCD-9DAD8743F9F0}"/>
                </a:ext>
              </a:extLst>
            </p:cNvPr>
            <p:cNvSpPr txBox="1"/>
            <p:nvPr/>
          </p:nvSpPr>
          <p:spPr>
            <a:xfrm>
              <a:off x="726963" y="5648729"/>
              <a:ext cx="691954" cy="217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GB" sz="3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108g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9A0EB72-5774-4A12-BC87-F7D65515D3D0}"/>
                </a:ext>
              </a:extLst>
            </p:cNvPr>
            <p:cNvSpPr txBox="1"/>
            <p:nvPr/>
          </p:nvSpPr>
          <p:spPr>
            <a:xfrm>
              <a:off x="2447636" y="5648729"/>
              <a:ext cx="691954" cy="217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GB" sz="3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424g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83093A5-FF25-47C8-8CB6-C85901E8578C}"/>
                </a:ext>
              </a:extLst>
            </p:cNvPr>
            <p:cNvSpPr txBox="1"/>
            <p:nvPr/>
          </p:nvSpPr>
          <p:spPr>
            <a:xfrm>
              <a:off x="1554028" y="5751021"/>
              <a:ext cx="691954" cy="217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GB" sz="3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362g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429A5C2-0E58-43AE-BBB3-B0B2A08B1154}"/>
              </a:ext>
            </a:extLst>
          </p:cNvPr>
          <p:cNvSpPr txBox="1"/>
          <p:nvPr/>
        </p:nvSpPr>
        <p:spPr>
          <a:xfrm>
            <a:off x="9735331" y="5995759"/>
            <a:ext cx="60882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3350784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566A21EF-7946-4B93-A33A-7D2FAB7CF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799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D2F63DD-28D5-4341-B4F8-75E54DEEF51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 defTabSz="457200"/>
            <a:endParaRPr lang="en-GB" sz="2000" u="sng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Circle the object that weighs the most.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C4F1823-BA99-4E42-B193-318EB470CBA6}"/>
              </a:ext>
            </a:extLst>
          </p:cNvPr>
          <p:cNvGrpSpPr/>
          <p:nvPr/>
        </p:nvGrpSpPr>
        <p:grpSpPr>
          <a:xfrm>
            <a:off x="2705201" y="3526216"/>
            <a:ext cx="6973947" cy="814738"/>
            <a:chOff x="726963" y="5648729"/>
            <a:chExt cx="2412627" cy="31963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162C7C3-5536-4C6A-8DCD-9DAD8743F9F0}"/>
                </a:ext>
              </a:extLst>
            </p:cNvPr>
            <p:cNvSpPr txBox="1"/>
            <p:nvPr/>
          </p:nvSpPr>
          <p:spPr>
            <a:xfrm>
              <a:off x="726963" y="5648729"/>
              <a:ext cx="691954" cy="21734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GB" sz="3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108g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9A0EB72-5774-4A12-BC87-F7D65515D3D0}"/>
                </a:ext>
              </a:extLst>
            </p:cNvPr>
            <p:cNvSpPr txBox="1"/>
            <p:nvPr/>
          </p:nvSpPr>
          <p:spPr>
            <a:xfrm>
              <a:off x="2447636" y="5648729"/>
              <a:ext cx="691954" cy="21734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GB" sz="3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424g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83093A5-FF25-47C8-8CB6-C85901E8578C}"/>
                </a:ext>
              </a:extLst>
            </p:cNvPr>
            <p:cNvSpPr txBox="1"/>
            <p:nvPr/>
          </p:nvSpPr>
          <p:spPr>
            <a:xfrm>
              <a:off x="1554028" y="5751021"/>
              <a:ext cx="691954" cy="21734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GB" sz="3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362g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2E6D611F-F322-424F-9353-7E4BE2301F10}"/>
              </a:ext>
            </a:extLst>
          </p:cNvPr>
          <p:cNvSpPr/>
          <p:nvPr/>
        </p:nvSpPr>
        <p:spPr>
          <a:xfrm>
            <a:off x="7230238" y="1467698"/>
            <a:ext cx="2671144" cy="3104302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F029B6-529E-4735-B502-1EEE1F8D72F5}"/>
              </a:ext>
            </a:extLst>
          </p:cNvPr>
          <p:cNvSpPr txBox="1"/>
          <p:nvPr/>
        </p:nvSpPr>
        <p:spPr>
          <a:xfrm>
            <a:off x="9735331" y="5995759"/>
            <a:ext cx="60882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Y2</a:t>
            </a:r>
          </a:p>
        </p:txBody>
      </p:sp>
    </p:spTree>
    <p:extLst>
      <p:ext uri="{BB962C8B-B14F-4D97-AF65-F5344CB8AC3E}">
        <p14:creationId xmlns:p14="http://schemas.microsoft.com/office/powerpoint/2010/main" val="2421130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158</Words>
  <Application>Microsoft Office PowerPoint</Application>
  <PresentationFormat>Widescreen</PresentationFormat>
  <Paragraphs>74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SassoonCRInfantMedium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guest pc</dc:creator>
  <cp:lastModifiedBy>guest pc</cp:lastModifiedBy>
  <cp:revision>1</cp:revision>
  <dcterms:created xsi:type="dcterms:W3CDTF">2020-06-03T17:40:51Z</dcterms:created>
  <dcterms:modified xsi:type="dcterms:W3CDTF">2020-06-03T17:52:02Z</dcterms:modified>
</cp:coreProperties>
</file>