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32" r:id="rId3"/>
    <p:sldId id="368" r:id="rId4"/>
    <p:sldId id="433" r:id="rId5"/>
    <p:sldId id="424" r:id="rId6"/>
    <p:sldId id="383" r:id="rId7"/>
    <p:sldId id="419" r:id="rId8"/>
    <p:sldId id="392" r:id="rId9"/>
    <p:sldId id="420" r:id="rId10"/>
    <p:sldId id="4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F615-D60C-4164-8CDB-25BCED0B0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48FF4-85FD-43DC-8195-170FA31DC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9082A-AAE6-4342-8D0B-2736CCC9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4D757-13ED-40AB-8371-10A72BBD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487C8-020E-4D14-880A-C743AB14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F19A-E732-44A3-BC53-EC1B4A73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C530A-193F-4146-AE0B-932B0F322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F3648-9BFE-4E7A-94A5-9EBDCE91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4B600-62EA-4327-AE84-B80EE9EC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01CB-C6D7-4F1F-B5A5-BD59B42E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8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15882-177D-46D6-A3A0-2BC3961FA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CD225-D3B6-46F3-AAE6-5531C278D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785D6-F3D3-402F-BB11-3A135FFA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2E2B7-D294-45C7-BC62-4EE1428D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1945-280D-4A1F-81E7-6E40907A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89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80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94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7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96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92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95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13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3802-B352-4DF3-843E-431BB586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DDF12-93C4-41AA-A5C1-8AD0F699E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AC101-ED18-45EB-BF8D-772DFC2A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F3EEB-A5E3-4BAA-9E95-9200D7B4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B9B90-B5F7-4A4D-981D-68EC3AF0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9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49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96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59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602A-013E-44D2-95E6-BF4C0981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F39C4-423A-424F-9C1D-AFBFC22C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66243-1FDF-4629-9EC5-E8B55A1C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D04D-A7C0-4F5C-8DFA-9758ACAB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C1A91-22D2-44EA-9417-EBA8289A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88F89-B732-48BE-A617-DEBC0CD6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176CF-4669-4CD7-83C3-AB5540869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51635-5485-4C4B-A025-DD19FBAFC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5F9D1-06F2-4D37-AF65-825C56DC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73E9B-6ABD-4360-96EC-2A1195553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6603-A4AD-429B-9DFD-B803AE95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2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11068-3E6B-4D79-91D8-F69BCD04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42E7C-8B08-4577-B59E-24CD6D6BB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FF018-A3B1-42D8-A9FB-3A0CC0AA7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3B481-E1A2-4C50-837C-6606C5DEC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51108-1F27-457A-B722-C98185B27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43810-43EC-488A-AA9B-065DA4BC0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11907D-7E67-40DD-AEA2-C516F876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1628B1-961A-4E5E-9C25-C0A1925F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B100-4781-469A-8479-164792D1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103B7-8424-4C6B-9D87-4E130D74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005D5-5F7B-47A6-9644-F8A3667E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C60E2-C9BB-47E3-8712-6D186ACB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6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A1BAC-9B1E-4AE5-9289-6A9FE92A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77DDB-6833-4A8D-8D81-80AC8244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4DBF0-E49A-4063-A273-0D19A3A6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2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0D19-8646-4D4C-9F14-CFDCC799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FA806-F6E2-45BB-978D-A5785CCF2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66194-7C62-4EAA-924C-E9FA0B9B4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5A2B9-B44A-4102-A1C6-67033378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C8713-D8E5-4486-90E4-F8BF5C70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185A1-59B8-416E-BEF4-D2237EF0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4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360B-B172-4209-A4DB-3F9050CF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188460-D1B2-4E4E-BCA1-D84DE114B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50D92-CC27-424A-B010-88BF3AB3A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13442-99DC-4A1F-8022-4920EC65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6020F-1922-4591-9C25-66187506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5401B-9C6F-45D5-96FA-9D8EBFAA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1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D2203-A10F-4FEA-86C1-F30CD41A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0DBF7-ED95-4A11-91B8-4D555497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D2F63-C886-40B6-8D75-CC102F516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B585-B57F-4CBF-BB7F-F6B244E27F1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5E547-0C88-4A30-B0C6-979A14438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7217D-9D89-4785-9893-0C09C23BB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89B6-6F8F-4805-B9E1-408609D6B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3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Jasmine starts at eighty-three and counts </a:t>
            </a: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 ones on a number line. 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are the next four numbers she will say?</a:t>
            </a:r>
          </a:p>
          <a:p>
            <a:pPr algn="ctr" defTabSz="457200"/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B16B1A-3710-462F-8105-D7D387B38627}"/>
              </a:ext>
            </a:extLst>
          </p:cNvPr>
          <p:cNvGraphicFramePr>
            <a:graphicFrameLocks noGrp="1"/>
          </p:cNvGraphicFramePr>
          <p:nvPr/>
        </p:nvGraphicFramePr>
        <p:xfrm>
          <a:off x="2065769" y="2520504"/>
          <a:ext cx="8060465" cy="6986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09">
                  <a:extLst>
                    <a:ext uri="{9D8B030D-6E8A-4147-A177-3AD203B41FA5}">
                      <a16:colId xmlns:a16="http://schemas.microsoft.com/office/drawing/2014/main" val="3492490277"/>
                    </a:ext>
                  </a:extLst>
                </a:gridCol>
                <a:gridCol w="1197530">
                  <a:extLst>
                    <a:ext uri="{9D8B030D-6E8A-4147-A177-3AD203B41FA5}">
                      <a16:colId xmlns:a16="http://schemas.microsoft.com/office/drawing/2014/main" val="17094843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2795068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380268532"/>
                    </a:ext>
                  </a:extLst>
                </a:gridCol>
                <a:gridCol w="1189701">
                  <a:extLst>
                    <a:ext uri="{9D8B030D-6E8A-4147-A177-3AD203B41FA5}">
                      <a16:colId xmlns:a16="http://schemas.microsoft.com/office/drawing/2014/main" val="3456282404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1183016563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1621145233"/>
                    </a:ext>
                  </a:extLst>
                </a:gridCol>
                <a:gridCol w="1189701">
                  <a:extLst>
                    <a:ext uri="{9D8B030D-6E8A-4147-A177-3AD203B41FA5}">
                      <a16:colId xmlns:a16="http://schemas.microsoft.com/office/drawing/2014/main" val="140371419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2221118712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3959383926"/>
                    </a:ext>
                  </a:extLst>
                </a:gridCol>
                <a:gridCol w="1189701">
                  <a:extLst>
                    <a:ext uri="{9D8B030D-6E8A-4147-A177-3AD203B41FA5}">
                      <a16:colId xmlns:a16="http://schemas.microsoft.com/office/drawing/2014/main" val="3446754340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1715699487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401487478"/>
                    </a:ext>
                  </a:extLst>
                </a:gridCol>
                <a:gridCol w="1148400">
                  <a:extLst>
                    <a:ext uri="{9D8B030D-6E8A-4147-A177-3AD203B41FA5}">
                      <a16:colId xmlns:a16="http://schemas.microsoft.com/office/drawing/2014/main" val="13542107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167181"/>
                    </a:ext>
                  </a:extLst>
                </a:gridCol>
              </a:tblGrid>
              <a:tr h="69868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8031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CB9F182-D012-475B-9171-EEF53E1DA903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323871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Jasmine starts at eighty-three and counts </a:t>
            </a: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 ones on a number line. 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are the next four numbers she will say?</a:t>
            </a:r>
          </a:p>
          <a:p>
            <a:pPr algn="ctr" defTabSz="457200"/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E933AF-F88A-4E85-99D2-92AB0E6B5D64}"/>
              </a:ext>
            </a:extLst>
          </p:cNvPr>
          <p:cNvGraphicFramePr>
            <a:graphicFrameLocks noGrp="1"/>
          </p:cNvGraphicFramePr>
          <p:nvPr/>
        </p:nvGraphicFramePr>
        <p:xfrm>
          <a:off x="2065769" y="2520504"/>
          <a:ext cx="8060465" cy="6986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09">
                  <a:extLst>
                    <a:ext uri="{9D8B030D-6E8A-4147-A177-3AD203B41FA5}">
                      <a16:colId xmlns:a16="http://schemas.microsoft.com/office/drawing/2014/main" val="3492490277"/>
                    </a:ext>
                  </a:extLst>
                </a:gridCol>
                <a:gridCol w="1197530">
                  <a:extLst>
                    <a:ext uri="{9D8B030D-6E8A-4147-A177-3AD203B41FA5}">
                      <a16:colId xmlns:a16="http://schemas.microsoft.com/office/drawing/2014/main" val="17094843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2795068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380268532"/>
                    </a:ext>
                  </a:extLst>
                </a:gridCol>
                <a:gridCol w="1189701">
                  <a:extLst>
                    <a:ext uri="{9D8B030D-6E8A-4147-A177-3AD203B41FA5}">
                      <a16:colId xmlns:a16="http://schemas.microsoft.com/office/drawing/2014/main" val="3456282404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1183016563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1621145233"/>
                    </a:ext>
                  </a:extLst>
                </a:gridCol>
                <a:gridCol w="1189701">
                  <a:extLst>
                    <a:ext uri="{9D8B030D-6E8A-4147-A177-3AD203B41FA5}">
                      <a16:colId xmlns:a16="http://schemas.microsoft.com/office/drawing/2014/main" val="140371419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2221118712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3959383926"/>
                    </a:ext>
                  </a:extLst>
                </a:gridCol>
                <a:gridCol w="1189701">
                  <a:extLst>
                    <a:ext uri="{9D8B030D-6E8A-4147-A177-3AD203B41FA5}">
                      <a16:colId xmlns:a16="http://schemas.microsoft.com/office/drawing/2014/main" val="3446754340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1715699487"/>
                    </a:ext>
                  </a:extLst>
                </a:gridCol>
                <a:gridCol w="216109">
                  <a:extLst>
                    <a:ext uri="{9D8B030D-6E8A-4147-A177-3AD203B41FA5}">
                      <a16:colId xmlns:a16="http://schemas.microsoft.com/office/drawing/2014/main" val="401487478"/>
                    </a:ext>
                  </a:extLst>
                </a:gridCol>
                <a:gridCol w="1148400">
                  <a:extLst>
                    <a:ext uri="{9D8B030D-6E8A-4147-A177-3AD203B41FA5}">
                      <a16:colId xmlns:a16="http://schemas.microsoft.com/office/drawing/2014/main" val="13542107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167181"/>
                    </a:ext>
                  </a:extLst>
                </a:gridCol>
              </a:tblGrid>
              <a:tr h="69868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80312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12F9A87-AF96-4A91-B613-1F8C435D03FA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310493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12E0F55-6DD2-474A-8D9D-555B5C2AD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43658"/>
            <a:ext cx="8913124" cy="6322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D16F261-FF45-45D3-B97B-10BC59E7CF73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True or false? The number shown below is 89.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u="sng" dirty="0">
              <a:solidFill>
                <a:srgbClr val="E7E6E6">
                  <a:lumMod val="50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128AE4-C557-48B8-A31D-4DE66E6360D3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67432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12E0F55-6DD2-474A-8D9D-555B5C2AD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43658"/>
            <a:ext cx="8913124" cy="6322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D16F261-FF45-45D3-B97B-10BC59E7CF73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True or false? The number shown below is 89.</a:t>
            </a:r>
          </a:p>
          <a:p>
            <a:pPr algn="ctr"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The number shown is 99.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u="sng" dirty="0">
              <a:solidFill>
                <a:srgbClr val="E7E6E6">
                  <a:lumMod val="50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6CF5C-974A-4C4A-9F1B-F9F6B7953767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189366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0B71F408-DE77-4F7B-A703-B0B29018E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8743"/>
            <a:ext cx="8913124" cy="63221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EA98D05-D2B1-4742-BEB7-6274E25D33A9}"/>
              </a:ext>
            </a:extLst>
          </p:cNvPr>
          <p:cNvSpPr/>
          <p:nvPr/>
        </p:nvSpPr>
        <p:spPr>
          <a:xfrm>
            <a:off x="1799304" y="27213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Leo Lion is making his way through the maze.</a:t>
            </a: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Which numbers are missing? Write them as numbers and words.</a:t>
            </a:r>
          </a:p>
          <a:p>
            <a:pPr algn="ctr" defTabSz="45720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3D6B0424-36F0-4C23-A5BD-6B0F6D0E7613}"/>
              </a:ext>
            </a:extLst>
          </p:cNvPr>
          <p:cNvGraphicFramePr>
            <a:graphicFrameLocks noGrp="1"/>
          </p:cNvGraphicFramePr>
          <p:nvPr/>
        </p:nvGraphicFramePr>
        <p:xfrm>
          <a:off x="3385838" y="1685721"/>
          <a:ext cx="5051076" cy="2525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69">
                  <a:extLst>
                    <a:ext uri="{9D8B030D-6E8A-4147-A177-3AD203B41FA5}">
                      <a16:colId xmlns:a16="http://schemas.microsoft.com/office/drawing/2014/main" val="2587059281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198938154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3426105206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1813725193"/>
                    </a:ext>
                  </a:extLst>
                </a:gridCol>
              </a:tblGrid>
              <a:tr h="1262769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thirteen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_______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89095" marR="89095" marT="89095" marB="8909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11413"/>
                  </a:ext>
                </a:extLst>
              </a:tr>
              <a:tr h="1262769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89095" marR="89095" marT="89095" marB="8909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_______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_______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83004"/>
                  </a:ext>
                </a:extLst>
              </a:tr>
            </a:tbl>
          </a:graphicData>
        </a:graphic>
      </p:graphicFrame>
      <p:sp>
        <p:nvSpPr>
          <p:cNvPr id="66" name="Arrow: Right 65">
            <a:extLst>
              <a:ext uri="{FF2B5EF4-FFF2-40B4-BE49-F238E27FC236}">
                <a16:creationId xmlns:a16="http://schemas.microsoft.com/office/drawing/2014/main" id="{714A0AE0-ED58-4BE1-89A1-C3C244049800}"/>
              </a:ext>
            </a:extLst>
          </p:cNvPr>
          <p:cNvSpPr/>
          <p:nvPr/>
        </p:nvSpPr>
        <p:spPr>
          <a:xfrm>
            <a:off x="8410654" y="2089690"/>
            <a:ext cx="456100" cy="47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1472BE2-B7FE-4BD9-BA97-912BAE6C72A6}"/>
              </a:ext>
            </a:extLst>
          </p:cNvPr>
          <p:cNvSpPr txBox="1"/>
          <p:nvPr/>
        </p:nvSpPr>
        <p:spPr>
          <a:xfrm>
            <a:off x="2580045" y="2510151"/>
            <a:ext cx="354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71746349-C699-4D8E-9E3B-5C74C24E6E10}"/>
              </a:ext>
            </a:extLst>
          </p:cNvPr>
          <p:cNvSpPr/>
          <p:nvPr/>
        </p:nvSpPr>
        <p:spPr>
          <a:xfrm>
            <a:off x="2926268" y="2234762"/>
            <a:ext cx="456100" cy="47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84DED95-D7BB-453A-9DE3-1DBB694AF362}"/>
              </a:ext>
            </a:extLst>
          </p:cNvPr>
          <p:cNvSpPr txBox="1"/>
          <p:nvPr/>
        </p:nvSpPr>
        <p:spPr>
          <a:xfrm>
            <a:off x="8850441" y="2167843"/>
            <a:ext cx="519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out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F326D80-CF7C-4E9A-8E6A-07A76FCF8D8E}"/>
              </a:ext>
            </a:extLst>
          </p:cNvPr>
          <p:cNvGrpSpPr/>
          <p:nvPr/>
        </p:nvGrpSpPr>
        <p:grpSpPr>
          <a:xfrm>
            <a:off x="7611090" y="3034920"/>
            <a:ext cx="532069" cy="1080137"/>
            <a:chOff x="5909525" y="3049777"/>
            <a:chExt cx="483699" cy="981943"/>
          </a:xfrm>
          <a:solidFill>
            <a:srgbClr val="00B050"/>
          </a:solidFill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CD6F748-735A-424D-8111-A2615EF1186F}"/>
                </a:ext>
              </a:extLst>
            </p:cNvPr>
            <p:cNvGrpSpPr/>
            <p:nvPr/>
          </p:nvGrpSpPr>
          <p:grpSpPr>
            <a:xfrm>
              <a:off x="5912632" y="3049777"/>
              <a:ext cx="480592" cy="311101"/>
              <a:chOff x="434721" y="1353758"/>
              <a:chExt cx="397184" cy="233736"/>
            </a:xfrm>
            <a:grpFill/>
          </p:grpSpPr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EFD9FDB4-3E2E-4A17-AE09-417A04DA6496}"/>
                  </a:ext>
                </a:extLst>
              </p:cNvPr>
              <p:cNvGrpSpPr/>
              <p:nvPr/>
            </p:nvGrpSpPr>
            <p:grpSpPr>
              <a:xfrm>
                <a:off x="434721" y="1353758"/>
                <a:ext cx="258096" cy="108011"/>
                <a:chOff x="378128" y="1284669"/>
                <a:chExt cx="258096" cy="108011"/>
              </a:xfrm>
              <a:grpFill/>
            </p:grpSpPr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1014A031-0751-44EE-93DA-A2B684EECDA8}"/>
                    </a:ext>
                  </a:extLst>
                </p:cNvPr>
                <p:cNvSpPr/>
                <p:nvPr/>
              </p:nvSpPr>
              <p:spPr>
                <a:xfrm>
                  <a:off x="378128" y="128466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8779B58A-F58C-4070-A264-B96BCC8587D4}"/>
                    </a:ext>
                  </a:extLst>
                </p:cNvPr>
                <p:cNvSpPr/>
                <p:nvPr/>
              </p:nvSpPr>
              <p:spPr>
                <a:xfrm>
                  <a:off x="517216" y="1284680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AB8502C7-C885-4932-99C6-319620510C49}"/>
                  </a:ext>
                </a:extLst>
              </p:cNvPr>
              <p:cNvGrpSpPr/>
              <p:nvPr/>
            </p:nvGrpSpPr>
            <p:grpSpPr>
              <a:xfrm>
                <a:off x="434721" y="1479481"/>
                <a:ext cx="397184" cy="108013"/>
                <a:chOff x="378128" y="1234892"/>
                <a:chExt cx="397184" cy="108013"/>
              </a:xfrm>
              <a:grpFill/>
            </p:grpSpPr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7C0F9C37-CB1F-4E17-81D2-0578E3DF886A}"/>
                    </a:ext>
                  </a:extLst>
                </p:cNvPr>
                <p:cNvSpPr/>
                <p:nvPr/>
              </p:nvSpPr>
              <p:spPr>
                <a:xfrm>
                  <a:off x="378128" y="1234892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DDE5CCD2-4FE0-49F2-8344-00DC8C4D1982}"/>
                    </a:ext>
                  </a:extLst>
                </p:cNvPr>
                <p:cNvSpPr/>
                <p:nvPr/>
              </p:nvSpPr>
              <p:spPr>
                <a:xfrm>
                  <a:off x="517216" y="1234901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752AC10D-9139-45E1-97F8-B4D7826C0613}"/>
                    </a:ext>
                  </a:extLst>
                </p:cNvPr>
                <p:cNvSpPr/>
                <p:nvPr/>
              </p:nvSpPr>
              <p:spPr>
                <a:xfrm>
                  <a:off x="656304" y="1234905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2E1854A-ED01-4056-AFE4-057AB1004144}"/>
                </a:ext>
              </a:extLst>
            </p:cNvPr>
            <p:cNvGrpSpPr/>
            <p:nvPr/>
          </p:nvGrpSpPr>
          <p:grpSpPr>
            <a:xfrm>
              <a:off x="5909686" y="3382092"/>
              <a:ext cx="480592" cy="308058"/>
              <a:chOff x="434721" y="1295912"/>
              <a:chExt cx="397184" cy="231451"/>
            </a:xfrm>
            <a:grpFill/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F7C35D33-A6E7-4BE5-A21B-CA0BE2BC8F9B}"/>
                  </a:ext>
                </a:extLst>
              </p:cNvPr>
              <p:cNvGrpSpPr/>
              <p:nvPr/>
            </p:nvGrpSpPr>
            <p:grpSpPr>
              <a:xfrm>
                <a:off x="434721" y="1295912"/>
                <a:ext cx="397184" cy="108021"/>
                <a:chOff x="378128" y="1226823"/>
                <a:chExt cx="397184" cy="108021"/>
              </a:xfrm>
              <a:grpFill/>
            </p:grpSpPr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7F42E24F-DEB0-40CB-A4EA-4286E6B5DD92}"/>
                    </a:ext>
                  </a:extLst>
                </p:cNvPr>
                <p:cNvSpPr/>
                <p:nvPr/>
              </p:nvSpPr>
              <p:spPr>
                <a:xfrm>
                  <a:off x="378128" y="122684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F7F2C847-5314-420C-9349-43ADD18F7581}"/>
                    </a:ext>
                  </a:extLst>
                </p:cNvPr>
                <p:cNvSpPr/>
                <p:nvPr/>
              </p:nvSpPr>
              <p:spPr>
                <a:xfrm>
                  <a:off x="517216" y="122683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0560A6A7-FE4A-4611-876B-76661BABA89E}"/>
                    </a:ext>
                  </a:extLst>
                </p:cNvPr>
                <p:cNvSpPr/>
                <p:nvPr/>
              </p:nvSpPr>
              <p:spPr>
                <a:xfrm>
                  <a:off x="656304" y="1226823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882A72F0-6C69-4800-AEF9-2332B69A2D00}"/>
                  </a:ext>
                </a:extLst>
              </p:cNvPr>
              <p:cNvGrpSpPr/>
              <p:nvPr/>
            </p:nvGrpSpPr>
            <p:grpSpPr>
              <a:xfrm>
                <a:off x="434721" y="1419343"/>
                <a:ext cx="397184" cy="108020"/>
                <a:chOff x="378128" y="1174754"/>
                <a:chExt cx="397184" cy="108020"/>
              </a:xfrm>
              <a:grpFill/>
            </p:grpSpPr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AC077DE1-5C15-462D-9D25-5B83BC5A4D5A}"/>
                    </a:ext>
                  </a:extLst>
                </p:cNvPr>
                <p:cNvSpPr/>
                <p:nvPr/>
              </p:nvSpPr>
              <p:spPr>
                <a:xfrm>
                  <a:off x="378128" y="117475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1BD36FB1-CC13-46BF-9E2A-720C360FBEE7}"/>
                    </a:ext>
                  </a:extLst>
                </p:cNvPr>
                <p:cNvSpPr/>
                <p:nvPr/>
              </p:nvSpPr>
              <p:spPr>
                <a:xfrm>
                  <a:off x="517216" y="1174768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D001BFDC-CF06-4F26-84F1-298D2BB2ADF8}"/>
                    </a:ext>
                  </a:extLst>
                </p:cNvPr>
                <p:cNvSpPr/>
                <p:nvPr/>
              </p:nvSpPr>
              <p:spPr>
                <a:xfrm>
                  <a:off x="656304" y="117477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F62562C-7F76-4929-9E9C-1B7E62EBECD6}"/>
                </a:ext>
              </a:extLst>
            </p:cNvPr>
            <p:cNvGrpSpPr/>
            <p:nvPr/>
          </p:nvGrpSpPr>
          <p:grpSpPr>
            <a:xfrm>
              <a:off x="5909525" y="3720589"/>
              <a:ext cx="480592" cy="311131"/>
              <a:chOff x="434721" y="1242716"/>
              <a:chExt cx="397184" cy="233752"/>
            </a:xfrm>
            <a:grpFill/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287F383E-8388-45DC-94FE-21470873927D}"/>
                  </a:ext>
                </a:extLst>
              </p:cNvPr>
              <p:cNvGrpSpPr/>
              <p:nvPr/>
            </p:nvGrpSpPr>
            <p:grpSpPr>
              <a:xfrm>
                <a:off x="434721" y="1242716"/>
                <a:ext cx="397184" cy="108014"/>
                <a:chOff x="378128" y="1173627"/>
                <a:chExt cx="397184" cy="108014"/>
              </a:xfrm>
              <a:grpFill/>
            </p:grpSpPr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EDDE1E1E-83C7-4E0E-8C75-DF4806798003}"/>
                    </a:ext>
                  </a:extLst>
                </p:cNvPr>
                <p:cNvSpPr/>
                <p:nvPr/>
              </p:nvSpPr>
              <p:spPr>
                <a:xfrm>
                  <a:off x="378128" y="1173641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8FDF7C7A-F0E7-4816-A118-87BCE745A63E}"/>
                    </a:ext>
                  </a:extLst>
                </p:cNvPr>
                <p:cNvSpPr/>
                <p:nvPr/>
              </p:nvSpPr>
              <p:spPr>
                <a:xfrm>
                  <a:off x="517216" y="1173627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168F9F37-6B10-456E-8E00-5F7B65040727}"/>
                    </a:ext>
                  </a:extLst>
                </p:cNvPr>
                <p:cNvSpPr/>
                <p:nvPr/>
              </p:nvSpPr>
              <p:spPr>
                <a:xfrm>
                  <a:off x="656304" y="1173632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A8DC16CE-E7F6-4AAE-8B40-36294D6B48B2}"/>
                  </a:ext>
                </a:extLst>
              </p:cNvPr>
              <p:cNvGrpSpPr/>
              <p:nvPr/>
            </p:nvGrpSpPr>
            <p:grpSpPr>
              <a:xfrm>
                <a:off x="434721" y="1368457"/>
                <a:ext cx="397184" cy="108011"/>
                <a:chOff x="378128" y="1123868"/>
                <a:chExt cx="397184" cy="108011"/>
              </a:xfrm>
              <a:grpFill/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64F0FBED-B3CC-4101-AF08-E5D3EEDF3545}"/>
                    </a:ext>
                  </a:extLst>
                </p:cNvPr>
                <p:cNvSpPr/>
                <p:nvPr/>
              </p:nvSpPr>
              <p:spPr>
                <a:xfrm>
                  <a:off x="378128" y="1123868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DD6FEA1B-CD29-474C-9853-C6048E0DFF14}"/>
                    </a:ext>
                  </a:extLst>
                </p:cNvPr>
                <p:cNvSpPr/>
                <p:nvPr/>
              </p:nvSpPr>
              <p:spPr>
                <a:xfrm>
                  <a:off x="517216" y="1123876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E772948D-D5B7-48CB-8CEB-762B4AFAB56B}"/>
                    </a:ext>
                  </a:extLst>
                </p:cNvPr>
                <p:cNvSpPr/>
                <p:nvPr/>
              </p:nvSpPr>
              <p:spPr>
                <a:xfrm>
                  <a:off x="656304" y="112387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CBE853C-31DE-42FF-9C33-836F5FAA0FB0}"/>
              </a:ext>
            </a:extLst>
          </p:cNvPr>
          <p:cNvGrpSpPr/>
          <p:nvPr/>
        </p:nvGrpSpPr>
        <p:grpSpPr>
          <a:xfrm>
            <a:off x="3632087" y="2123686"/>
            <a:ext cx="717020" cy="704381"/>
            <a:chOff x="5909686" y="3049777"/>
            <a:chExt cx="651836" cy="640346"/>
          </a:xfrm>
          <a:solidFill>
            <a:srgbClr val="00B050"/>
          </a:solidFill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6583FB6-AD1E-453F-8230-6A2E977B1FCF}"/>
                </a:ext>
              </a:extLst>
            </p:cNvPr>
            <p:cNvGrpSpPr/>
            <p:nvPr/>
          </p:nvGrpSpPr>
          <p:grpSpPr>
            <a:xfrm>
              <a:off x="5912632" y="3049777"/>
              <a:ext cx="648890" cy="311101"/>
              <a:chOff x="2805780" y="1867542"/>
              <a:chExt cx="402910" cy="175612"/>
            </a:xfrm>
            <a:grpFill/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924D9DE4-FCD4-4D92-AB9E-F9DAF432F8E0}"/>
                  </a:ext>
                </a:extLst>
              </p:cNvPr>
              <p:cNvGrpSpPr/>
              <p:nvPr/>
            </p:nvGrpSpPr>
            <p:grpSpPr>
              <a:xfrm>
                <a:off x="2805780" y="1867542"/>
                <a:ext cx="402909" cy="175612"/>
                <a:chOff x="434721" y="1353758"/>
                <a:chExt cx="536272" cy="233736"/>
              </a:xfrm>
              <a:grpFill/>
            </p:grpSpPr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1CD23852-F0A4-4A20-9EB7-FE7A3BF33897}"/>
                    </a:ext>
                  </a:extLst>
                </p:cNvPr>
                <p:cNvGrpSpPr/>
                <p:nvPr/>
              </p:nvGrpSpPr>
              <p:grpSpPr>
                <a:xfrm>
                  <a:off x="434721" y="1353758"/>
                  <a:ext cx="536272" cy="108027"/>
                  <a:chOff x="378128" y="1284669"/>
                  <a:chExt cx="536272" cy="108027"/>
                </a:xfrm>
                <a:grpFill/>
              </p:grpSpPr>
              <p:sp>
                <p:nvSpPr>
                  <p:cNvPr id="119" name="Oval 118">
                    <a:extLst>
                      <a:ext uri="{FF2B5EF4-FFF2-40B4-BE49-F238E27FC236}">
                        <a16:creationId xmlns:a16="http://schemas.microsoft.com/office/drawing/2014/main" id="{AADED3EA-BD89-438C-BF47-2D8049882161}"/>
                      </a:ext>
                    </a:extLst>
                  </p:cNvPr>
                  <p:cNvSpPr/>
                  <p:nvPr/>
                </p:nvSpPr>
                <p:spPr>
                  <a:xfrm>
                    <a:off x="378128" y="1284669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20" name="Oval 119">
                    <a:extLst>
                      <a:ext uri="{FF2B5EF4-FFF2-40B4-BE49-F238E27FC236}">
                        <a16:creationId xmlns:a16="http://schemas.microsoft.com/office/drawing/2014/main" id="{863461DA-771A-4BAE-BF11-C3423CCB3F85}"/>
                      </a:ext>
                    </a:extLst>
                  </p:cNvPr>
                  <p:cNvSpPr/>
                  <p:nvPr/>
                </p:nvSpPr>
                <p:spPr>
                  <a:xfrm>
                    <a:off x="517216" y="1284680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33E77BAD-A6BC-4607-AED1-CEB48B7ECFCB}"/>
                      </a:ext>
                    </a:extLst>
                  </p:cNvPr>
                  <p:cNvSpPr/>
                  <p:nvPr/>
                </p:nvSpPr>
                <p:spPr>
                  <a:xfrm>
                    <a:off x="656304" y="1284691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928D4C6D-6C98-4F7C-8967-11CDE9E0BD5D}"/>
                      </a:ext>
                    </a:extLst>
                  </p:cNvPr>
                  <p:cNvSpPr/>
                  <p:nvPr/>
                </p:nvSpPr>
                <p:spPr>
                  <a:xfrm>
                    <a:off x="795392" y="1284696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B263DE82-2DE5-4A35-BFFF-CAFD2C6C3837}"/>
                    </a:ext>
                  </a:extLst>
                </p:cNvPr>
                <p:cNvGrpSpPr/>
                <p:nvPr/>
              </p:nvGrpSpPr>
              <p:grpSpPr>
                <a:xfrm>
                  <a:off x="434721" y="1479481"/>
                  <a:ext cx="397184" cy="108013"/>
                  <a:chOff x="378128" y="1234892"/>
                  <a:chExt cx="397184" cy="108013"/>
                </a:xfrm>
                <a:grpFill/>
              </p:grpSpPr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593C0FD9-223B-46B6-9D49-753F619E644F}"/>
                      </a:ext>
                    </a:extLst>
                  </p:cNvPr>
                  <p:cNvSpPr/>
                  <p:nvPr/>
                </p:nvSpPr>
                <p:spPr>
                  <a:xfrm>
                    <a:off x="378128" y="1234892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1E4B3072-690E-4CE4-81E7-A9AE43540977}"/>
                      </a:ext>
                    </a:extLst>
                  </p:cNvPr>
                  <p:cNvSpPr/>
                  <p:nvPr/>
                </p:nvSpPr>
                <p:spPr>
                  <a:xfrm>
                    <a:off x="517216" y="1234901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7B01132A-B71A-4A33-87F2-6397B1C8DD9C}"/>
                      </a:ext>
                    </a:extLst>
                  </p:cNvPr>
                  <p:cNvSpPr/>
                  <p:nvPr/>
                </p:nvSpPr>
                <p:spPr>
                  <a:xfrm>
                    <a:off x="656304" y="1234905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</p:grp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B4CD10F1-2B0C-4F4B-AA0E-F7D90463DEB1}"/>
                  </a:ext>
                </a:extLst>
              </p:cNvPr>
              <p:cNvSpPr/>
              <p:nvPr/>
            </p:nvSpPr>
            <p:spPr>
              <a:xfrm>
                <a:off x="3119277" y="1961977"/>
                <a:ext cx="89413" cy="81142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D922AB9-B7F8-4FD5-B46F-19C9F56071ED}"/>
                </a:ext>
              </a:extLst>
            </p:cNvPr>
            <p:cNvGrpSpPr/>
            <p:nvPr/>
          </p:nvGrpSpPr>
          <p:grpSpPr>
            <a:xfrm>
              <a:off x="5909686" y="3382088"/>
              <a:ext cx="648888" cy="308035"/>
              <a:chOff x="434721" y="1295909"/>
              <a:chExt cx="536272" cy="231434"/>
            </a:xfrm>
            <a:grpFill/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C9670FC6-A9D6-4F21-8A46-E47194A862A6}"/>
                  </a:ext>
                </a:extLst>
              </p:cNvPr>
              <p:cNvGrpSpPr/>
              <p:nvPr/>
            </p:nvGrpSpPr>
            <p:grpSpPr>
              <a:xfrm>
                <a:off x="434721" y="1295909"/>
                <a:ext cx="536272" cy="108024"/>
                <a:chOff x="378128" y="1226820"/>
                <a:chExt cx="536272" cy="108024"/>
              </a:xfrm>
              <a:grpFill/>
            </p:grpSpPr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E67C7C5D-0019-4C14-82F4-2D2E9AB201F0}"/>
                    </a:ext>
                  </a:extLst>
                </p:cNvPr>
                <p:cNvSpPr/>
                <p:nvPr/>
              </p:nvSpPr>
              <p:spPr>
                <a:xfrm>
                  <a:off x="378128" y="122684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0892C765-C1D5-4732-A9E2-BB88A083FFC2}"/>
                    </a:ext>
                  </a:extLst>
                </p:cNvPr>
                <p:cNvSpPr/>
                <p:nvPr/>
              </p:nvSpPr>
              <p:spPr>
                <a:xfrm>
                  <a:off x="517216" y="122683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34EA00DD-6109-4F0D-B529-0C41A7D3B5AC}"/>
                    </a:ext>
                  </a:extLst>
                </p:cNvPr>
                <p:cNvSpPr/>
                <p:nvPr/>
              </p:nvSpPr>
              <p:spPr>
                <a:xfrm>
                  <a:off x="656304" y="1226823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32F7FDA5-F0BD-4AC6-8520-944415019AD3}"/>
                    </a:ext>
                  </a:extLst>
                </p:cNvPr>
                <p:cNvSpPr/>
                <p:nvPr/>
              </p:nvSpPr>
              <p:spPr>
                <a:xfrm>
                  <a:off x="795392" y="1226820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2E2D1F78-9E7B-4DCC-9C43-C121687A85C2}"/>
                  </a:ext>
                </a:extLst>
              </p:cNvPr>
              <p:cNvSpPr/>
              <p:nvPr/>
            </p:nvSpPr>
            <p:spPr>
              <a:xfrm>
                <a:off x="434721" y="1419343"/>
                <a:ext cx="119008" cy="108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CFF097F9-E538-4979-AB21-49272B1AD88B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258908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0B71F408-DE77-4F7B-A703-B0B29018E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8743"/>
            <a:ext cx="8913124" cy="6322100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C14E8413-507E-450E-BDD2-353C77B49D11}"/>
              </a:ext>
            </a:extLst>
          </p:cNvPr>
          <p:cNvSpPr/>
          <p:nvPr/>
        </p:nvSpPr>
        <p:spPr>
          <a:xfrm>
            <a:off x="1799304" y="27213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Leo Lion is making his way through the maze.</a:t>
            </a: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Which numbers are missing? Write them as numbers and words.</a:t>
            </a: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14 – fourteen, 15 – fifteen, 16 – sixteen </a:t>
            </a:r>
          </a:p>
          <a:p>
            <a:pPr algn="ctr" defTabSz="45720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7506DA7A-FC8E-46E9-8313-25AE7A47A056}"/>
              </a:ext>
            </a:extLst>
          </p:cNvPr>
          <p:cNvGraphicFramePr>
            <a:graphicFrameLocks noGrp="1"/>
          </p:cNvGraphicFramePr>
          <p:nvPr/>
        </p:nvGraphicFramePr>
        <p:xfrm>
          <a:off x="3385838" y="1685721"/>
          <a:ext cx="5051076" cy="2525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69">
                  <a:extLst>
                    <a:ext uri="{9D8B030D-6E8A-4147-A177-3AD203B41FA5}">
                      <a16:colId xmlns:a16="http://schemas.microsoft.com/office/drawing/2014/main" val="2587059281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198938154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3426105206"/>
                    </a:ext>
                  </a:extLst>
                </a:gridCol>
                <a:gridCol w="1262769">
                  <a:extLst>
                    <a:ext uri="{9D8B030D-6E8A-4147-A177-3AD203B41FA5}">
                      <a16:colId xmlns:a16="http://schemas.microsoft.com/office/drawing/2014/main" val="1813725193"/>
                    </a:ext>
                  </a:extLst>
                </a:gridCol>
              </a:tblGrid>
              <a:tr h="1262769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thirteen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fourteen</a:t>
                      </a:r>
                    </a:p>
                  </a:txBody>
                  <a:tcPr marL="89095" marR="89095" marT="89095" marB="890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89095" marR="89095" marT="89095" marB="8909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11413"/>
                  </a:ext>
                </a:extLst>
              </a:tr>
              <a:tr h="1262769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89095" marR="89095" marT="89095" marB="8909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fifteen</a:t>
                      </a:r>
                    </a:p>
                  </a:txBody>
                  <a:tcPr marL="89095" marR="89095" marT="89095" marB="890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sixteen</a:t>
                      </a:r>
                    </a:p>
                  </a:txBody>
                  <a:tcPr marL="89095" marR="89095" marT="89095" marB="890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095" marR="89095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83004"/>
                  </a:ext>
                </a:extLst>
              </a:tr>
            </a:tbl>
          </a:graphicData>
        </a:graphic>
      </p:graphicFrame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3A69CDC2-94CF-458D-B626-F12F820C596A}"/>
              </a:ext>
            </a:extLst>
          </p:cNvPr>
          <p:cNvSpPr/>
          <p:nvPr/>
        </p:nvSpPr>
        <p:spPr>
          <a:xfrm>
            <a:off x="8410654" y="2089690"/>
            <a:ext cx="456100" cy="47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76EB71F-FA74-4E71-90DC-644865345F41}"/>
              </a:ext>
            </a:extLst>
          </p:cNvPr>
          <p:cNvSpPr txBox="1"/>
          <p:nvPr/>
        </p:nvSpPr>
        <p:spPr>
          <a:xfrm>
            <a:off x="2580045" y="2510151"/>
            <a:ext cx="354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</a:t>
            </a:r>
          </a:p>
        </p:txBody>
      </p:sp>
      <p:sp>
        <p:nvSpPr>
          <p:cNvPr id="113" name="Arrow: Right 112">
            <a:extLst>
              <a:ext uri="{FF2B5EF4-FFF2-40B4-BE49-F238E27FC236}">
                <a16:creationId xmlns:a16="http://schemas.microsoft.com/office/drawing/2014/main" id="{68AA3444-F681-4CA7-81E3-785064CA6146}"/>
              </a:ext>
            </a:extLst>
          </p:cNvPr>
          <p:cNvSpPr/>
          <p:nvPr/>
        </p:nvSpPr>
        <p:spPr>
          <a:xfrm>
            <a:off x="2926268" y="2234762"/>
            <a:ext cx="456100" cy="47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76DC6EC-0321-4A96-AD21-F983D2DBA3FC}"/>
              </a:ext>
            </a:extLst>
          </p:cNvPr>
          <p:cNvSpPr txBox="1"/>
          <p:nvPr/>
        </p:nvSpPr>
        <p:spPr>
          <a:xfrm>
            <a:off x="8850441" y="2167843"/>
            <a:ext cx="519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out</a:t>
            </a: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A03F365-B466-44CF-AE4F-4A397711E3B9}"/>
              </a:ext>
            </a:extLst>
          </p:cNvPr>
          <p:cNvGrpSpPr/>
          <p:nvPr/>
        </p:nvGrpSpPr>
        <p:grpSpPr>
          <a:xfrm>
            <a:off x="7611090" y="3034920"/>
            <a:ext cx="532069" cy="1080137"/>
            <a:chOff x="5909525" y="3049777"/>
            <a:chExt cx="483699" cy="981943"/>
          </a:xfrm>
          <a:solidFill>
            <a:srgbClr val="00B050"/>
          </a:solidFill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54B0E27-CCD4-4712-A215-ECABE64B527F}"/>
                </a:ext>
              </a:extLst>
            </p:cNvPr>
            <p:cNvGrpSpPr/>
            <p:nvPr/>
          </p:nvGrpSpPr>
          <p:grpSpPr>
            <a:xfrm>
              <a:off x="5912632" y="3049777"/>
              <a:ext cx="480592" cy="311101"/>
              <a:chOff x="434721" y="1353758"/>
              <a:chExt cx="397184" cy="233736"/>
            </a:xfrm>
            <a:grpFill/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D2893883-B815-40E8-A8C3-7DF05A86BF67}"/>
                  </a:ext>
                </a:extLst>
              </p:cNvPr>
              <p:cNvGrpSpPr/>
              <p:nvPr/>
            </p:nvGrpSpPr>
            <p:grpSpPr>
              <a:xfrm>
                <a:off x="434721" y="1353758"/>
                <a:ext cx="258096" cy="108011"/>
                <a:chOff x="378128" y="1284669"/>
                <a:chExt cx="258096" cy="108011"/>
              </a:xfrm>
              <a:grpFill/>
            </p:grpSpPr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3FB7EC95-64A5-4766-906D-4902E10AEA67}"/>
                    </a:ext>
                  </a:extLst>
                </p:cNvPr>
                <p:cNvSpPr/>
                <p:nvPr/>
              </p:nvSpPr>
              <p:spPr>
                <a:xfrm>
                  <a:off x="378128" y="128466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28284DAD-4AFF-4CC8-9873-860D3542AC3A}"/>
                    </a:ext>
                  </a:extLst>
                </p:cNvPr>
                <p:cNvSpPr/>
                <p:nvPr/>
              </p:nvSpPr>
              <p:spPr>
                <a:xfrm>
                  <a:off x="517216" y="1284680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E1F92C85-6C6D-453D-8FC0-F1466FA95152}"/>
                  </a:ext>
                </a:extLst>
              </p:cNvPr>
              <p:cNvGrpSpPr/>
              <p:nvPr/>
            </p:nvGrpSpPr>
            <p:grpSpPr>
              <a:xfrm>
                <a:off x="434721" y="1479481"/>
                <a:ext cx="397184" cy="108013"/>
                <a:chOff x="378128" y="1234892"/>
                <a:chExt cx="397184" cy="108013"/>
              </a:xfrm>
              <a:grpFill/>
            </p:grpSpPr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B84275DF-0F7D-4F89-93B3-9DB661B7E2EC}"/>
                    </a:ext>
                  </a:extLst>
                </p:cNvPr>
                <p:cNvSpPr/>
                <p:nvPr/>
              </p:nvSpPr>
              <p:spPr>
                <a:xfrm>
                  <a:off x="378128" y="1234892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7939E8C9-41D1-4BCD-A159-85875840FA7D}"/>
                    </a:ext>
                  </a:extLst>
                </p:cNvPr>
                <p:cNvSpPr/>
                <p:nvPr/>
              </p:nvSpPr>
              <p:spPr>
                <a:xfrm>
                  <a:off x="517216" y="1234901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0A76121F-4333-4EA6-8916-0B6C9EE32E75}"/>
                    </a:ext>
                  </a:extLst>
                </p:cNvPr>
                <p:cNvSpPr/>
                <p:nvPr/>
              </p:nvSpPr>
              <p:spPr>
                <a:xfrm>
                  <a:off x="656304" y="1234905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4A47747E-4E5C-4BB7-9597-A29B526D4438}"/>
                </a:ext>
              </a:extLst>
            </p:cNvPr>
            <p:cNvGrpSpPr/>
            <p:nvPr/>
          </p:nvGrpSpPr>
          <p:grpSpPr>
            <a:xfrm>
              <a:off x="5909686" y="3382092"/>
              <a:ext cx="480592" cy="308058"/>
              <a:chOff x="434721" y="1295912"/>
              <a:chExt cx="397184" cy="231451"/>
            </a:xfrm>
            <a:grpFill/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690502CA-AD44-4817-A7C3-7869E81AC83B}"/>
                  </a:ext>
                </a:extLst>
              </p:cNvPr>
              <p:cNvGrpSpPr/>
              <p:nvPr/>
            </p:nvGrpSpPr>
            <p:grpSpPr>
              <a:xfrm>
                <a:off x="434721" y="1295912"/>
                <a:ext cx="397184" cy="108021"/>
                <a:chOff x="378128" y="1226823"/>
                <a:chExt cx="397184" cy="108021"/>
              </a:xfrm>
              <a:grpFill/>
            </p:grpSpPr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DAF4B8C3-A1C9-4A7D-8D61-EBE6642C1259}"/>
                    </a:ext>
                  </a:extLst>
                </p:cNvPr>
                <p:cNvSpPr/>
                <p:nvPr/>
              </p:nvSpPr>
              <p:spPr>
                <a:xfrm>
                  <a:off x="378128" y="122684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CC218861-6293-42C2-A166-2C0697A3DCFD}"/>
                    </a:ext>
                  </a:extLst>
                </p:cNvPr>
                <p:cNvSpPr/>
                <p:nvPr/>
              </p:nvSpPr>
              <p:spPr>
                <a:xfrm>
                  <a:off x="517216" y="122683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8A98E4B1-4734-4C2A-B2F4-AAF572B815C8}"/>
                    </a:ext>
                  </a:extLst>
                </p:cNvPr>
                <p:cNvSpPr/>
                <p:nvPr/>
              </p:nvSpPr>
              <p:spPr>
                <a:xfrm>
                  <a:off x="656304" y="1226823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439ABAB2-1B28-43E2-AA14-10ADD08D19A3}"/>
                  </a:ext>
                </a:extLst>
              </p:cNvPr>
              <p:cNvGrpSpPr/>
              <p:nvPr/>
            </p:nvGrpSpPr>
            <p:grpSpPr>
              <a:xfrm>
                <a:off x="434721" y="1419343"/>
                <a:ext cx="397184" cy="108020"/>
                <a:chOff x="378128" y="1174754"/>
                <a:chExt cx="397184" cy="108020"/>
              </a:xfrm>
              <a:grpFill/>
            </p:grpSpPr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D9773C07-08CE-4A20-8AA0-EE74D7A36CA7}"/>
                    </a:ext>
                  </a:extLst>
                </p:cNvPr>
                <p:cNvSpPr/>
                <p:nvPr/>
              </p:nvSpPr>
              <p:spPr>
                <a:xfrm>
                  <a:off x="378128" y="117475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31B1DCBD-48C3-4159-9F7F-8F5136A5B9CA}"/>
                    </a:ext>
                  </a:extLst>
                </p:cNvPr>
                <p:cNvSpPr/>
                <p:nvPr/>
              </p:nvSpPr>
              <p:spPr>
                <a:xfrm>
                  <a:off x="517216" y="1174768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A179D129-B178-4153-A3EB-1E12840EF84F}"/>
                    </a:ext>
                  </a:extLst>
                </p:cNvPr>
                <p:cNvSpPr/>
                <p:nvPr/>
              </p:nvSpPr>
              <p:spPr>
                <a:xfrm>
                  <a:off x="656304" y="117477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6D4A19D3-DA96-4071-8CD5-2220FD857453}"/>
                </a:ext>
              </a:extLst>
            </p:cNvPr>
            <p:cNvGrpSpPr/>
            <p:nvPr/>
          </p:nvGrpSpPr>
          <p:grpSpPr>
            <a:xfrm>
              <a:off x="5909525" y="3720589"/>
              <a:ext cx="480592" cy="311131"/>
              <a:chOff x="434721" y="1242716"/>
              <a:chExt cx="397184" cy="233752"/>
            </a:xfrm>
            <a:grpFill/>
          </p:grpSpPr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F5D53579-E2E8-4CDC-A050-FCA5659FD180}"/>
                  </a:ext>
                </a:extLst>
              </p:cNvPr>
              <p:cNvGrpSpPr/>
              <p:nvPr/>
            </p:nvGrpSpPr>
            <p:grpSpPr>
              <a:xfrm>
                <a:off x="434721" y="1242716"/>
                <a:ext cx="397184" cy="108014"/>
                <a:chOff x="378128" y="1173627"/>
                <a:chExt cx="397184" cy="108014"/>
              </a:xfrm>
              <a:grpFill/>
            </p:grpSpPr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D350FEFA-194C-48E7-A03D-A2D244551E9D}"/>
                    </a:ext>
                  </a:extLst>
                </p:cNvPr>
                <p:cNvSpPr/>
                <p:nvPr/>
              </p:nvSpPr>
              <p:spPr>
                <a:xfrm>
                  <a:off x="378128" y="1173641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2EA36CD3-951B-46C2-BCB5-C5F874E197C1}"/>
                    </a:ext>
                  </a:extLst>
                </p:cNvPr>
                <p:cNvSpPr/>
                <p:nvPr/>
              </p:nvSpPr>
              <p:spPr>
                <a:xfrm>
                  <a:off x="517216" y="1173627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C8380EA7-4080-4792-AA63-94CD33BD0966}"/>
                    </a:ext>
                  </a:extLst>
                </p:cNvPr>
                <p:cNvSpPr/>
                <p:nvPr/>
              </p:nvSpPr>
              <p:spPr>
                <a:xfrm>
                  <a:off x="656304" y="1173632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5EEA4EC4-097C-4C53-800C-5D9E0E106409}"/>
                  </a:ext>
                </a:extLst>
              </p:cNvPr>
              <p:cNvGrpSpPr/>
              <p:nvPr/>
            </p:nvGrpSpPr>
            <p:grpSpPr>
              <a:xfrm>
                <a:off x="434721" y="1368457"/>
                <a:ext cx="397184" cy="108011"/>
                <a:chOff x="378128" y="1123868"/>
                <a:chExt cx="397184" cy="108011"/>
              </a:xfrm>
              <a:grpFill/>
            </p:grpSpPr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A9153D16-486D-42F9-B048-7A7A6D7085BA}"/>
                    </a:ext>
                  </a:extLst>
                </p:cNvPr>
                <p:cNvSpPr/>
                <p:nvPr/>
              </p:nvSpPr>
              <p:spPr>
                <a:xfrm>
                  <a:off x="378128" y="1123868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BF4EE06F-A711-4A76-8850-6CA1B157DA3F}"/>
                    </a:ext>
                  </a:extLst>
                </p:cNvPr>
                <p:cNvSpPr/>
                <p:nvPr/>
              </p:nvSpPr>
              <p:spPr>
                <a:xfrm>
                  <a:off x="517216" y="1123876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169D18F9-86B0-4A7C-8A6E-D221554334AD}"/>
                    </a:ext>
                  </a:extLst>
                </p:cNvPr>
                <p:cNvSpPr/>
                <p:nvPr/>
              </p:nvSpPr>
              <p:spPr>
                <a:xfrm>
                  <a:off x="656304" y="112387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4B3E44E-2C99-4D64-9818-2D9D53EC2BDA}"/>
              </a:ext>
            </a:extLst>
          </p:cNvPr>
          <p:cNvGrpSpPr/>
          <p:nvPr/>
        </p:nvGrpSpPr>
        <p:grpSpPr>
          <a:xfrm>
            <a:off x="3632087" y="2123686"/>
            <a:ext cx="717020" cy="704381"/>
            <a:chOff x="5909686" y="3049777"/>
            <a:chExt cx="651836" cy="640346"/>
          </a:xfrm>
          <a:solidFill>
            <a:srgbClr val="00B050"/>
          </a:solidFill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A6334F7D-B547-4393-A772-46558F2F63EA}"/>
                </a:ext>
              </a:extLst>
            </p:cNvPr>
            <p:cNvGrpSpPr/>
            <p:nvPr/>
          </p:nvGrpSpPr>
          <p:grpSpPr>
            <a:xfrm>
              <a:off x="5912632" y="3049777"/>
              <a:ext cx="648890" cy="311101"/>
              <a:chOff x="2805780" y="1867542"/>
              <a:chExt cx="402910" cy="175612"/>
            </a:xfrm>
            <a:grpFill/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70130B66-16F6-4D8A-A722-14514D7854E2}"/>
                  </a:ext>
                </a:extLst>
              </p:cNvPr>
              <p:cNvGrpSpPr/>
              <p:nvPr/>
            </p:nvGrpSpPr>
            <p:grpSpPr>
              <a:xfrm>
                <a:off x="2805780" y="1867542"/>
                <a:ext cx="402909" cy="175612"/>
                <a:chOff x="434721" y="1353758"/>
                <a:chExt cx="536272" cy="233736"/>
              </a:xfrm>
              <a:grpFill/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3ABFE88E-5CC1-46BD-BFB6-E4D02DA47022}"/>
                    </a:ext>
                  </a:extLst>
                </p:cNvPr>
                <p:cNvGrpSpPr/>
                <p:nvPr/>
              </p:nvGrpSpPr>
              <p:grpSpPr>
                <a:xfrm>
                  <a:off x="434721" y="1353758"/>
                  <a:ext cx="536272" cy="108027"/>
                  <a:chOff x="378128" y="1284669"/>
                  <a:chExt cx="536272" cy="108027"/>
                </a:xfrm>
                <a:grpFill/>
              </p:grpSpPr>
              <p:sp>
                <p:nvSpPr>
                  <p:cNvPr id="168" name="Oval 167">
                    <a:extLst>
                      <a:ext uri="{FF2B5EF4-FFF2-40B4-BE49-F238E27FC236}">
                        <a16:creationId xmlns:a16="http://schemas.microsoft.com/office/drawing/2014/main" id="{16D3CA04-A6E7-4D16-8C7F-CE70B074D616}"/>
                      </a:ext>
                    </a:extLst>
                  </p:cNvPr>
                  <p:cNvSpPr/>
                  <p:nvPr/>
                </p:nvSpPr>
                <p:spPr>
                  <a:xfrm>
                    <a:off x="378128" y="1284669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69" name="Oval 168">
                    <a:extLst>
                      <a:ext uri="{FF2B5EF4-FFF2-40B4-BE49-F238E27FC236}">
                        <a16:creationId xmlns:a16="http://schemas.microsoft.com/office/drawing/2014/main" id="{3BE29DE1-C03F-4267-9FDD-AB1187405BE1}"/>
                      </a:ext>
                    </a:extLst>
                  </p:cNvPr>
                  <p:cNvSpPr/>
                  <p:nvPr/>
                </p:nvSpPr>
                <p:spPr>
                  <a:xfrm>
                    <a:off x="517216" y="1284680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70" name="Oval 169">
                    <a:extLst>
                      <a:ext uri="{FF2B5EF4-FFF2-40B4-BE49-F238E27FC236}">
                        <a16:creationId xmlns:a16="http://schemas.microsoft.com/office/drawing/2014/main" id="{D4A44C0D-9A63-46F7-87BE-07573918D016}"/>
                      </a:ext>
                    </a:extLst>
                  </p:cNvPr>
                  <p:cNvSpPr/>
                  <p:nvPr/>
                </p:nvSpPr>
                <p:spPr>
                  <a:xfrm>
                    <a:off x="656304" y="1284691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71" name="Oval 170">
                    <a:extLst>
                      <a:ext uri="{FF2B5EF4-FFF2-40B4-BE49-F238E27FC236}">
                        <a16:creationId xmlns:a16="http://schemas.microsoft.com/office/drawing/2014/main" id="{44698FF2-D0A4-48B7-88E4-B0DD0153A242}"/>
                      </a:ext>
                    </a:extLst>
                  </p:cNvPr>
                  <p:cNvSpPr/>
                  <p:nvPr/>
                </p:nvSpPr>
                <p:spPr>
                  <a:xfrm>
                    <a:off x="795392" y="1284696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36911182-4885-476A-A1AF-DA2254DC3BD0}"/>
                    </a:ext>
                  </a:extLst>
                </p:cNvPr>
                <p:cNvGrpSpPr/>
                <p:nvPr/>
              </p:nvGrpSpPr>
              <p:grpSpPr>
                <a:xfrm>
                  <a:off x="434721" y="1479481"/>
                  <a:ext cx="397184" cy="108013"/>
                  <a:chOff x="378128" y="1234892"/>
                  <a:chExt cx="397184" cy="108013"/>
                </a:xfrm>
                <a:grpFill/>
              </p:grpSpPr>
              <p:sp>
                <p:nvSpPr>
                  <p:cNvPr id="165" name="Oval 164">
                    <a:extLst>
                      <a:ext uri="{FF2B5EF4-FFF2-40B4-BE49-F238E27FC236}">
                        <a16:creationId xmlns:a16="http://schemas.microsoft.com/office/drawing/2014/main" id="{9E62D957-21BD-41C2-B27A-427050B8E38C}"/>
                      </a:ext>
                    </a:extLst>
                  </p:cNvPr>
                  <p:cNvSpPr/>
                  <p:nvPr/>
                </p:nvSpPr>
                <p:spPr>
                  <a:xfrm>
                    <a:off x="378128" y="1234892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66" name="Oval 165">
                    <a:extLst>
                      <a:ext uri="{FF2B5EF4-FFF2-40B4-BE49-F238E27FC236}">
                        <a16:creationId xmlns:a16="http://schemas.microsoft.com/office/drawing/2014/main" id="{E8B9F21B-F5A9-4ECE-8277-9E42D9E7488D}"/>
                      </a:ext>
                    </a:extLst>
                  </p:cNvPr>
                  <p:cNvSpPr/>
                  <p:nvPr/>
                </p:nvSpPr>
                <p:spPr>
                  <a:xfrm>
                    <a:off x="517216" y="1234901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67" name="Oval 166">
                    <a:extLst>
                      <a:ext uri="{FF2B5EF4-FFF2-40B4-BE49-F238E27FC236}">
                        <a16:creationId xmlns:a16="http://schemas.microsoft.com/office/drawing/2014/main" id="{F9AF90A4-359E-48C7-8B97-58FBF982ACA7}"/>
                      </a:ext>
                    </a:extLst>
                  </p:cNvPr>
                  <p:cNvSpPr/>
                  <p:nvPr/>
                </p:nvSpPr>
                <p:spPr>
                  <a:xfrm>
                    <a:off x="656304" y="1234905"/>
                    <a:ext cx="119008" cy="108000"/>
                  </a:xfrm>
                  <a:prstGeom prst="ellipse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/>
                    <a:endParaRPr lang="en-GB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</p:grp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48345620-F6AC-4C3F-810E-60D4FB185043}"/>
                  </a:ext>
                </a:extLst>
              </p:cNvPr>
              <p:cNvSpPr/>
              <p:nvPr/>
            </p:nvSpPr>
            <p:spPr>
              <a:xfrm>
                <a:off x="3119277" y="1961977"/>
                <a:ext cx="89413" cy="81142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1289AEB-8192-49EC-AE9B-FBC2C886221F}"/>
                </a:ext>
              </a:extLst>
            </p:cNvPr>
            <p:cNvGrpSpPr/>
            <p:nvPr/>
          </p:nvGrpSpPr>
          <p:grpSpPr>
            <a:xfrm>
              <a:off x="5909686" y="3382088"/>
              <a:ext cx="648888" cy="308035"/>
              <a:chOff x="434721" y="1295909"/>
              <a:chExt cx="536272" cy="231434"/>
            </a:xfrm>
            <a:grpFill/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83543A92-62CF-4F67-875A-85254F76E3C8}"/>
                  </a:ext>
                </a:extLst>
              </p:cNvPr>
              <p:cNvGrpSpPr/>
              <p:nvPr/>
            </p:nvGrpSpPr>
            <p:grpSpPr>
              <a:xfrm>
                <a:off x="434721" y="1295909"/>
                <a:ext cx="536272" cy="108024"/>
                <a:chOff x="378128" y="1226820"/>
                <a:chExt cx="536272" cy="108024"/>
              </a:xfrm>
              <a:grpFill/>
            </p:grpSpPr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A243CE57-B4AA-40B1-AA45-79983821985C}"/>
                    </a:ext>
                  </a:extLst>
                </p:cNvPr>
                <p:cNvSpPr/>
                <p:nvPr/>
              </p:nvSpPr>
              <p:spPr>
                <a:xfrm>
                  <a:off x="378128" y="1226844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2D2E54E8-FB43-4AD9-AA65-168629825EDD}"/>
                    </a:ext>
                  </a:extLst>
                </p:cNvPr>
                <p:cNvSpPr/>
                <p:nvPr/>
              </p:nvSpPr>
              <p:spPr>
                <a:xfrm>
                  <a:off x="517216" y="1226839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E390B491-C41B-4D93-BBD2-0E47673FD85E}"/>
                    </a:ext>
                  </a:extLst>
                </p:cNvPr>
                <p:cNvSpPr/>
                <p:nvPr/>
              </p:nvSpPr>
              <p:spPr>
                <a:xfrm>
                  <a:off x="656304" y="1226823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E9039900-5B4C-4007-8EBD-081FE35E1CD6}"/>
                    </a:ext>
                  </a:extLst>
                </p:cNvPr>
                <p:cNvSpPr/>
                <p:nvPr/>
              </p:nvSpPr>
              <p:spPr>
                <a:xfrm>
                  <a:off x="795392" y="1226820"/>
                  <a:ext cx="119008" cy="10800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GB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4CFB4252-775E-4C0D-9EDB-A5D5CD55D285}"/>
                  </a:ext>
                </a:extLst>
              </p:cNvPr>
              <p:cNvSpPr/>
              <p:nvPr/>
            </p:nvSpPr>
            <p:spPr>
              <a:xfrm>
                <a:off x="434721" y="1419343"/>
                <a:ext cx="119008" cy="108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E00A74BA-028A-4F60-BBFC-00C6ECB293A8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395737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4" y="27213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Kai thinks of a number.</a:t>
            </a: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could Kai’s number be?</a:t>
            </a: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Give your answers as numbers and as words.</a:t>
            </a:r>
          </a:p>
          <a:p>
            <a:pPr algn="ctr" defTabSz="45720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Rounded Rectangular Callout 6">
            <a:extLst>
              <a:ext uri="{FF2B5EF4-FFF2-40B4-BE49-F238E27FC236}">
                <a16:creationId xmlns:a16="http://schemas.microsoft.com/office/drawing/2014/main" id="{408C8A3D-2264-4472-B0E0-3B95D3202FB0}"/>
              </a:ext>
            </a:extLst>
          </p:cNvPr>
          <p:cNvSpPr/>
          <p:nvPr/>
        </p:nvSpPr>
        <p:spPr>
          <a:xfrm>
            <a:off x="5708938" y="1820333"/>
            <a:ext cx="2673063" cy="1328349"/>
          </a:xfrm>
          <a:prstGeom prst="wedgeRoundRectCallout">
            <a:avLst>
              <a:gd name="adj1" fmla="val -65771"/>
              <a:gd name="adj2" fmla="val 4059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My number is between 11 and 14.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7F81E9-79EA-4C97-A14D-876B53CCB6DB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97196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74E535-7AC1-47B1-B0C7-F0FCF91AF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8743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DF7DD4F-EF6E-413C-B8BB-BD10E9933A04}"/>
              </a:ext>
            </a:extLst>
          </p:cNvPr>
          <p:cNvSpPr/>
          <p:nvPr/>
        </p:nvSpPr>
        <p:spPr>
          <a:xfrm>
            <a:off x="1799304" y="27213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Kai thinks of a number.</a:t>
            </a: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could Kai’s number be?</a:t>
            </a: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Give your answers as numbers and as words.</a:t>
            </a:r>
          </a:p>
          <a:p>
            <a:pPr algn="ctr" defTabSz="45720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ounded Rectangular Callout 6">
            <a:extLst>
              <a:ext uri="{FF2B5EF4-FFF2-40B4-BE49-F238E27FC236}">
                <a16:creationId xmlns:a16="http://schemas.microsoft.com/office/drawing/2014/main" id="{0282ECDF-364A-420E-BAD2-8A992D530B68}"/>
              </a:ext>
            </a:extLst>
          </p:cNvPr>
          <p:cNvSpPr/>
          <p:nvPr/>
        </p:nvSpPr>
        <p:spPr>
          <a:xfrm>
            <a:off x="5708938" y="1820333"/>
            <a:ext cx="2673063" cy="1328349"/>
          </a:xfrm>
          <a:prstGeom prst="wedgeRoundRectCallout">
            <a:avLst>
              <a:gd name="adj1" fmla="val -65771"/>
              <a:gd name="adj2" fmla="val 4059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My number is between 11 and 14.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49ABC2-474B-4A5D-B97A-B3B749C32ED8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189677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74E535-7AC1-47B1-B0C7-F0FCF91AF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8743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057E520-A391-4E26-A6B9-AB34161D3EFC}"/>
              </a:ext>
            </a:extLst>
          </p:cNvPr>
          <p:cNvSpPr/>
          <p:nvPr/>
        </p:nvSpPr>
        <p:spPr>
          <a:xfrm>
            <a:off x="1799304" y="27213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Kai thinks of a number.</a:t>
            </a: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could Kai’s number be?</a:t>
            </a:r>
          </a:p>
          <a:p>
            <a:pPr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Give your answers as numbers and as words.</a:t>
            </a:r>
          </a:p>
          <a:p>
            <a:pPr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Kai’s number could be 12, twelve or 13, thirteen.</a:t>
            </a:r>
          </a:p>
          <a:p>
            <a:pPr algn="ctr" defTabSz="45720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ounded Rectangular Callout 6">
            <a:extLst>
              <a:ext uri="{FF2B5EF4-FFF2-40B4-BE49-F238E27FC236}">
                <a16:creationId xmlns:a16="http://schemas.microsoft.com/office/drawing/2014/main" id="{AAD742E1-730D-48DC-927F-52E88860B4F3}"/>
              </a:ext>
            </a:extLst>
          </p:cNvPr>
          <p:cNvSpPr/>
          <p:nvPr/>
        </p:nvSpPr>
        <p:spPr>
          <a:xfrm>
            <a:off x="5708938" y="1820333"/>
            <a:ext cx="2673063" cy="1328349"/>
          </a:xfrm>
          <a:prstGeom prst="wedgeRoundRectCallout">
            <a:avLst>
              <a:gd name="adj1" fmla="val -65771"/>
              <a:gd name="adj2" fmla="val 4059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My number is between 11 and 14.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F7FB98-F1E9-4609-A394-47BCC1CEA16C}"/>
              </a:ext>
            </a:extLst>
          </p:cNvPr>
          <p:cNvSpPr txBox="1"/>
          <p:nvPr/>
        </p:nvSpPr>
        <p:spPr>
          <a:xfrm>
            <a:off x="9981636" y="6025569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54322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289</Words>
  <Application>Microsoft Office PowerPoint</Application>
  <PresentationFormat>Widescreen</PresentationFormat>
  <Paragraphs>160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SassoonCRInfantMedium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pc</dc:creator>
  <cp:lastModifiedBy>guest pc</cp:lastModifiedBy>
  <cp:revision>1</cp:revision>
  <dcterms:created xsi:type="dcterms:W3CDTF">2020-05-06T18:27:06Z</dcterms:created>
  <dcterms:modified xsi:type="dcterms:W3CDTF">2020-05-06T18:33:47Z</dcterms:modified>
</cp:coreProperties>
</file>