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386" r:id="rId5"/>
    <p:sldId id="387" r:id="rId6"/>
    <p:sldId id="362" r:id="rId7"/>
    <p:sldId id="388" r:id="rId8"/>
    <p:sldId id="365" r:id="rId9"/>
    <p:sldId id="408" r:id="rId10"/>
    <p:sldId id="360" r:id="rId11"/>
    <p:sldId id="409" r:id="rId12"/>
    <p:sldId id="366" r:id="rId13"/>
    <p:sldId id="389" r:id="rId14"/>
    <p:sldId id="413" r:id="rId15"/>
    <p:sldId id="414" r:id="rId16"/>
    <p:sldId id="412" r:id="rId17"/>
    <p:sldId id="393" r:id="rId18"/>
    <p:sldId id="392" r:id="rId19"/>
    <p:sldId id="355" r:id="rId20"/>
    <p:sldId id="378" r:id="rId21"/>
    <p:sldId id="376" r:id="rId22"/>
    <p:sldId id="395" r:id="rId23"/>
    <p:sldId id="396" r:id="rId24"/>
    <p:sldId id="415" r:id="rId25"/>
    <p:sldId id="416" r:id="rId26"/>
    <p:sldId id="367" r:id="rId27"/>
    <p:sldId id="417" r:id="rId28"/>
    <p:sldId id="368" r:id="rId29"/>
    <p:sldId id="369" r:id="rId30"/>
    <p:sldId id="370" r:id="rId31"/>
    <p:sldId id="371" r:id="rId32"/>
    <p:sldId id="372" r:id="rId33"/>
    <p:sldId id="374" r:id="rId34"/>
    <p:sldId id="385" r:id="rId35"/>
    <p:sldId id="418" r:id="rId36"/>
    <p:sldId id="383" r:id="rId37"/>
    <p:sldId id="384" r:id="rId38"/>
    <p:sldId id="382" r:id="rId39"/>
    <p:sldId id="381" r:id="rId40"/>
    <p:sldId id="314" r:id="rId41"/>
    <p:sldId id="37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99FF"/>
    <a:srgbClr val="FF66FF"/>
    <a:srgbClr val="FF0066"/>
    <a:srgbClr val="008000"/>
    <a:srgbClr val="0000FF"/>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114" d="100"/>
          <a:sy n="114" d="100"/>
        </p:scale>
        <p:origin x="15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BA67D-32E9-479D-9036-AE8DEF2398FF}" type="datetimeFigureOut">
              <a:rPr lang="en-GB" smtClean="0"/>
              <a:t>27/04/2020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0ADEB-F106-4901-866F-939080E37DC3}" type="slidenum">
              <a:rPr lang="en-GB" smtClean="0"/>
              <a:t>‹#›</a:t>
            </a:fld>
            <a:endParaRPr lang="en-GB"/>
          </a:p>
        </p:txBody>
      </p:sp>
    </p:spTree>
    <p:extLst>
      <p:ext uri="{BB962C8B-B14F-4D97-AF65-F5344CB8AC3E}">
        <p14:creationId xmlns:p14="http://schemas.microsoft.com/office/powerpoint/2010/main" val="207165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27/04/2020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243164"/>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4316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400" b="1" u="sng" dirty="0">
                <a:solidFill>
                  <a:srgbClr val="E7E6E6">
                    <a:lumMod val="50000"/>
                  </a:srgbClr>
                </a:solidFill>
                <a:latin typeface="Century Gothic" panose="020B0502020202020204" pitchFamily="34" charset="0"/>
              </a:rPr>
              <a:t>Year 5 – Summer Block 1 – Converting Units – Step 4</a:t>
            </a:r>
          </a:p>
          <a:p>
            <a:pPr lvl="0">
              <a:defRPr/>
            </a:pPr>
            <a:endParaRPr lang="en-GB" sz="1400" b="1" dirty="0">
              <a:solidFill>
                <a:prstClr val="black"/>
              </a:solidFill>
              <a:latin typeface="Century Gothic" panose="020B0502020202020204" pitchFamily="34" charset="0"/>
            </a:endParaRPr>
          </a:p>
          <a:p>
            <a:pPr lvl="0">
              <a:defRPr/>
            </a:pPr>
            <a:r>
              <a:rPr lang="en-GB" sz="1400" b="1" dirty="0">
                <a:solidFill>
                  <a:prstClr val="black"/>
                </a:solidFill>
                <a:latin typeface="Century Gothic" panose="020B0502020202020204" pitchFamily="34" charset="0"/>
              </a:rPr>
              <a:t>About This Resource:</a:t>
            </a:r>
          </a:p>
          <a:p>
            <a:pPr lvl="0">
              <a:defRPr/>
            </a:pPr>
            <a:endParaRPr lang="en-GB" sz="1000" b="1" dirty="0">
              <a:solidFill>
                <a:prstClr val="black"/>
              </a:solidFill>
              <a:latin typeface="Century Gothic" panose="020B0502020202020204" pitchFamily="34" charset="0"/>
            </a:endParaRPr>
          </a:p>
          <a:p>
            <a:pPr lvl="0">
              <a:defRPr/>
            </a:pPr>
            <a:r>
              <a:rPr lang="en-GB" sz="11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100" b="1" dirty="0">
              <a:solidFill>
                <a:prstClr val="black"/>
              </a:solidFill>
              <a:latin typeface="Century Gothic" panose="020B0502020202020204" pitchFamily="34" charset="0"/>
            </a:endParaRPr>
          </a:p>
          <a:p>
            <a:pPr lvl="0">
              <a:defRPr/>
            </a:pPr>
            <a:r>
              <a:rPr lang="en-GB" sz="1100" b="1" dirty="0">
                <a:solidFill>
                  <a:prstClr val="black"/>
                </a:solidFill>
                <a:latin typeface="Century Gothic" panose="020B0502020202020204" pitchFamily="34" charset="0"/>
              </a:rPr>
              <a:t>The PowerPoint has been dated for the week, so please work your way through it each day.</a:t>
            </a:r>
            <a:endParaRPr lang="en-GB" sz="1000" b="1" dirty="0">
              <a:solidFill>
                <a:prstClr val="black"/>
              </a:solidFill>
              <a:latin typeface="Century Gothic" panose="020B0502020202020204" pitchFamily="34" charset="0"/>
            </a:endParaRPr>
          </a:p>
          <a:p>
            <a:pPr lvl="0">
              <a:defRPr/>
            </a:pPr>
            <a:endParaRPr lang="en-GB" sz="10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a:defRPr/>
            </a:pPr>
            <a:r>
              <a:rPr lang="en-GB" sz="1400" b="1" dirty="0">
                <a:solidFill>
                  <a:prstClr val="black"/>
                </a:solidFill>
                <a:latin typeface="Century Gothic" panose="020B0502020202020204" pitchFamily="34" charset="0"/>
              </a:rPr>
              <a:t>Note:</a:t>
            </a:r>
          </a:p>
          <a:p>
            <a:pPr lvl="0">
              <a:defRPr/>
            </a:pPr>
            <a:endParaRPr lang="en-GB" sz="1100" b="1" dirty="0">
              <a:solidFill>
                <a:prstClr val="black"/>
              </a:solidFill>
              <a:latin typeface="Century Gothic" panose="020B0502020202020204" pitchFamily="34" charset="0"/>
            </a:endParaRPr>
          </a:p>
          <a:p>
            <a:pPr lvl="0">
              <a:defRPr/>
            </a:pPr>
            <a:r>
              <a:rPr lang="en-GB" sz="1100" b="1" dirty="0">
                <a:solidFill>
                  <a:prstClr val="black"/>
                </a:solidFill>
                <a:latin typeface="Century Gothic" panose="020B0502020202020204" pitchFamily="34" charset="0"/>
              </a:rPr>
              <a:t>The conversions used in the Year 5 resource are:</a:t>
            </a:r>
          </a:p>
          <a:p>
            <a:pPr marL="285750" lvl="0" indent="-285750">
              <a:buFont typeface="Arial" panose="020B0604020202020204" pitchFamily="34" charset="0"/>
              <a:buChar char="•"/>
              <a:defRPr/>
            </a:pPr>
            <a:r>
              <a:rPr lang="en-GB" sz="1100" b="1" dirty="0">
                <a:solidFill>
                  <a:prstClr val="black"/>
                </a:solidFill>
                <a:latin typeface="Century Gothic" panose="020B0502020202020204" pitchFamily="34" charset="0"/>
              </a:rPr>
              <a:t>1 inch = 2.54cm </a:t>
            </a:r>
          </a:p>
          <a:p>
            <a:pPr marL="285750" lvl="0" indent="-285750">
              <a:buFont typeface="Arial" panose="020B0604020202020204" pitchFamily="34" charset="0"/>
              <a:buChar char="•"/>
              <a:defRPr/>
            </a:pPr>
            <a:r>
              <a:rPr lang="en-GB" sz="1100" b="1" dirty="0">
                <a:solidFill>
                  <a:prstClr val="black"/>
                </a:solidFill>
                <a:latin typeface="Century Gothic" panose="020B0502020202020204" pitchFamily="34" charset="0"/>
              </a:rPr>
              <a:t>1 pint = 568ml</a:t>
            </a:r>
          </a:p>
          <a:p>
            <a:pPr marL="285750" lvl="0" indent="-285750">
              <a:buFont typeface="Arial" panose="020B0604020202020204" pitchFamily="34" charset="0"/>
              <a:buChar char="•"/>
              <a:defRPr/>
            </a:pPr>
            <a:r>
              <a:rPr lang="en-GB" sz="1100" b="1" dirty="0">
                <a:solidFill>
                  <a:prstClr val="black"/>
                </a:solidFill>
                <a:latin typeface="Century Gothic" panose="020B0502020202020204" pitchFamily="34" charset="0"/>
              </a:rPr>
              <a:t>1kg = 2.2lbs</a:t>
            </a: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1553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1kg = 2.2lbs, how much is 28kg?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measurement.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50060323-1E86-472D-84B1-FC025E4FC445}"/>
              </a:ext>
            </a:extLst>
          </p:cNvPr>
          <p:cNvGraphicFramePr>
            <a:graphicFrameLocks noGrp="1"/>
          </p:cNvGraphicFramePr>
          <p:nvPr/>
        </p:nvGraphicFramePr>
        <p:xfrm>
          <a:off x="2412483" y="2585515"/>
          <a:ext cx="4319034" cy="1280160"/>
        </p:xfrm>
        <a:graphic>
          <a:graphicData uri="http://schemas.openxmlformats.org/drawingml/2006/table">
            <a:tbl>
              <a:tblPr firstRow="1" bandRow="1">
                <a:tableStyleId>{00A15C55-8517-42AA-B614-E9B94910E393}</a:tableStyleId>
              </a:tblPr>
              <a:tblGrid>
                <a:gridCol w="2159517">
                  <a:extLst>
                    <a:ext uri="{9D8B030D-6E8A-4147-A177-3AD203B41FA5}">
                      <a16:colId xmlns:a16="http://schemas.microsoft.com/office/drawing/2014/main" val="2474383280"/>
                    </a:ext>
                  </a:extLst>
                </a:gridCol>
                <a:gridCol w="2159517">
                  <a:extLst>
                    <a:ext uri="{9D8B030D-6E8A-4147-A177-3AD203B41FA5}">
                      <a16:colId xmlns:a16="http://schemas.microsoft.com/office/drawing/2014/main" val="3208987837"/>
                    </a:ext>
                  </a:extLst>
                </a:gridCol>
              </a:tblGrid>
              <a:tr h="486161">
                <a:tc>
                  <a:txBody>
                    <a:bodyPr/>
                    <a:lstStyle/>
                    <a:p>
                      <a:pPr algn="ctr"/>
                      <a:r>
                        <a:rPr lang="en-GB" sz="3600" b="1" dirty="0">
                          <a:solidFill>
                            <a:schemeClr val="tx1"/>
                          </a:solidFill>
                          <a:latin typeface="Century Gothic" panose="020B0502020202020204" pitchFamily="34" charset="0"/>
                        </a:rPr>
                        <a:t>60.5lbs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75.4lbs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730644"/>
                  </a:ext>
                </a:extLst>
              </a:tr>
              <a:tr h="486161">
                <a:tc>
                  <a:txBody>
                    <a:bodyPr/>
                    <a:lstStyle/>
                    <a:p>
                      <a:pPr algn="ctr"/>
                      <a:r>
                        <a:rPr lang="en-GB" sz="3600" b="1" dirty="0">
                          <a:solidFill>
                            <a:srgbClr val="FF0000"/>
                          </a:solidFill>
                          <a:latin typeface="Century Gothic" panose="020B0502020202020204" pitchFamily="34" charset="0"/>
                        </a:rPr>
                        <a:t>61.6lbs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69.8lbs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1285235"/>
                  </a:ext>
                </a:extLst>
              </a:tr>
            </a:tbl>
          </a:graphicData>
        </a:graphic>
      </p:graphicFrame>
      <p:sp>
        <p:nvSpPr>
          <p:cNvPr id="9" name="Oval 8">
            <a:extLst>
              <a:ext uri="{FF2B5EF4-FFF2-40B4-BE49-F238E27FC236}">
                <a16:creationId xmlns:a16="http://schemas.microsoft.com/office/drawing/2014/main" id="{03D04FF8-CBCA-4F9B-86AA-C7AF0D79701C}"/>
              </a:ext>
            </a:extLst>
          </p:cNvPr>
          <p:cNvSpPr/>
          <p:nvPr/>
        </p:nvSpPr>
        <p:spPr>
          <a:xfrm>
            <a:off x="2562225" y="3134927"/>
            <a:ext cx="1866900" cy="9036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6EDB099-A971-4568-A178-D45D9FAE2D7F}"/>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37963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DE25B5C-07CC-4831-84FF-07FC5A892347}"/>
              </a:ext>
            </a:extLst>
          </p:cNvPr>
          <p:cNvPicPr>
            <a:picLocks noChangeAspect="1"/>
          </p:cNvPicPr>
          <p:nvPr/>
        </p:nvPicPr>
        <p:blipFill>
          <a:blip r:embed="rId3"/>
          <a:stretch>
            <a:fillRect/>
          </a:stretch>
        </p:blipFill>
        <p:spPr>
          <a:xfrm>
            <a:off x="115438" y="135430"/>
            <a:ext cx="8913124" cy="6322100"/>
          </a:xfrm>
          <a:prstGeom prst="rect">
            <a:avLst/>
          </a:prstGeom>
        </p:spPr>
      </p:pic>
      <p:sp>
        <p:nvSpPr>
          <p:cNvPr id="14" name="Rectangle 13">
            <a:extLst>
              <a:ext uri="{FF2B5EF4-FFF2-40B4-BE49-F238E27FC236}">
                <a16:creationId xmlns:a16="http://schemas.microsoft.com/office/drawing/2014/main" id="{483657A3-31F0-4D72-97D3-781C31EBFE5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 below.</a:t>
            </a:r>
          </a:p>
          <a:p>
            <a:pPr algn="ctr"/>
            <a:endParaRPr lang="en-GB" sz="20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5kg =  11lbs, 4 watering cans will weigh </a:t>
            </a:r>
            <a:r>
              <a:rPr lang="en-GB" sz="2400" b="1" spc="-300" dirty="0">
                <a:solidFill>
                  <a:schemeClr val="tx1"/>
                </a:solidFill>
                <a:latin typeface="Century Gothic" panose="020B0502020202020204" pitchFamily="34" charset="0"/>
              </a:rPr>
              <a:t>________</a:t>
            </a:r>
            <a:r>
              <a:rPr lang="en-GB" sz="2400" b="1" dirty="0">
                <a:solidFill>
                  <a:schemeClr val="tx1"/>
                </a:solidFill>
                <a:latin typeface="Century Gothic" panose="020B0502020202020204" pitchFamily="34" charset="0"/>
              </a:rPr>
              <a:t> lbs.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D554EE41-7911-450B-BF70-AF9D038F0E29}"/>
              </a:ext>
            </a:extLst>
          </p:cNvPr>
          <p:cNvSpPr txBox="1"/>
          <p:nvPr/>
        </p:nvSpPr>
        <p:spPr>
          <a:xfrm>
            <a:off x="4094922" y="4876801"/>
            <a:ext cx="1007165" cy="461665"/>
          </a:xfrm>
          <a:prstGeom prst="rect">
            <a:avLst/>
          </a:prstGeom>
          <a:noFill/>
          <a:ln>
            <a:noFill/>
          </a:ln>
        </p:spPr>
        <p:txBody>
          <a:bodyPr wrap="square" rtlCol="0">
            <a:spAutoFit/>
          </a:bodyPr>
          <a:lstStyle/>
          <a:p>
            <a:pPr algn="ctr"/>
            <a:r>
              <a:rPr lang="en-GB" sz="2400" b="1" dirty="0">
                <a:latin typeface="Century Gothic" panose="020B0502020202020204" pitchFamily="34" charset="0"/>
              </a:rPr>
              <a:t>3kg</a:t>
            </a:r>
            <a:endParaRPr lang="en-GB" b="1" dirty="0">
              <a:latin typeface="Century Gothic" panose="020B0502020202020204" pitchFamily="34" charset="0"/>
            </a:endParaRPr>
          </a:p>
        </p:txBody>
      </p:sp>
      <p:sp>
        <p:nvSpPr>
          <p:cNvPr id="9" name="TextBox 8">
            <a:extLst>
              <a:ext uri="{FF2B5EF4-FFF2-40B4-BE49-F238E27FC236}">
                <a16:creationId xmlns:a16="http://schemas.microsoft.com/office/drawing/2014/main" id="{DF9EAE94-D2C2-4B87-8BF9-B7889A807044}"/>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47258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DE25B5C-07CC-4831-84FF-07FC5A892347}"/>
              </a:ext>
            </a:extLst>
          </p:cNvPr>
          <p:cNvPicPr>
            <a:picLocks noChangeAspect="1"/>
          </p:cNvPicPr>
          <p:nvPr/>
        </p:nvPicPr>
        <p:blipFill>
          <a:blip r:embed="rId3"/>
          <a:stretch>
            <a:fillRect/>
          </a:stretch>
        </p:blipFill>
        <p:spPr>
          <a:xfrm>
            <a:off x="115438" y="135430"/>
            <a:ext cx="8913124" cy="6322100"/>
          </a:xfrm>
          <a:prstGeom prst="rect">
            <a:avLst/>
          </a:prstGeom>
        </p:spPr>
      </p:pic>
      <p:sp>
        <p:nvSpPr>
          <p:cNvPr id="14" name="Rectangle 13">
            <a:extLst>
              <a:ext uri="{FF2B5EF4-FFF2-40B4-BE49-F238E27FC236}">
                <a16:creationId xmlns:a16="http://schemas.microsoft.com/office/drawing/2014/main" id="{483657A3-31F0-4D72-97D3-781C31EBFE5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 below.</a:t>
            </a:r>
          </a:p>
          <a:p>
            <a:pPr algn="ctr"/>
            <a:endParaRPr lang="en-GB" sz="20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If 5kg =  11lbs, 4 watering cans will weigh </a:t>
            </a:r>
            <a:r>
              <a:rPr lang="en-GB" sz="2400" b="1" spc="-300" dirty="0">
                <a:solidFill>
                  <a:schemeClr val="tx1"/>
                </a:solidFill>
                <a:latin typeface="Century Gothic" panose="020B0502020202020204" pitchFamily="34" charset="0"/>
              </a:rPr>
              <a:t>________</a:t>
            </a:r>
            <a:r>
              <a:rPr lang="en-GB" sz="2400" b="1" dirty="0">
                <a:solidFill>
                  <a:schemeClr val="tx1"/>
                </a:solidFill>
                <a:latin typeface="Century Gothic" panose="020B0502020202020204" pitchFamily="34" charset="0"/>
              </a:rPr>
              <a:t> lbs.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D554EE41-7911-450B-BF70-AF9D038F0E29}"/>
              </a:ext>
            </a:extLst>
          </p:cNvPr>
          <p:cNvSpPr txBox="1"/>
          <p:nvPr/>
        </p:nvSpPr>
        <p:spPr>
          <a:xfrm>
            <a:off x="4094922" y="4876801"/>
            <a:ext cx="1007165" cy="461665"/>
          </a:xfrm>
          <a:prstGeom prst="rect">
            <a:avLst/>
          </a:prstGeom>
          <a:noFill/>
          <a:ln>
            <a:noFill/>
          </a:ln>
        </p:spPr>
        <p:txBody>
          <a:bodyPr wrap="square" rtlCol="0">
            <a:spAutoFit/>
          </a:bodyPr>
          <a:lstStyle/>
          <a:p>
            <a:pPr algn="ctr"/>
            <a:r>
              <a:rPr lang="en-GB" sz="2400" b="1" dirty="0">
                <a:latin typeface="Century Gothic" panose="020B0502020202020204" pitchFamily="34" charset="0"/>
              </a:rPr>
              <a:t>3kg</a:t>
            </a:r>
            <a:endParaRPr lang="en-GB" b="1" dirty="0">
              <a:latin typeface="Century Gothic" panose="020B0502020202020204" pitchFamily="34" charset="0"/>
            </a:endParaRPr>
          </a:p>
        </p:txBody>
      </p:sp>
      <p:sp>
        <p:nvSpPr>
          <p:cNvPr id="9" name="TextBox 8">
            <a:extLst>
              <a:ext uri="{FF2B5EF4-FFF2-40B4-BE49-F238E27FC236}">
                <a16:creationId xmlns:a16="http://schemas.microsoft.com/office/drawing/2014/main" id="{45DE3E81-2474-42FA-84D1-3C83AA58E270}"/>
              </a:ext>
            </a:extLst>
          </p:cNvPr>
          <p:cNvSpPr txBox="1"/>
          <p:nvPr/>
        </p:nvSpPr>
        <p:spPr>
          <a:xfrm>
            <a:off x="6954296" y="1433444"/>
            <a:ext cx="1778000"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26.4</a:t>
            </a:r>
          </a:p>
        </p:txBody>
      </p:sp>
      <p:sp>
        <p:nvSpPr>
          <p:cNvPr id="16" name="TextBox 15">
            <a:extLst>
              <a:ext uri="{FF2B5EF4-FFF2-40B4-BE49-F238E27FC236}">
                <a16:creationId xmlns:a16="http://schemas.microsoft.com/office/drawing/2014/main" id="{54D1482A-9DA6-4A0E-89A5-4F1BA4FCA7D4}"/>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75579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pic>
        <p:nvPicPr>
          <p:cNvPr id="24" name="Picture 23">
            <a:extLst>
              <a:ext uri="{FF2B5EF4-FFF2-40B4-BE49-F238E27FC236}">
                <a16:creationId xmlns:a16="http://schemas.microsoft.com/office/drawing/2014/main" id="{B83B8D94-1616-410D-A8FA-B09F21B8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945"/>
            <a:ext cx="8913124" cy="6322100"/>
          </a:xfrm>
          <a:prstGeom prst="rect">
            <a:avLst/>
          </a:prstGeom>
        </p:spPr>
      </p:pic>
      <p:sp>
        <p:nvSpPr>
          <p:cNvPr id="25" name="Rectangle 24">
            <a:extLst>
              <a:ext uri="{FF2B5EF4-FFF2-40B4-BE49-F238E27FC236}">
                <a16:creationId xmlns:a16="http://schemas.microsoft.com/office/drawing/2014/main" id="{20DB4DC9-C8D2-471B-AF32-9602470EF0AB}"/>
              </a:ext>
            </a:extLst>
          </p:cNvPr>
          <p:cNvSpPr/>
          <p:nvPr/>
        </p:nvSpPr>
        <p:spPr>
          <a:xfrm>
            <a:off x="275303" y="2778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r>
              <a:rPr lang="en-GB" sz="1600" b="1" u="sng" dirty="0">
                <a:solidFill>
                  <a:schemeClr val="bg2">
                    <a:lumMod val="50000"/>
                  </a:schemeClr>
                </a:solidFill>
                <a:latin typeface="Century Gothic" panose="020B0502020202020204" pitchFamily="34" charset="0"/>
              </a:rPr>
              <a:t>Wednesday 6</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May 2020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weight is the odd one out? Why?</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Four bags of rice</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Three jars of coffee</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Three packs of spaghetti</a:t>
            </a:r>
          </a:p>
          <a:p>
            <a:endParaRPr lang="en-GB"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88A5784E-E5F0-4E81-BE17-C72446EBAC78}"/>
              </a:ext>
            </a:extLst>
          </p:cNvPr>
          <p:cNvSpPr txBox="1"/>
          <p:nvPr/>
        </p:nvSpPr>
        <p:spPr>
          <a:xfrm>
            <a:off x="1199629" y="3508120"/>
            <a:ext cx="1283600" cy="400110"/>
          </a:xfrm>
          <a:prstGeom prst="rect">
            <a:avLst/>
          </a:prstGeom>
          <a:noFill/>
        </p:spPr>
        <p:txBody>
          <a:bodyPr wrap="square" rtlCol="0">
            <a:spAutoFit/>
          </a:bodyPr>
          <a:lstStyle/>
          <a:p>
            <a:pPr algn="ctr"/>
            <a:r>
              <a:rPr lang="en-GB" sz="2000" b="1" dirty="0">
                <a:latin typeface="Century Gothic" panose="020B0502020202020204" pitchFamily="34" charset="0"/>
              </a:rPr>
              <a:t>420g</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C8434C1E-3022-449D-9254-431C4F9AAB31}"/>
              </a:ext>
            </a:extLst>
          </p:cNvPr>
          <p:cNvSpPr txBox="1"/>
          <p:nvPr/>
        </p:nvSpPr>
        <p:spPr>
          <a:xfrm>
            <a:off x="3716778" y="3508120"/>
            <a:ext cx="1710444" cy="400110"/>
          </a:xfrm>
          <a:prstGeom prst="rect">
            <a:avLst/>
          </a:prstGeom>
          <a:noFill/>
        </p:spPr>
        <p:txBody>
          <a:bodyPr wrap="square" rtlCol="0">
            <a:spAutoFit/>
          </a:bodyPr>
          <a:lstStyle/>
          <a:p>
            <a:pPr algn="ctr"/>
            <a:r>
              <a:rPr lang="en-GB" sz="2000" b="1" dirty="0">
                <a:latin typeface="Century Gothic" panose="020B0502020202020204" pitchFamily="34" charset="0"/>
              </a:rPr>
              <a:t>0.616lbs</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637B944E-EDF5-4AC5-B9C9-5D92657C416F}"/>
              </a:ext>
            </a:extLst>
          </p:cNvPr>
          <p:cNvSpPr txBox="1"/>
          <p:nvPr/>
        </p:nvSpPr>
        <p:spPr>
          <a:xfrm>
            <a:off x="6442846" y="3508120"/>
            <a:ext cx="1283600" cy="400110"/>
          </a:xfrm>
          <a:prstGeom prst="rect">
            <a:avLst/>
          </a:prstGeom>
          <a:noFill/>
        </p:spPr>
        <p:txBody>
          <a:bodyPr wrap="square" rtlCol="0">
            <a:spAutoFit/>
          </a:bodyPr>
          <a:lstStyle/>
          <a:p>
            <a:pPr algn="ctr"/>
            <a:r>
              <a:rPr lang="en-GB" sz="2000" b="1" dirty="0">
                <a:latin typeface="Century Gothic" panose="020B0502020202020204" pitchFamily="34" charset="0"/>
              </a:rPr>
              <a:t>0.56kg</a:t>
            </a:r>
            <a:endParaRPr lang="en-GB" sz="2400" b="1" dirty="0">
              <a:latin typeface="Century Gothic" panose="020B0502020202020204" pitchFamily="34" charset="0"/>
            </a:endParaRPr>
          </a:p>
        </p:txBody>
      </p:sp>
      <p:sp>
        <p:nvSpPr>
          <p:cNvPr id="15" name="TextBox 14">
            <a:extLst>
              <a:ext uri="{FF2B5EF4-FFF2-40B4-BE49-F238E27FC236}">
                <a16:creationId xmlns:a16="http://schemas.microsoft.com/office/drawing/2014/main" id="{C0A162D7-0634-44CE-9A7A-F1CAEE427225}"/>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13550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pic>
        <p:nvPicPr>
          <p:cNvPr id="24" name="Picture 23">
            <a:extLst>
              <a:ext uri="{FF2B5EF4-FFF2-40B4-BE49-F238E27FC236}">
                <a16:creationId xmlns:a16="http://schemas.microsoft.com/office/drawing/2014/main" id="{B83B8D94-1616-410D-A8FA-B09F21B8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945"/>
            <a:ext cx="8913124" cy="6322100"/>
          </a:xfrm>
          <a:prstGeom prst="rect">
            <a:avLst/>
          </a:prstGeom>
        </p:spPr>
      </p:pic>
      <p:sp>
        <p:nvSpPr>
          <p:cNvPr id="25" name="Rectangle 24">
            <a:extLst>
              <a:ext uri="{FF2B5EF4-FFF2-40B4-BE49-F238E27FC236}">
                <a16:creationId xmlns:a16="http://schemas.microsoft.com/office/drawing/2014/main" id="{20DB4DC9-C8D2-471B-AF32-9602470EF0AB}"/>
              </a:ext>
            </a:extLst>
          </p:cNvPr>
          <p:cNvSpPr/>
          <p:nvPr/>
        </p:nvSpPr>
        <p:spPr>
          <a:xfrm>
            <a:off x="275303" y="2778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weight is the odd one out? Why?</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Four bags of rice</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Three jars of coffee</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Three packs of spaghetti</a:t>
            </a:r>
          </a:p>
          <a:p>
            <a:endParaRPr lang="en-GB" sz="2000"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Coffee is the odd one out because…</a:t>
            </a:r>
          </a:p>
          <a:p>
            <a:pPr lvl="0"/>
            <a:endParaRPr lang="en-GB" sz="2800" dirty="0">
              <a:solidFill>
                <a:srgbClr val="E7E6E6">
                  <a:lumMod val="25000"/>
                </a:srgbClr>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88A5784E-E5F0-4E81-BE17-C72446EBAC78}"/>
              </a:ext>
            </a:extLst>
          </p:cNvPr>
          <p:cNvSpPr txBox="1"/>
          <p:nvPr/>
        </p:nvSpPr>
        <p:spPr>
          <a:xfrm>
            <a:off x="1199629" y="3508120"/>
            <a:ext cx="1283600" cy="400110"/>
          </a:xfrm>
          <a:prstGeom prst="rect">
            <a:avLst/>
          </a:prstGeom>
          <a:noFill/>
        </p:spPr>
        <p:txBody>
          <a:bodyPr wrap="square" rtlCol="0">
            <a:spAutoFit/>
          </a:bodyPr>
          <a:lstStyle/>
          <a:p>
            <a:pPr algn="ctr"/>
            <a:r>
              <a:rPr lang="en-GB" sz="2000" b="1" dirty="0">
                <a:latin typeface="Century Gothic" panose="020B0502020202020204" pitchFamily="34" charset="0"/>
              </a:rPr>
              <a:t>420g</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C8434C1E-3022-449D-9254-431C4F9AAB31}"/>
              </a:ext>
            </a:extLst>
          </p:cNvPr>
          <p:cNvSpPr txBox="1"/>
          <p:nvPr/>
        </p:nvSpPr>
        <p:spPr>
          <a:xfrm>
            <a:off x="3716778" y="3508120"/>
            <a:ext cx="1710444" cy="400110"/>
          </a:xfrm>
          <a:prstGeom prst="rect">
            <a:avLst/>
          </a:prstGeom>
          <a:noFill/>
        </p:spPr>
        <p:txBody>
          <a:bodyPr wrap="square" rtlCol="0">
            <a:spAutoFit/>
          </a:bodyPr>
          <a:lstStyle/>
          <a:p>
            <a:pPr algn="ctr"/>
            <a:r>
              <a:rPr lang="en-GB" sz="2000" b="1" dirty="0">
                <a:latin typeface="Century Gothic" panose="020B0502020202020204" pitchFamily="34" charset="0"/>
              </a:rPr>
              <a:t>0.616lbs</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637B944E-EDF5-4AC5-B9C9-5D92657C416F}"/>
              </a:ext>
            </a:extLst>
          </p:cNvPr>
          <p:cNvSpPr txBox="1"/>
          <p:nvPr/>
        </p:nvSpPr>
        <p:spPr>
          <a:xfrm>
            <a:off x="6442846" y="3508120"/>
            <a:ext cx="1283600" cy="400110"/>
          </a:xfrm>
          <a:prstGeom prst="rect">
            <a:avLst/>
          </a:prstGeom>
          <a:noFill/>
        </p:spPr>
        <p:txBody>
          <a:bodyPr wrap="square" rtlCol="0">
            <a:spAutoFit/>
          </a:bodyPr>
          <a:lstStyle/>
          <a:p>
            <a:pPr algn="ctr"/>
            <a:r>
              <a:rPr lang="en-GB" sz="2000" b="1" dirty="0">
                <a:latin typeface="Century Gothic" panose="020B0502020202020204" pitchFamily="34" charset="0"/>
              </a:rPr>
              <a:t>0.56kg</a:t>
            </a:r>
            <a:endParaRPr lang="en-GB" sz="2400" b="1" dirty="0">
              <a:latin typeface="Century Gothic" panose="020B0502020202020204" pitchFamily="34" charset="0"/>
            </a:endParaRPr>
          </a:p>
        </p:txBody>
      </p:sp>
      <p:sp>
        <p:nvSpPr>
          <p:cNvPr id="15" name="TextBox 14">
            <a:extLst>
              <a:ext uri="{FF2B5EF4-FFF2-40B4-BE49-F238E27FC236}">
                <a16:creationId xmlns:a16="http://schemas.microsoft.com/office/drawing/2014/main" id="{D79829B7-EF9E-4F30-AF8A-626154CFD0D4}"/>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62207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GB" sz="2800" dirty="0">
              <a:solidFill>
                <a:srgbClr val="E7E6E6">
                  <a:lumMod val="25000"/>
                </a:srgbClr>
              </a:solidFill>
              <a:latin typeface="SassoonCRInfantMedium" panose="02000603020000020003" pitchFamily="2" charset="0"/>
            </a:endParaRPr>
          </a:p>
        </p:txBody>
      </p:sp>
      <p:pic>
        <p:nvPicPr>
          <p:cNvPr id="24" name="Picture 23">
            <a:extLst>
              <a:ext uri="{FF2B5EF4-FFF2-40B4-BE49-F238E27FC236}">
                <a16:creationId xmlns:a16="http://schemas.microsoft.com/office/drawing/2014/main" id="{B83B8D94-1616-410D-A8FA-B09F21B8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945"/>
            <a:ext cx="8913124" cy="6322100"/>
          </a:xfrm>
          <a:prstGeom prst="rect">
            <a:avLst/>
          </a:prstGeom>
        </p:spPr>
      </p:pic>
      <p:sp>
        <p:nvSpPr>
          <p:cNvPr id="25" name="Rectangle 24">
            <a:extLst>
              <a:ext uri="{FF2B5EF4-FFF2-40B4-BE49-F238E27FC236}">
                <a16:creationId xmlns:a16="http://schemas.microsoft.com/office/drawing/2014/main" id="{20DB4DC9-C8D2-471B-AF32-9602470EF0AB}"/>
              </a:ext>
            </a:extLst>
          </p:cNvPr>
          <p:cNvSpPr/>
          <p:nvPr/>
        </p:nvSpPr>
        <p:spPr>
          <a:xfrm>
            <a:off x="275303" y="2778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weight is the odd one out? Why?</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Four bags of rice</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Three jars of coffee</a:t>
            </a: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Three packs of spaghetti</a:t>
            </a:r>
          </a:p>
          <a:p>
            <a:endParaRPr lang="en-GB" sz="2000"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Coffee is the odd one out because it weighs 0.616lbs whereas the other weighs 3.696lbs.</a:t>
            </a:r>
          </a:p>
          <a:p>
            <a:pPr lvl="0"/>
            <a:endParaRPr lang="en-GB" sz="2800" dirty="0">
              <a:solidFill>
                <a:srgbClr val="E7E6E6">
                  <a:lumMod val="25000"/>
                </a:srgbClr>
              </a:solidFill>
              <a:latin typeface="SassoonCRInfantMedium" panose="02000603020000020003" pitchFamily="2" charset="0"/>
            </a:endParaRPr>
          </a:p>
        </p:txBody>
      </p:sp>
      <p:sp>
        <p:nvSpPr>
          <p:cNvPr id="26" name="TextBox 25">
            <a:extLst>
              <a:ext uri="{FF2B5EF4-FFF2-40B4-BE49-F238E27FC236}">
                <a16:creationId xmlns:a16="http://schemas.microsoft.com/office/drawing/2014/main" id="{88A5784E-E5F0-4E81-BE17-C72446EBAC78}"/>
              </a:ext>
            </a:extLst>
          </p:cNvPr>
          <p:cNvSpPr txBox="1"/>
          <p:nvPr/>
        </p:nvSpPr>
        <p:spPr>
          <a:xfrm>
            <a:off x="1199629" y="3508120"/>
            <a:ext cx="1283600" cy="400110"/>
          </a:xfrm>
          <a:prstGeom prst="rect">
            <a:avLst/>
          </a:prstGeom>
          <a:noFill/>
        </p:spPr>
        <p:txBody>
          <a:bodyPr wrap="square" rtlCol="0">
            <a:spAutoFit/>
          </a:bodyPr>
          <a:lstStyle/>
          <a:p>
            <a:pPr algn="ctr"/>
            <a:r>
              <a:rPr lang="en-GB" sz="2000" b="1" dirty="0">
                <a:latin typeface="Century Gothic" panose="020B0502020202020204" pitchFamily="34" charset="0"/>
              </a:rPr>
              <a:t>420g</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C8434C1E-3022-449D-9254-431C4F9AAB31}"/>
              </a:ext>
            </a:extLst>
          </p:cNvPr>
          <p:cNvSpPr txBox="1"/>
          <p:nvPr/>
        </p:nvSpPr>
        <p:spPr>
          <a:xfrm>
            <a:off x="3716778" y="3508120"/>
            <a:ext cx="1710444" cy="400110"/>
          </a:xfrm>
          <a:prstGeom prst="rect">
            <a:avLst/>
          </a:prstGeom>
          <a:noFill/>
        </p:spPr>
        <p:txBody>
          <a:bodyPr wrap="square" rtlCol="0">
            <a:spAutoFit/>
          </a:bodyPr>
          <a:lstStyle/>
          <a:p>
            <a:pPr algn="ctr"/>
            <a:r>
              <a:rPr lang="en-GB" sz="2000" b="1" dirty="0">
                <a:latin typeface="Century Gothic" panose="020B0502020202020204" pitchFamily="34" charset="0"/>
              </a:rPr>
              <a:t>0.616lbs</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637B944E-EDF5-4AC5-B9C9-5D92657C416F}"/>
              </a:ext>
            </a:extLst>
          </p:cNvPr>
          <p:cNvSpPr txBox="1"/>
          <p:nvPr/>
        </p:nvSpPr>
        <p:spPr>
          <a:xfrm>
            <a:off x="6442846" y="3508120"/>
            <a:ext cx="1283600" cy="400110"/>
          </a:xfrm>
          <a:prstGeom prst="rect">
            <a:avLst/>
          </a:prstGeom>
          <a:noFill/>
        </p:spPr>
        <p:txBody>
          <a:bodyPr wrap="square" rtlCol="0">
            <a:spAutoFit/>
          </a:bodyPr>
          <a:lstStyle/>
          <a:p>
            <a:pPr algn="ctr"/>
            <a:r>
              <a:rPr lang="en-GB" sz="2000" b="1" dirty="0">
                <a:latin typeface="Century Gothic" panose="020B0502020202020204" pitchFamily="34" charset="0"/>
              </a:rPr>
              <a:t>0.56kg</a:t>
            </a:r>
            <a:endParaRPr lang="en-GB" sz="2400" b="1" dirty="0">
              <a:latin typeface="Century Gothic" panose="020B0502020202020204" pitchFamily="34" charset="0"/>
            </a:endParaRPr>
          </a:p>
        </p:txBody>
      </p:sp>
      <p:sp>
        <p:nvSpPr>
          <p:cNvPr id="15" name="TextBox 14">
            <a:extLst>
              <a:ext uri="{FF2B5EF4-FFF2-40B4-BE49-F238E27FC236}">
                <a16:creationId xmlns:a16="http://schemas.microsoft.com/office/drawing/2014/main" id="{1941F8CA-0D88-4B75-B7A3-5E5CB01E1CB9}"/>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02261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all four digit cards to find three different solutions to this statement.</a:t>
            </a:r>
          </a:p>
          <a:p>
            <a:pPr algn="ctr"/>
            <a:endParaRPr lang="en-GB" sz="2400" dirty="0">
              <a:solidFill>
                <a:srgbClr val="FF0000"/>
              </a:solidFill>
              <a:latin typeface="SassoonCRInfantMedium" panose="02000603020000020003" pitchFamily="2" charset="0"/>
            </a:endParaRPr>
          </a:p>
        </p:txBody>
      </p:sp>
      <p:graphicFrame>
        <p:nvGraphicFramePr>
          <p:cNvPr id="12" name="Table 11">
            <a:extLst>
              <a:ext uri="{FF2B5EF4-FFF2-40B4-BE49-F238E27FC236}">
                <a16:creationId xmlns:a16="http://schemas.microsoft.com/office/drawing/2014/main" id="{83BA19E1-DB54-46D6-A1F6-DA94CB6BB601}"/>
              </a:ext>
            </a:extLst>
          </p:cNvPr>
          <p:cNvGraphicFramePr>
            <a:graphicFrameLocks noGrp="1"/>
          </p:cNvGraphicFramePr>
          <p:nvPr/>
        </p:nvGraphicFramePr>
        <p:xfrm>
          <a:off x="2076451" y="3674027"/>
          <a:ext cx="4991099" cy="1097997"/>
        </p:xfrm>
        <a:graphic>
          <a:graphicData uri="http://schemas.openxmlformats.org/drawingml/2006/table">
            <a:tbl>
              <a:tblPr firstRow="1" bandRow="1">
                <a:tableStyleId>{5940675A-B579-460E-94D1-54222C63F5DA}</a:tableStyleId>
              </a:tblPr>
              <a:tblGrid>
                <a:gridCol w="1898024">
                  <a:extLst>
                    <a:ext uri="{9D8B030D-6E8A-4147-A177-3AD203B41FA5}">
                      <a16:colId xmlns:a16="http://schemas.microsoft.com/office/drawing/2014/main" val="1064751713"/>
                    </a:ext>
                  </a:extLst>
                </a:gridCol>
                <a:gridCol w="843566">
                  <a:extLst>
                    <a:ext uri="{9D8B030D-6E8A-4147-A177-3AD203B41FA5}">
                      <a16:colId xmlns:a16="http://schemas.microsoft.com/office/drawing/2014/main" val="2249755674"/>
                    </a:ext>
                  </a:extLst>
                </a:gridCol>
                <a:gridCol w="1405943">
                  <a:extLst>
                    <a:ext uri="{9D8B030D-6E8A-4147-A177-3AD203B41FA5}">
                      <a16:colId xmlns:a16="http://schemas.microsoft.com/office/drawing/2014/main" val="558121616"/>
                    </a:ext>
                  </a:extLst>
                </a:gridCol>
                <a:gridCol w="843566">
                  <a:extLst>
                    <a:ext uri="{9D8B030D-6E8A-4147-A177-3AD203B41FA5}">
                      <a16:colId xmlns:a16="http://schemas.microsoft.com/office/drawing/2014/main" val="3388333979"/>
                    </a:ext>
                  </a:extLst>
                </a:gridCol>
              </a:tblGrid>
              <a:tr h="1097997">
                <a:tc>
                  <a:txBody>
                    <a:bodyPr/>
                    <a:lstStyle/>
                    <a:p>
                      <a:pPr algn="ctr"/>
                      <a:r>
                        <a:rPr lang="en-GB" sz="2400" b="1" dirty="0">
                          <a:latin typeface="Century Gothic" panose="020B0502020202020204" pitchFamily="34" charset="0"/>
                        </a:rPr>
                        <a:t>3 pints</a:t>
                      </a:r>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&lt;</a:t>
                      </a:r>
                    </a:p>
                  </a:txBody>
                  <a:tcPr anchor="ctr">
                    <a:lnL w="12700" cmpd="sng">
                      <a:noFill/>
                    </a:lnL>
                    <a:lnR w="381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ml</a:t>
                      </a:r>
                    </a:p>
                  </a:txBody>
                  <a:tcPr anchor="ctr">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036313"/>
                  </a:ext>
                </a:extLst>
              </a:tr>
            </a:tbl>
          </a:graphicData>
        </a:graphic>
      </p:graphicFrame>
      <p:grpSp>
        <p:nvGrpSpPr>
          <p:cNvPr id="22" name="Group 21">
            <a:extLst>
              <a:ext uri="{FF2B5EF4-FFF2-40B4-BE49-F238E27FC236}">
                <a16:creationId xmlns:a16="http://schemas.microsoft.com/office/drawing/2014/main" id="{ACFAD905-63F3-4394-A74D-DED6151B47E9}"/>
              </a:ext>
            </a:extLst>
          </p:cNvPr>
          <p:cNvGrpSpPr/>
          <p:nvPr/>
        </p:nvGrpSpPr>
        <p:grpSpPr>
          <a:xfrm>
            <a:off x="1604961" y="1743074"/>
            <a:ext cx="5934079" cy="1609725"/>
            <a:chOff x="783301" y="1778461"/>
            <a:chExt cx="6877059" cy="1926764"/>
          </a:xfrm>
        </p:grpSpPr>
        <p:sp>
          <p:nvSpPr>
            <p:cNvPr id="23" name="TextBox 22">
              <a:extLst>
                <a:ext uri="{FF2B5EF4-FFF2-40B4-BE49-F238E27FC236}">
                  <a16:creationId xmlns:a16="http://schemas.microsoft.com/office/drawing/2014/main" id="{50949816-CB5D-445F-8223-D66418D0A286}"/>
                </a:ext>
              </a:extLst>
            </p:cNvPr>
            <p:cNvSpPr txBox="1">
              <a:spLocks noChangeAspect="1"/>
            </p:cNvSpPr>
            <p:nvPr/>
          </p:nvSpPr>
          <p:spPr>
            <a:xfrm>
              <a:off x="783301" y="1778461"/>
              <a:ext cx="1541411" cy="1926764"/>
            </a:xfrm>
            <a:prstGeom prst="rect">
              <a:avLst/>
            </a:prstGeom>
            <a:solidFill>
              <a:schemeClr val="accent2"/>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1</a:t>
              </a:r>
            </a:p>
          </p:txBody>
        </p:sp>
        <p:sp>
          <p:nvSpPr>
            <p:cNvPr id="24" name="TextBox 23">
              <a:extLst>
                <a:ext uri="{FF2B5EF4-FFF2-40B4-BE49-F238E27FC236}">
                  <a16:creationId xmlns:a16="http://schemas.microsoft.com/office/drawing/2014/main" id="{756B42B0-D83D-4BBC-BA02-EB08783BE39F}"/>
                </a:ext>
              </a:extLst>
            </p:cNvPr>
            <p:cNvSpPr txBox="1">
              <a:spLocks noChangeAspect="1"/>
            </p:cNvSpPr>
            <p:nvPr/>
          </p:nvSpPr>
          <p:spPr>
            <a:xfrm>
              <a:off x="2561850" y="1778461"/>
              <a:ext cx="1541411" cy="1926764"/>
            </a:xfrm>
            <a:prstGeom prst="rect">
              <a:avLst/>
            </a:prstGeom>
            <a:solidFill>
              <a:schemeClr val="accent6"/>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2</a:t>
              </a:r>
            </a:p>
          </p:txBody>
        </p:sp>
        <p:sp>
          <p:nvSpPr>
            <p:cNvPr id="25" name="TextBox 24">
              <a:extLst>
                <a:ext uri="{FF2B5EF4-FFF2-40B4-BE49-F238E27FC236}">
                  <a16:creationId xmlns:a16="http://schemas.microsoft.com/office/drawing/2014/main" id="{3EF5F4FF-AAE4-4DFD-8027-D0B2E154A248}"/>
                </a:ext>
              </a:extLst>
            </p:cNvPr>
            <p:cNvSpPr txBox="1">
              <a:spLocks noChangeAspect="1"/>
            </p:cNvSpPr>
            <p:nvPr/>
          </p:nvSpPr>
          <p:spPr>
            <a:xfrm>
              <a:off x="4340399" y="1778461"/>
              <a:ext cx="1541411" cy="1926764"/>
            </a:xfrm>
            <a:prstGeom prst="rect">
              <a:avLst/>
            </a:prstGeom>
            <a:solidFill>
              <a:schemeClr val="accent5"/>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7</a:t>
              </a:r>
              <a:endParaRPr lang="en-GB" sz="4400" b="1" dirty="0">
                <a:latin typeface="Century Gothic" panose="020B0502020202020204" pitchFamily="34" charset="0"/>
              </a:endParaRPr>
            </a:p>
          </p:txBody>
        </p:sp>
        <p:sp>
          <p:nvSpPr>
            <p:cNvPr id="26" name="TextBox 25">
              <a:extLst>
                <a:ext uri="{FF2B5EF4-FFF2-40B4-BE49-F238E27FC236}">
                  <a16:creationId xmlns:a16="http://schemas.microsoft.com/office/drawing/2014/main" id="{120C3B35-1781-40B7-884E-32483A416D88}"/>
                </a:ext>
              </a:extLst>
            </p:cNvPr>
            <p:cNvSpPr txBox="1">
              <a:spLocks noChangeAspect="1"/>
            </p:cNvSpPr>
            <p:nvPr/>
          </p:nvSpPr>
          <p:spPr>
            <a:xfrm>
              <a:off x="6118949" y="1778461"/>
              <a:ext cx="1541411" cy="1926764"/>
            </a:xfrm>
            <a:prstGeom prst="rect">
              <a:avLst/>
            </a:prstGeom>
            <a:solidFill>
              <a:srgbClr val="7030A0"/>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9</a:t>
              </a:r>
            </a:p>
          </p:txBody>
        </p:sp>
      </p:grpSp>
      <p:sp>
        <p:nvSpPr>
          <p:cNvPr id="16" name="TextBox 15">
            <a:extLst>
              <a:ext uri="{FF2B5EF4-FFF2-40B4-BE49-F238E27FC236}">
                <a16:creationId xmlns:a16="http://schemas.microsoft.com/office/drawing/2014/main" id="{D40BC228-F2EC-4BF6-9563-6B32B8BC72ED}"/>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36944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all four digit cards to find three different solutions to this statement.</a:t>
            </a: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400" dirty="0">
              <a:solidFill>
                <a:srgbClr val="FF0000"/>
              </a:solidFill>
              <a:latin typeface="SassoonCRInfantMedium" panose="02000603020000020003" pitchFamily="2" charset="0"/>
            </a:endParaRPr>
          </a:p>
          <a:p>
            <a:pPr algn="ctr"/>
            <a:endParaRPr lang="en-GB" sz="2000"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must be bigger than 1,704ml, for example: 1,729ml; 1,792ml; 1,927ml; 1,972ml; 2,179ml; 2,197ml</a:t>
            </a:r>
          </a:p>
        </p:txBody>
      </p:sp>
      <p:grpSp>
        <p:nvGrpSpPr>
          <p:cNvPr id="2" name="Group 1">
            <a:extLst>
              <a:ext uri="{FF2B5EF4-FFF2-40B4-BE49-F238E27FC236}">
                <a16:creationId xmlns:a16="http://schemas.microsoft.com/office/drawing/2014/main" id="{074862FC-A64A-4D62-BBDF-49D3F51C60AA}"/>
              </a:ext>
            </a:extLst>
          </p:cNvPr>
          <p:cNvGrpSpPr/>
          <p:nvPr/>
        </p:nvGrpSpPr>
        <p:grpSpPr>
          <a:xfrm>
            <a:off x="1604961" y="1743074"/>
            <a:ext cx="5934079" cy="1609725"/>
            <a:chOff x="783301" y="1778461"/>
            <a:chExt cx="6877059" cy="1926764"/>
          </a:xfrm>
        </p:grpSpPr>
        <p:sp>
          <p:nvSpPr>
            <p:cNvPr id="7" name="TextBox 6">
              <a:extLst>
                <a:ext uri="{FF2B5EF4-FFF2-40B4-BE49-F238E27FC236}">
                  <a16:creationId xmlns:a16="http://schemas.microsoft.com/office/drawing/2014/main" id="{1F1A73D5-B927-4204-B017-2CB9913D514B}"/>
                </a:ext>
              </a:extLst>
            </p:cNvPr>
            <p:cNvSpPr txBox="1">
              <a:spLocks noChangeAspect="1"/>
            </p:cNvSpPr>
            <p:nvPr/>
          </p:nvSpPr>
          <p:spPr>
            <a:xfrm>
              <a:off x="783301" y="1778461"/>
              <a:ext cx="1541411" cy="1926764"/>
            </a:xfrm>
            <a:prstGeom prst="rect">
              <a:avLst/>
            </a:prstGeom>
            <a:solidFill>
              <a:schemeClr val="accent2"/>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1</a:t>
              </a:r>
            </a:p>
          </p:txBody>
        </p:sp>
        <p:sp>
          <p:nvSpPr>
            <p:cNvPr id="9" name="TextBox 8">
              <a:extLst>
                <a:ext uri="{FF2B5EF4-FFF2-40B4-BE49-F238E27FC236}">
                  <a16:creationId xmlns:a16="http://schemas.microsoft.com/office/drawing/2014/main" id="{1C1ADA02-B176-437A-8715-2C25C07F591D}"/>
                </a:ext>
              </a:extLst>
            </p:cNvPr>
            <p:cNvSpPr txBox="1">
              <a:spLocks noChangeAspect="1"/>
            </p:cNvSpPr>
            <p:nvPr/>
          </p:nvSpPr>
          <p:spPr>
            <a:xfrm>
              <a:off x="2561850" y="1778461"/>
              <a:ext cx="1541411" cy="1926764"/>
            </a:xfrm>
            <a:prstGeom prst="rect">
              <a:avLst/>
            </a:prstGeom>
            <a:solidFill>
              <a:schemeClr val="accent6"/>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2</a:t>
              </a:r>
            </a:p>
          </p:txBody>
        </p:sp>
        <p:sp>
          <p:nvSpPr>
            <p:cNvPr id="10" name="TextBox 9">
              <a:extLst>
                <a:ext uri="{FF2B5EF4-FFF2-40B4-BE49-F238E27FC236}">
                  <a16:creationId xmlns:a16="http://schemas.microsoft.com/office/drawing/2014/main" id="{CED1A606-C183-4DD6-803A-D44DF372DE35}"/>
                </a:ext>
              </a:extLst>
            </p:cNvPr>
            <p:cNvSpPr txBox="1">
              <a:spLocks noChangeAspect="1"/>
            </p:cNvSpPr>
            <p:nvPr/>
          </p:nvSpPr>
          <p:spPr>
            <a:xfrm>
              <a:off x="4340399" y="1778461"/>
              <a:ext cx="1541411" cy="1926764"/>
            </a:xfrm>
            <a:prstGeom prst="rect">
              <a:avLst/>
            </a:prstGeom>
            <a:solidFill>
              <a:schemeClr val="accent5"/>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7</a:t>
              </a:r>
              <a:endParaRPr lang="en-GB" sz="4400" b="1" dirty="0">
                <a:latin typeface="Century Gothic" panose="020B0502020202020204" pitchFamily="34" charset="0"/>
              </a:endParaRPr>
            </a:p>
          </p:txBody>
        </p:sp>
        <p:sp>
          <p:nvSpPr>
            <p:cNvPr id="11" name="TextBox 10">
              <a:extLst>
                <a:ext uri="{FF2B5EF4-FFF2-40B4-BE49-F238E27FC236}">
                  <a16:creationId xmlns:a16="http://schemas.microsoft.com/office/drawing/2014/main" id="{0ED6730B-7765-41C3-98F3-3A0F6472F3B2}"/>
                </a:ext>
              </a:extLst>
            </p:cNvPr>
            <p:cNvSpPr txBox="1">
              <a:spLocks noChangeAspect="1"/>
            </p:cNvSpPr>
            <p:nvPr/>
          </p:nvSpPr>
          <p:spPr>
            <a:xfrm>
              <a:off x="6118949" y="1778461"/>
              <a:ext cx="1541411" cy="1926764"/>
            </a:xfrm>
            <a:prstGeom prst="rect">
              <a:avLst/>
            </a:prstGeom>
            <a:solidFill>
              <a:srgbClr val="7030A0"/>
            </a:solidFill>
            <a:ln>
              <a:solidFill>
                <a:schemeClr val="tx1"/>
              </a:solidFill>
            </a:ln>
          </p:spPr>
          <p:txBody>
            <a:bodyPr wrap="none" rtlCol="0" anchor="ctr" anchorCtr="0">
              <a:noAutofit/>
            </a:bodyPr>
            <a:lstStyle/>
            <a:p>
              <a:pPr algn="ctr"/>
              <a:r>
                <a:rPr lang="en-GB" sz="4800" b="1" dirty="0">
                  <a:latin typeface="Century Gothic" panose="020B0502020202020204" pitchFamily="34" charset="0"/>
                </a:rPr>
                <a:t>9</a:t>
              </a:r>
            </a:p>
          </p:txBody>
        </p:sp>
      </p:grpSp>
      <p:graphicFrame>
        <p:nvGraphicFramePr>
          <p:cNvPr id="12" name="Table 11">
            <a:extLst>
              <a:ext uri="{FF2B5EF4-FFF2-40B4-BE49-F238E27FC236}">
                <a16:creationId xmlns:a16="http://schemas.microsoft.com/office/drawing/2014/main" id="{83BA19E1-DB54-46D6-A1F6-DA94CB6BB601}"/>
              </a:ext>
            </a:extLst>
          </p:cNvPr>
          <p:cNvGraphicFramePr>
            <a:graphicFrameLocks noGrp="1"/>
          </p:cNvGraphicFramePr>
          <p:nvPr/>
        </p:nvGraphicFramePr>
        <p:xfrm>
          <a:off x="2076451" y="3674027"/>
          <a:ext cx="4991099" cy="1097997"/>
        </p:xfrm>
        <a:graphic>
          <a:graphicData uri="http://schemas.openxmlformats.org/drawingml/2006/table">
            <a:tbl>
              <a:tblPr firstRow="1" bandRow="1">
                <a:tableStyleId>{5940675A-B579-460E-94D1-54222C63F5DA}</a:tableStyleId>
              </a:tblPr>
              <a:tblGrid>
                <a:gridCol w="1898024">
                  <a:extLst>
                    <a:ext uri="{9D8B030D-6E8A-4147-A177-3AD203B41FA5}">
                      <a16:colId xmlns:a16="http://schemas.microsoft.com/office/drawing/2014/main" val="1064751713"/>
                    </a:ext>
                  </a:extLst>
                </a:gridCol>
                <a:gridCol w="843566">
                  <a:extLst>
                    <a:ext uri="{9D8B030D-6E8A-4147-A177-3AD203B41FA5}">
                      <a16:colId xmlns:a16="http://schemas.microsoft.com/office/drawing/2014/main" val="2249755674"/>
                    </a:ext>
                  </a:extLst>
                </a:gridCol>
                <a:gridCol w="1405943">
                  <a:extLst>
                    <a:ext uri="{9D8B030D-6E8A-4147-A177-3AD203B41FA5}">
                      <a16:colId xmlns:a16="http://schemas.microsoft.com/office/drawing/2014/main" val="558121616"/>
                    </a:ext>
                  </a:extLst>
                </a:gridCol>
                <a:gridCol w="843566">
                  <a:extLst>
                    <a:ext uri="{9D8B030D-6E8A-4147-A177-3AD203B41FA5}">
                      <a16:colId xmlns:a16="http://schemas.microsoft.com/office/drawing/2014/main" val="3388333979"/>
                    </a:ext>
                  </a:extLst>
                </a:gridCol>
              </a:tblGrid>
              <a:tr h="1097997">
                <a:tc>
                  <a:txBody>
                    <a:bodyPr/>
                    <a:lstStyle/>
                    <a:p>
                      <a:pPr algn="ctr"/>
                      <a:r>
                        <a:rPr lang="en-GB" sz="2400" b="1" dirty="0">
                          <a:latin typeface="Century Gothic" panose="020B0502020202020204" pitchFamily="34" charset="0"/>
                        </a:rPr>
                        <a:t>3 pints</a:t>
                      </a:r>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&lt;</a:t>
                      </a:r>
                    </a:p>
                  </a:txBody>
                  <a:tcPr anchor="ctr">
                    <a:lnL w="12700" cmpd="sng">
                      <a:noFill/>
                    </a:lnL>
                    <a:lnR w="381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latin typeface="Century Gothic" panose="020B0502020202020204" pitchFamily="34" charset="0"/>
                        </a:rPr>
                        <a:t>ml</a:t>
                      </a:r>
                    </a:p>
                  </a:txBody>
                  <a:tcPr anchor="ctr">
                    <a:lnL w="381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036313"/>
                  </a:ext>
                </a:extLst>
              </a:tr>
            </a:tbl>
          </a:graphicData>
        </a:graphic>
      </p:graphicFrame>
      <p:sp>
        <p:nvSpPr>
          <p:cNvPr id="16" name="TextBox 15">
            <a:extLst>
              <a:ext uri="{FF2B5EF4-FFF2-40B4-BE49-F238E27FC236}">
                <a16:creationId xmlns:a16="http://schemas.microsoft.com/office/drawing/2014/main" id="{00E41EE6-619A-4572-9F6A-C8485FFCDDAE}"/>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60334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Darius needs 60cm of lace for a project. Lace comes in 6 inch lengths.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Olga says,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“6 inches is 15.24cm inches so you will need 4 lengths of lace.”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1 inch = 2.54cm, is Olga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why. </a:t>
            </a:r>
          </a:p>
          <a:p>
            <a:pPr lvl="0"/>
            <a:endParaRPr lang="en-GB" sz="2800" dirty="0">
              <a:solidFill>
                <a:srgbClr val="E7E6E6">
                  <a:lumMod val="25000"/>
                </a:srgbClr>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639A4409-349D-4411-B9AB-0650DFF853B5}"/>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69819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Darius needs 60cm of lace for a project. Lace comes in 6 inch lengths.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Olga says,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“6 inches is 15.24cm inches so you will need 4 lengths of lace.”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1 inch = 2.54cm, is Olga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why.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Olga is correct because…</a:t>
            </a:r>
          </a:p>
          <a:p>
            <a:pPr lvl="0"/>
            <a:endParaRPr lang="en-GB" sz="2800" dirty="0">
              <a:solidFill>
                <a:srgbClr val="E7E6E6">
                  <a:lumMod val="25000"/>
                </a:srgbClr>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0AFCEC9E-A0E8-4256-9CDC-A3D4E80BBC81}"/>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39543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1 – Converting Units</a:t>
            </a:r>
          </a:p>
          <a:p>
            <a:pPr algn="ctr"/>
            <a:r>
              <a:rPr lang="en-GB" sz="1600" b="1" u="sng" dirty="0">
                <a:solidFill>
                  <a:srgbClr val="E7E6E6">
                    <a:lumMod val="50000"/>
                  </a:srgbClr>
                </a:solidFill>
                <a:latin typeface="Century Gothic" panose="020B0502020202020204" pitchFamily="34" charset="0"/>
              </a:rPr>
              <a:t>Tuesday 5</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May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a:t>
            </a: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Imperial Units</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Darius needs 60cm of lace for a project. Lace comes in 6 inch lengths.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Olga says,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“6 inches is 15.24cm inches so you will need 4 lengths of lace.”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1 inch = 2.54cm, is Olga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why.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Olga is correct because 4 x 15.24 = 60.96cm, so she has enough lace for the project.</a:t>
            </a:r>
            <a:endParaRPr lang="en-GB" sz="2800" dirty="0">
              <a:solidFill>
                <a:srgbClr val="FF0000"/>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7C72CA49-1C88-48BF-AF46-B72C957150F9}"/>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44461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 – Summer Block 1 – Measurement: Converting Units</a:t>
            </a:r>
          </a:p>
          <a:p>
            <a:pPr algn="ctr"/>
            <a:r>
              <a:rPr lang="en-GB" sz="1600" b="1" u="sng" dirty="0">
                <a:solidFill>
                  <a:srgbClr val="E7E6E6">
                    <a:lumMod val="50000"/>
                  </a:srgbClr>
                </a:solidFill>
                <a:latin typeface="Century Gothic" panose="020B0502020202020204" pitchFamily="34" charset="0"/>
              </a:rPr>
              <a:t>Thursday 7</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May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5</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Imperial Measures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9747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D7451240-9B0A-844F-9809-3FD06579DB70}"/>
              </a:ext>
            </a:extLst>
          </p:cNvPr>
          <p:cNvGrpSpPr/>
          <p:nvPr/>
        </p:nvGrpSpPr>
        <p:grpSpPr>
          <a:xfrm>
            <a:off x="2120035" y="1064269"/>
            <a:ext cx="4903924" cy="3551801"/>
            <a:chOff x="977034" y="1058735"/>
            <a:chExt cx="4903924" cy="3551801"/>
          </a:xfrm>
        </p:grpSpPr>
        <p:grpSp>
          <p:nvGrpSpPr>
            <p:cNvPr id="9" name="Group 8">
              <a:extLst>
                <a:ext uri="{FF2B5EF4-FFF2-40B4-BE49-F238E27FC236}">
                  <a16:creationId xmlns:a16="http://schemas.microsoft.com/office/drawing/2014/main" id="{693D591F-9585-134F-B43A-78F53585D21C}"/>
                </a:ext>
              </a:extLst>
            </p:cNvPr>
            <p:cNvGrpSpPr/>
            <p:nvPr/>
          </p:nvGrpSpPr>
          <p:grpSpPr>
            <a:xfrm>
              <a:off x="977034" y="1058735"/>
              <a:ext cx="1912536" cy="3551801"/>
              <a:chOff x="901335" y="1090748"/>
              <a:chExt cx="1436917" cy="4297682"/>
            </a:xfrm>
            <a:solidFill>
              <a:schemeClr val="accent6">
                <a:lumMod val="20000"/>
                <a:lumOff val="80000"/>
              </a:schemeClr>
            </a:solidFill>
          </p:grpSpPr>
          <p:sp>
            <p:nvSpPr>
              <p:cNvPr id="20" name="Rectangle: Rounded Corners 1">
                <a:extLst>
                  <a:ext uri="{FF2B5EF4-FFF2-40B4-BE49-F238E27FC236}">
                    <a16:creationId xmlns:a16="http://schemas.microsoft.com/office/drawing/2014/main" id="{AF3AB143-D6C7-EB43-BA85-0CA158590276}"/>
                  </a:ext>
                </a:extLst>
              </p:cNvPr>
              <p:cNvSpPr/>
              <p:nvPr/>
            </p:nvSpPr>
            <p:spPr>
              <a:xfrm>
                <a:off x="901337" y="109074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pints</a:t>
                </a:r>
              </a:p>
            </p:txBody>
          </p:sp>
          <p:sp>
            <p:nvSpPr>
              <p:cNvPr id="21" name="Rectangle: Rounded Corners 3">
                <a:extLst>
                  <a:ext uri="{FF2B5EF4-FFF2-40B4-BE49-F238E27FC236}">
                    <a16:creationId xmlns:a16="http://schemas.microsoft.com/office/drawing/2014/main" id="{B1D9D27F-118F-A94A-A36C-4428AC6CBEE4}"/>
                  </a:ext>
                </a:extLst>
              </p:cNvPr>
              <p:cNvSpPr/>
              <p:nvPr/>
            </p:nvSpPr>
            <p:spPr>
              <a:xfrm>
                <a:off x="901336" y="172647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0.56 litres</a:t>
                </a:r>
              </a:p>
            </p:txBody>
          </p:sp>
          <p:sp>
            <p:nvSpPr>
              <p:cNvPr id="22" name="Rectangle: Rounded Corners 5">
                <a:extLst>
                  <a:ext uri="{FF2B5EF4-FFF2-40B4-BE49-F238E27FC236}">
                    <a16:creationId xmlns:a16="http://schemas.microsoft.com/office/drawing/2014/main" id="{13E19EAB-B5BB-7D44-BB50-53BE154AA8C6}"/>
                  </a:ext>
                </a:extLst>
              </p:cNvPr>
              <p:cNvSpPr/>
              <p:nvPr/>
            </p:nvSpPr>
            <p:spPr>
              <a:xfrm>
                <a:off x="901336" y="2362200"/>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12 inches</a:t>
                </a:r>
              </a:p>
            </p:txBody>
          </p:sp>
          <p:sp>
            <p:nvSpPr>
              <p:cNvPr id="23" name="Rectangle: Rounded Corners 6">
                <a:extLst>
                  <a:ext uri="{FF2B5EF4-FFF2-40B4-BE49-F238E27FC236}">
                    <a16:creationId xmlns:a16="http://schemas.microsoft.com/office/drawing/2014/main" id="{BB35DF8F-24E2-3F4C-823F-A9ED75C18FB8}"/>
                  </a:ext>
                </a:extLst>
              </p:cNvPr>
              <p:cNvSpPr/>
              <p:nvPr/>
            </p:nvSpPr>
            <p:spPr>
              <a:xfrm>
                <a:off x="901335" y="2997926"/>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2.5 centimetres</a:t>
                </a:r>
              </a:p>
            </p:txBody>
          </p:sp>
          <p:sp>
            <p:nvSpPr>
              <p:cNvPr id="24" name="Rectangle: Rounded Corners 7">
                <a:extLst>
                  <a:ext uri="{FF2B5EF4-FFF2-40B4-BE49-F238E27FC236}">
                    <a16:creationId xmlns:a16="http://schemas.microsoft.com/office/drawing/2014/main" id="{89A7CB82-0D6F-BD49-8DDA-CFF1F2284624}"/>
                  </a:ext>
                </a:extLst>
              </p:cNvPr>
              <p:cNvSpPr/>
              <p:nvPr/>
            </p:nvSpPr>
            <p:spPr>
              <a:xfrm>
                <a:off x="901336" y="3633652"/>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16 ounces</a:t>
                </a:r>
              </a:p>
            </p:txBody>
          </p:sp>
          <p:sp>
            <p:nvSpPr>
              <p:cNvPr id="25" name="Rectangle: Rounded Corners 8">
                <a:extLst>
                  <a:ext uri="{FF2B5EF4-FFF2-40B4-BE49-F238E27FC236}">
                    <a16:creationId xmlns:a16="http://schemas.microsoft.com/office/drawing/2014/main" id="{16C4AE7E-E8C4-4343-91F9-378C291E07FD}"/>
                  </a:ext>
                </a:extLst>
              </p:cNvPr>
              <p:cNvSpPr/>
              <p:nvPr/>
            </p:nvSpPr>
            <p:spPr>
              <a:xfrm>
                <a:off x="901335" y="426937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14 pounds</a:t>
                </a:r>
              </a:p>
            </p:txBody>
          </p:sp>
          <p:sp>
            <p:nvSpPr>
              <p:cNvPr id="26" name="Rectangle: Rounded Corners 9">
                <a:extLst>
                  <a:ext uri="{FF2B5EF4-FFF2-40B4-BE49-F238E27FC236}">
                    <a16:creationId xmlns:a16="http://schemas.microsoft.com/office/drawing/2014/main" id="{76F807E9-3A54-9D41-BD93-61E21BC2C361}"/>
                  </a:ext>
                </a:extLst>
              </p:cNvPr>
              <p:cNvSpPr/>
              <p:nvPr/>
            </p:nvSpPr>
            <p:spPr>
              <a:xfrm>
                <a:off x="901335" y="490510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28 grams</a:t>
                </a:r>
              </a:p>
            </p:txBody>
          </p:sp>
        </p:grpSp>
        <p:grpSp>
          <p:nvGrpSpPr>
            <p:cNvPr id="10" name="Group 9">
              <a:extLst>
                <a:ext uri="{FF2B5EF4-FFF2-40B4-BE49-F238E27FC236}">
                  <a16:creationId xmlns:a16="http://schemas.microsoft.com/office/drawing/2014/main" id="{3C48F3BB-7BBD-6E4D-91D0-855AC60EA643}"/>
                </a:ext>
              </a:extLst>
            </p:cNvPr>
            <p:cNvGrpSpPr/>
            <p:nvPr/>
          </p:nvGrpSpPr>
          <p:grpSpPr>
            <a:xfrm>
              <a:off x="3968422" y="1058735"/>
              <a:ext cx="1912536" cy="3551801"/>
              <a:chOff x="901335" y="1090748"/>
              <a:chExt cx="1436917" cy="4297682"/>
            </a:xfrm>
            <a:solidFill>
              <a:schemeClr val="accent5">
                <a:lumMod val="20000"/>
                <a:lumOff val="80000"/>
              </a:schemeClr>
            </a:solidFill>
          </p:grpSpPr>
          <p:sp>
            <p:nvSpPr>
              <p:cNvPr id="11" name="Rectangle: Rounded Corners 11">
                <a:extLst>
                  <a:ext uri="{FF2B5EF4-FFF2-40B4-BE49-F238E27FC236}">
                    <a16:creationId xmlns:a16="http://schemas.microsoft.com/office/drawing/2014/main" id="{6AEEA60F-53AE-454E-95EB-E1F98DDF5A19}"/>
                  </a:ext>
                </a:extLst>
              </p:cNvPr>
              <p:cNvSpPr/>
              <p:nvPr/>
            </p:nvSpPr>
            <p:spPr>
              <a:xfrm>
                <a:off x="901337" y="109074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foot</a:t>
                </a:r>
              </a:p>
            </p:txBody>
          </p:sp>
          <p:sp>
            <p:nvSpPr>
              <p:cNvPr id="12" name="Rectangle: Rounded Corners 12">
                <a:extLst>
                  <a:ext uri="{FF2B5EF4-FFF2-40B4-BE49-F238E27FC236}">
                    <a16:creationId xmlns:a16="http://schemas.microsoft.com/office/drawing/2014/main" id="{45F90ECC-D335-3647-B2B0-75C851A84326}"/>
                  </a:ext>
                </a:extLst>
              </p:cNvPr>
              <p:cNvSpPr/>
              <p:nvPr/>
            </p:nvSpPr>
            <p:spPr>
              <a:xfrm>
                <a:off x="901336" y="172647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gallon</a:t>
                </a:r>
              </a:p>
            </p:txBody>
          </p:sp>
          <p:sp>
            <p:nvSpPr>
              <p:cNvPr id="13" name="Rectangle: Rounded Corners 13">
                <a:extLst>
                  <a:ext uri="{FF2B5EF4-FFF2-40B4-BE49-F238E27FC236}">
                    <a16:creationId xmlns:a16="http://schemas.microsoft.com/office/drawing/2014/main" id="{B98C1D20-6E02-4F44-8716-9625F328E711}"/>
                  </a:ext>
                </a:extLst>
              </p:cNvPr>
              <p:cNvSpPr/>
              <p:nvPr/>
            </p:nvSpPr>
            <p:spPr>
              <a:xfrm>
                <a:off x="901336" y="2362200"/>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inch</a:t>
                </a:r>
              </a:p>
            </p:txBody>
          </p:sp>
          <p:sp>
            <p:nvSpPr>
              <p:cNvPr id="14" name="Rectangle: Rounded Corners 14">
                <a:extLst>
                  <a:ext uri="{FF2B5EF4-FFF2-40B4-BE49-F238E27FC236}">
                    <a16:creationId xmlns:a16="http://schemas.microsoft.com/office/drawing/2014/main" id="{42851532-6A10-E84D-9521-1D7CD2952300}"/>
                  </a:ext>
                </a:extLst>
              </p:cNvPr>
              <p:cNvSpPr/>
              <p:nvPr/>
            </p:nvSpPr>
            <p:spPr>
              <a:xfrm>
                <a:off x="901335" y="2997926"/>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pint</a:t>
                </a:r>
              </a:p>
            </p:txBody>
          </p:sp>
          <p:sp>
            <p:nvSpPr>
              <p:cNvPr id="15" name="Rectangle: Rounded Corners 15">
                <a:extLst>
                  <a:ext uri="{FF2B5EF4-FFF2-40B4-BE49-F238E27FC236}">
                    <a16:creationId xmlns:a16="http://schemas.microsoft.com/office/drawing/2014/main" id="{DC9D9FE1-1660-C241-BBC6-2C7571889C97}"/>
                  </a:ext>
                </a:extLst>
              </p:cNvPr>
              <p:cNvSpPr/>
              <p:nvPr/>
            </p:nvSpPr>
            <p:spPr>
              <a:xfrm>
                <a:off x="901336" y="3633652"/>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stone</a:t>
                </a:r>
              </a:p>
            </p:txBody>
          </p:sp>
          <p:sp>
            <p:nvSpPr>
              <p:cNvPr id="16" name="Rectangle: Rounded Corners 16">
                <a:extLst>
                  <a:ext uri="{FF2B5EF4-FFF2-40B4-BE49-F238E27FC236}">
                    <a16:creationId xmlns:a16="http://schemas.microsoft.com/office/drawing/2014/main" id="{ADAEA1C0-8A12-B34C-85D8-E01A4EEA4DED}"/>
                  </a:ext>
                </a:extLst>
              </p:cNvPr>
              <p:cNvSpPr/>
              <p:nvPr/>
            </p:nvSpPr>
            <p:spPr>
              <a:xfrm>
                <a:off x="901335" y="426937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ounce</a:t>
                </a:r>
              </a:p>
            </p:txBody>
          </p:sp>
          <p:sp>
            <p:nvSpPr>
              <p:cNvPr id="17" name="Rectangle: Rounded Corners 17">
                <a:extLst>
                  <a:ext uri="{FF2B5EF4-FFF2-40B4-BE49-F238E27FC236}">
                    <a16:creationId xmlns:a16="http://schemas.microsoft.com/office/drawing/2014/main" id="{1CD2D09B-5E6D-9C47-9A6E-61EEF28CD958}"/>
                  </a:ext>
                </a:extLst>
              </p:cNvPr>
              <p:cNvSpPr/>
              <p:nvPr/>
            </p:nvSpPr>
            <p:spPr>
              <a:xfrm>
                <a:off x="901335" y="490510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pound</a:t>
                </a:r>
              </a:p>
            </p:txBody>
          </p:sp>
        </p:grpSp>
      </p:grpSp>
      <p:sp>
        <p:nvSpPr>
          <p:cNvPr id="2" name="TextBox 1">
            <a:extLst>
              <a:ext uri="{FF2B5EF4-FFF2-40B4-BE49-F238E27FC236}">
                <a16:creationId xmlns:a16="http://schemas.microsoft.com/office/drawing/2014/main" id="{5597EA9F-6ADE-474D-B374-BC4DF143B91F}"/>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66972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grpSp>
        <p:nvGrpSpPr>
          <p:cNvPr id="27" name="Group 26">
            <a:extLst>
              <a:ext uri="{FF2B5EF4-FFF2-40B4-BE49-F238E27FC236}">
                <a16:creationId xmlns:a16="http://schemas.microsoft.com/office/drawing/2014/main" id="{79BBC6E8-A742-7E44-8AB8-78A79D38FB61}"/>
              </a:ext>
            </a:extLst>
          </p:cNvPr>
          <p:cNvGrpSpPr/>
          <p:nvPr/>
        </p:nvGrpSpPr>
        <p:grpSpPr>
          <a:xfrm>
            <a:off x="2120035" y="1064269"/>
            <a:ext cx="4903924" cy="3551801"/>
            <a:chOff x="977034" y="1058735"/>
            <a:chExt cx="4903924" cy="3551801"/>
          </a:xfrm>
        </p:grpSpPr>
        <p:grpSp>
          <p:nvGrpSpPr>
            <p:cNvPr id="28" name="Group 27">
              <a:extLst>
                <a:ext uri="{FF2B5EF4-FFF2-40B4-BE49-F238E27FC236}">
                  <a16:creationId xmlns:a16="http://schemas.microsoft.com/office/drawing/2014/main" id="{985A2206-3A2D-D847-BA2E-649B30527E3E}"/>
                </a:ext>
              </a:extLst>
            </p:cNvPr>
            <p:cNvGrpSpPr/>
            <p:nvPr/>
          </p:nvGrpSpPr>
          <p:grpSpPr>
            <a:xfrm>
              <a:off x="977034" y="1058735"/>
              <a:ext cx="4903924" cy="3551801"/>
              <a:chOff x="977034" y="1058735"/>
              <a:chExt cx="4903924" cy="3551801"/>
            </a:xfrm>
          </p:grpSpPr>
          <p:grpSp>
            <p:nvGrpSpPr>
              <p:cNvPr id="37" name="Group 36">
                <a:extLst>
                  <a:ext uri="{FF2B5EF4-FFF2-40B4-BE49-F238E27FC236}">
                    <a16:creationId xmlns:a16="http://schemas.microsoft.com/office/drawing/2014/main" id="{9E84C125-A73E-7B45-89AB-2E02F09C69D5}"/>
                  </a:ext>
                </a:extLst>
              </p:cNvPr>
              <p:cNvGrpSpPr/>
              <p:nvPr/>
            </p:nvGrpSpPr>
            <p:grpSpPr>
              <a:xfrm>
                <a:off x="977034" y="1058735"/>
                <a:ext cx="1912536" cy="3551801"/>
                <a:chOff x="901335" y="1090748"/>
                <a:chExt cx="1436917" cy="4297682"/>
              </a:xfrm>
              <a:solidFill>
                <a:schemeClr val="accent6">
                  <a:lumMod val="20000"/>
                  <a:lumOff val="80000"/>
                </a:schemeClr>
              </a:solidFill>
            </p:grpSpPr>
            <p:sp>
              <p:nvSpPr>
                <p:cNvPr id="46" name="Rectangle: Rounded Corners 57">
                  <a:extLst>
                    <a:ext uri="{FF2B5EF4-FFF2-40B4-BE49-F238E27FC236}">
                      <a16:creationId xmlns:a16="http://schemas.microsoft.com/office/drawing/2014/main" id="{1BA0B73B-97D5-D447-AF45-E2957A4713F2}"/>
                    </a:ext>
                  </a:extLst>
                </p:cNvPr>
                <p:cNvSpPr/>
                <p:nvPr/>
              </p:nvSpPr>
              <p:spPr>
                <a:xfrm>
                  <a:off x="901337" y="109074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pints</a:t>
                  </a:r>
                </a:p>
              </p:txBody>
            </p:sp>
            <p:sp>
              <p:nvSpPr>
                <p:cNvPr id="47" name="Rectangle: Rounded Corners 58">
                  <a:extLst>
                    <a:ext uri="{FF2B5EF4-FFF2-40B4-BE49-F238E27FC236}">
                      <a16:creationId xmlns:a16="http://schemas.microsoft.com/office/drawing/2014/main" id="{4E14D72B-D8B2-7145-B964-2E56C5AA2029}"/>
                    </a:ext>
                  </a:extLst>
                </p:cNvPr>
                <p:cNvSpPr/>
                <p:nvPr/>
              </p:nvSpPr>
              <p:spPr>
                <a:xfrm>
                  <a:off x="901336" y="172647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0.56 litres</a:t>
                  </a:r>
                </a:p>
              </p:txBody>
            </p:sp>
            <p:sp>
              <p:nvSpPr>
                <p:cNvPr id="48" name="Rectangle: Rounded Corners 59">
                  <a:extLst>
                    <a:ext uri="{FF2B5EF4-FFF2-40B4-BE49-F238E27FC236}">
                      <a16:creationId xmlns:a16="http://schemas.microsoft.com/office/drawing/2014/main" id="{C78ABD61-41B4-D541-8541-AF174B42A78B}"/>
                    </a:ext>
                  </a:extLst>
                </p:cNvPr>
                <p:cNvSpPr/>
                <p:nvPr/>
              </p:nvSpPr>
              <p:spPr>
                <a:xfrm>
                  <a:off x="901336" y="2362200"/>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12 inches</a:t>
                  </a:r>
                </a:p>
              </p:txBody>
            </p:sp>
            <p:sp>
              <p:nvSpPr>
                <p:cNvPr id="49" name="Rectangle: Rounded Corners 60">
                  <a:extLst>
                    <a:ext uri="{FF2B5EF4-FFF2-40B4-BE49-F238E27FC236}">
                      <a16:creationId xmlns:a16="http://schemas.microsoft.com/office/drawing/2014/main" id="{DA699168-09E1-E94F-A707-42743A38810B}"/>
                    </a:ext>
                  </a:extLst>
                </p:cNvPr>
                <p:cNvSpPr/>
                <p:nvPr/>
              </p:nvSpPr>
              <p:spPr>
                <a:xfrm>
                  <a:off x="901335" y="2997926"/>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2.5 centimetres</a:t>
                  </a:r>
                </a:p>
              </p:txBody>
            </p:sp>
            <p:sp>
              <p:nvSpPr>
                <p:cNvPr id="50" name="Rectangle: Rounded Corners 61">
                  <a:extLst>
                    <a:ext uri="{FF2B5EF4-FFF2-40B4-BE49-F238E27FC236}">
                      <a16:creationId xmlns:a16="http://schemas.microsoft.com/office/drawing/2014/main" id="{8E51F946-D3A2-2941-BFA1-0C3BAD81716A}"/>
                    </a:ext>
                  </a:extLst>
                </p:cNvPr>
                <p:cNvSpPr/>
                <p:nvPr/>
              </p:nvSpPr>
              <p:spPr>
                <a:xfrm>
                  <a:off x="901336" y="3633652"/>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16 ounces</a:t>
                  </a:r>
                </a:p>
              </p:txBody>
            </p:sp>
            <p:sp>
              <p:nvSpPr>
                <p:cNvPr id="51" name="Rectangle: Rounded Corners 62">
                  <a:extLst>
                    <a:ext uri="{FF2B5EF4-FFF2-40B4-BE49-F238E27FC236}">
                      <a16:creationId xmlns:a16="http://schemas.microsoft.com/office/drawing/2014/main" id="{8B6DDCF2-F0A0-3F47-BDF3-47256DFF7EC0}"/>
                    </a:ext>
                  </a:extLst>
                </p:cNvPr>
                <p:cNvSpPr/>
                <p:nvPr/>
              </p:nvSpPr>
              <p:spPr>
                <a:xfrm>
                  <a:off x="901335" y="4269378"/>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14 pounds</a:t>
                  </a:r>
                </a:p>
              </p:txBody>
            </p:sp>
            <p:sp>
              <p:nvSpPr>
                <p:cNvPr id="52" name="Rectangle: Rounded Corners 63">
                  <a:extLst>
                    <a:ext uri="{FF2B5EF4-FFF2-40B4-BE49-F238E27FC236}">
                      <a16:creationId xmlns:a16="http://schemas.microsoft.com/office/drawing/2014/main" id="{8B38FD64-DEC1-E24E-993B-D7C28534A98A}"/>
                    </a:ext>
                  </a:extLst>
                </p:cNvPr>
                <p:cNvSpPr/>
                <p:nvPr/>
              </p:nvSpPr>
              <p:spPr>
                <a:xfrm>
                  <a:off x="901335" y="4905104"/>
                  <a:ext cx="1436915" cy="483326"/>
                </a:xfrm>
                <a:prstGeom prst="roundRect">
                  <a:avLst/>
                </a:prstGeom>
                <a:grp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28 grams</a:t>
                  </a:r>
                </a:p>
              </p:txBody>
            </p:sp>
          </p:grpSp>
          <p:grpSp>
            <p:nvGrpSpPr>
              <p:cNvPr id="38" name="Group 37">
                <a:extLst>
                  <a:ext uri="{FF2B5EF4-FFF2-40B4-BE49-F238E27FC236}">
                    <a16:creationId xmlns:a16="http://schemas.microsoft.com/office/drawing/2014/main" id="{ECE06FFC-5FBC-5F4E-9852-A74A8A39D515}"/>
                  </a:ext>
                </a:extLst>
              </p:cNvPr>
              <p:cNvGrpSpPr/>
              <p:nvPr/>
            </p:nvGrpSpPr>
            <p:grpSpPr>
              <a:xfrm>
                <a:off x="3968422" y="1058735"/>
                <a:ext cx="1912536" cy="3551801"/>
                <a:chOff x="901335" y="1090748"/>
                <a:chExt cx="1436917" cy="4297682"/>
              </a:xfrm>
              <a:solidFill>
                <a:schemeClr val="accent5">
                  <a:lumMod val="20000"/>
                  <a:lumOff val="80000"/>
                </a:schemeClr>
              </a:solidFill>
            </p:grpSpPr>
            <p:sp>
              <p:nvSpPr>
                <p:cNvPr id="39" name="Rectangle: Rounded Corners 50">
                  <a:extLst>
                    <a:ext uri="{FF2B5EF4-FFF2-40B4-BE49-F238E27FC236}">
                      <a16:creationId xmlns:a16="http://schemas.microsoft.com/office/drawing/2014/main" id="{40D86A64-8316-134E-9750-7F172E2A5F56}"/>
                    </a:ext>
                  </a:extLst>
                </p:cNvPr>
                <p:cNvSpPr/>
                <p:nvPr/>
              </p:nvSpPr>
              <p:spPr>
                <a:xfrm>
                  <a:off x="901337" y="109074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foot</a:t>
                  </a:r>
                </a:p>
              </p:txBody>
            </p:sp>
            <p:sp>
              <p:nvSpPr>
                <p:cNvPr id="40" name="Rectangle: Rounded Corners 51">
                  <a:extLst>
                    <a:ext uri="{FF2B5EF4-FFF2-40B4-BE49-F238E27FC236}">
                      <a16:creationId xmlns:a16="http://schemas.microsoft.com/office/drawing/2014/main" id="{395B09AF-E3D6-7840-BEAD-923A916FD6BE}"/>
                    </a:ext>
                  </a:extLst>
                </p:cNvPr>
                <p:cNvSpPr/>
                <p:nvPr/>
              </p:nvSpPr>
              <p:spPr>
                <a:xfrm>
                  <a:off x="901336" y="172647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gallon</a:t>
                  </a:r>
                </a:p>
              </p:txBody>
            </p:sp>
            <p:sp>
              <p:nvSpPr>
                <p:cNvPr id="41" name="Rectangle: Rounded Corners 52">
                  <a:extLst>
                    <a:ext uri="{FF2B5EF4-FFF2-40B4-BE49-F238E27FC236}">
                      <a16:creationId xmlns:a16="http://schemas.microsoft.com/office/drawing/2014/main" id="{04F4B78A-A2B3-D04D-9574-70F1129CB7E9}"/>
                    </a:ext>
                  </a:extLst>
                </p:cNvPr>
                <p:cNvSpPr/>
                <p:nvPr/>
              </p:nvSpPr>
              <p:spPr>
                <a:xfrm>
                  <a:off x="901336" y="2362200"/>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inch</a:t>
                  </a:r>
                </a:p>
              </p:txBody>
            </p:sp>
            <p:sp>
              <p:nvSpPr>
                <p:cNvPr id="42" name="Rectangle: Rounded Corners 53">
                  <a:extLst>
                    <a:ext uri="{FF2B5EF4-FFF2-40B4-BE49-F238E27FC236}">
                      <a16:creationId xmlns:a16="http://schemas.microsoft.com/office/drawing/2014/main" id="{BF6E13E4-0E3C-024E-A916-15C4AEC89271}"/>
                    </a:ext>
                  </a:extLst>
                </p:cNvPr>
                <p:cNvSpPr/>
                <p:nvPr/>
              </p:nvSpPr>
              <p:spPr>
                <a:xfrm>
                  <a:off x="901335" y="2997926"/>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pint</a:t>
                  </a:r>
                </a:p>
              </p:txBody>
            </p:sp>
            <p:sp>
              <p:nvSpPr>
                <p:cNvPr id="43" name="Rectangle: Rounded Corners 54">
                  <a:extLst>
                    <a:ext uri="{FF2B5EF4-FFF2-40B4-BE49-F238E27FC236}">
                      <a16:creationId xmlns:a16="http://schemas.microsoft.com/office/drawing/2014/main" id="{A841C1C7-0A8A-8246-B111-FCB76E50C361}"/>
                    </a:ext>
                  </a:extLst>
                </p:cNvPr>
                <p:cNvSpPr/>
                <p:nvPr/>
              </p:nvSpPr>
              <p:spPr>
                <a:xfrm>
                  <a:off x="901336" y="3633652"/>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stone</a:t>
                  </a:r>
                </a:p>
              </p:txBody>
            </p:sp>
            <p:sp>
              <p:nvSpPr>
                <p:cNvPr id="44" name="Rectangle: Rounded Corners 55">
                  <a:extLst>
                    <a:ext uri="{FF2B5EF4-FFF2-40B4-BE49-F238E27FC236}">
                      <a16:creationId xmlns:a16="http://schemas.microsoft.com/office/drawing/2014/main" id="{2A4CE027-12F5-0D48-B45D-3D6A17A0C5FC}"/>
                    </a:ext>
                  </a:extLst>
                </p:cNvPr>
                <p:cNvSpPr/>
                <p:nvPr/>
              </p:nvSpPr>
              <p:spPr>
                <a:xfrm>
                  <a:off x="901335" y="4269378"/>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ounce</a:t>
                  </a:r>
                </a:p>
              </p:txBody>
            </p:sp>
            <p:sp>
              <p:nvSpPr>
                <p:cNvPr id="45" name="Rectangle: Rounded Corners 56">
                  <a:extLst>
                    <a:ext uri="{FF2B5EF4-FFF2-40B4-BE49-F238E27FC236}">
                      <a16:creationId xmlns:a16="http://schemas.microsoft.com/office/drawing/2014/main" id="{AA1FB9CC-3AF5-EE48-9393-58C4BF19810A}"/>
                    </a:ext>
                  </a:extLst>
                </p:cNvPr>
                <p:cNvSpPr/>
                <p:nvPr/>
              </p:nvSpPr>
              <p:spPr>
                <a:xfrm>
                  <a:off x="901335" y="4905104"/>
                  <a:ext cx="1436915" cy="483326"/>
                </a:xfrm>
                <a:prstGeom prst="roundRect">
                  <a:avLst/>
                </a:prstGeom>
                <a:grp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 pound</a:t>
                  </a:r>
                </a:p>
              </p:txBody>
            </p:sp>
          </p:grpSp>
        </p:grpSp>
        <p:grpSp>
          <p:nvGrpSpPr>
            <p:cNvPr id="29" name="Group 28">
              <a:extLst>
                <a:ext uri="{FF2B5EF4-FFF2-40B4-BE49-F238E27FC236}">
                  <a16:creationId xmlns:a16="http://schemas.microsoft.com/office/drawing/2014/main" id="{B633A269-7832-514E-B69B-DD3525C2AE6D}"/>
                </a:ext>
              </a:extLst>
            </p:cNvPr>
            <p:cNvGrpSpPr/>
            <p:nvPr/>
          </p:nvGrpSpPr>
          <p:grpSpPr>
            <a:xfrm>
              <a:off x="2889570" y="1258457"/>
              <a:ext cx="1078857" cy="3152361"/>
              <a:chOff x="2889570" y="1258457"/>
              <a:chExt cx="1078857" cy="3152361"/>
            </a:xfrm>
          </p:grpSpPr>
          <p:cxnSp>
            <p:nvCxnSpPr>
              <p:cNvPr id="30" name="Straight Connector 29">
                <a:extLst>
                  <a:ext uri="{FF2B5EF4-FFF2-40B4-BE49-F238E27FC236}">
                    <a16:creationId xmlns:a16="http://schemas.microsoft.com/office/drawing/2014/main" id="{346FAB18-1645-8740-9FF8-9B2D2FECD1B8}"/>
                  </a:ext>
                </a:extLst>
              </p:cNvPr>
              <p:cNvCxnSpPr>
                <a:stCxn id="50" idx="3"/>
                <a:endCxn id="45" idx="1"/>
              </p:cNvCxnSpPr>
              <p:nvPr/>
            </p:nvCxnSpPr>
            <p:spPr>
              <a:xfrm>
                <a:off x="2889571" y="3360031"/>
                <a:ext cx="1078853" cy="1050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128DFF-7A84-2B44-BC6C-8DB4B70439DE}"/>
                  </a:ext>
                </a:extLst>
              </p:cNvPr>
              <p:cNvCxnSpPr>
                <a:stCxn id="51" idx="3"/>
                <a:endCxn id="43" idx="1"/>
              </p:cNvCxnSpPr>
              <p:nvPr/>
            </p:nvCxnSpPr>
            <p:spPr>
              <a:xfrm flipV="1">
                <a:off x="2889570" y="3360031"/>
                <a:ext cx="1078855" cy="525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83423-D827-E844-B255-785B9DE76614}"/>
                  </a:ext>
                </a:extLst>
              </p:cNvPr>
              <p:cNvCxnSpPr>
                <a:stCxn id="49" idx="3"/>
                <a:endCxn id="41" idx="1"/>
              </p:cNvCxnSpPr>
              <p:nvPr/>
            </p:nvCxnSpPr>
            <p:spPr>
              <a:xfrm flipV="1">
                <a:off x="2889570" y="2309244"/>
                <a:ext cx="1078855" cy="525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503DBC-9BAF-8B4C-B24B-1D677307D576}"/>
                  </a:ext>
                </a:extLst>
              </p:cNvPr>
              <p:cNvCxnSpPr>
                <a:cxnSpLocks/>
                <a:stCxn id="48" idx="3"/>
                <a:endCxn id="39" idx="1"/>
              </p:cNvCxnSpPr>
              <p:nvPr/>
            </p:nvCxnSpPr>
            <p:spPr>
              <a:xfrm flipV="1">
                <a:off x="2889571" y="1258457"/>
                <a:ext cx="1078856" cy="1050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DB5007-9569-9D40-A053-6CACD6FA2B1F}"/>
                  </a:ext>
                </a:extLst>
              </p:cNvPr>
              <p:cNvCxnSpPr>
                <a:stCxn id="46" idx="3"/>
                <a:endCxn id="40" idx="1"/>
              </p:cNvCxnSpPr>
              <p:nvPr/>
            </p:nvCxnSpPr>
            <p:spPr>
              <a:xfrm>
                <a:off x="2889573" y="1258457"/>
                <a:ext cx="1078852" cy="525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C4F3C8-8885-7245-85AE-745AECBE0F6C}"/>
                  </a:ext>
                </a:extLst>
              </p:cNvPr>
              <p:cNvCxnSpPr>
                <a:stCxn id="52" idx="3"/>
                <a:endCxn id="44" idx="1"/>
              </p:cNvCxnSpPr>
              <p:nvPr/>
            </p:nvCxnSpPr>
            <p:spPr>
              <a:xfrm flipV="1">
                <a:off x="2889570" y="3885424"/>
                <a:ext cx="1078854" cy="5253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96F202-5270-9F4D-87E1-082471A901E8}"/>
                  </a:ext>
                </a:extLst>
              </p:cNvPr>
              <p:cNvCxnSpPr>
                <a:stCxn id="47" idx="3"/>
                <a:endCxn id="42" idx="1"/>
              </p:cNvCxnSpPr>
              <p:nvPr/>
            </p:nvCxnSpPr>
            <p:spPr>
              <a:xfrm>
                <a:off x="2889571" y="1783850"/>
                <a:ext cx="1078853" cy="1050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3" name="TextBox 52">
            <a:extLst>
              <a:ext uri="{FF2B5EF4-FFF2-40B4-BE49-F238E27FC236}">
                <a16:creationId xmlns:a16="http://schemas.microsoft.com/office/drawing/2014/main" id="{4E41180C-B070-4158-8D20-9E968642352D}"/>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5392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Will and Rhys are comparing the heights of their dogs.</a:t>
            </a:r>
          </a:p>
          <a:p>
            <a:pPr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Will’s dog is 1 foot 2 inches tall.</a:t>
            </a:r>
          </a:p>
          <a:p>
            <a:pPr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Rhys’ dog is 18 inches tall.</a:t>
            </a:r>
          </a:p>
          <a:p>
            <a:pPr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Who has the tallest dog? </a:t>
            </a:r>
          </a:p>
          <a:p>
            <a:pPr lvl="0" algn="ctr"/>
            <a:endParaRPr lang="en-GB" sz="2000" b="1">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73A60FDF-F1D6-43AA-BF45-64F769C49BB6}"/>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72817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Will and Rhys are comparing the heights of their dogs.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Will’s dog is 1 foot 2 inches tall.</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Rhys’ dog is 18 inches tall.</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tallest dog?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Rhys</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2D9CA0FA-299C-491F-A347-9A17B46CD0B8}"/>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133912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Are the following statements 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gallon = 1 pint</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10 inches = 0.25cm</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280g = 2 ounces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BA741B36-BCF5-2F47-81D3-8D1B91196425}"/>
              </a:ext>
            </a:extLst>
          </p:cNvPr>
          <p:cNvGraphicFramePr>
            <a:graphicFrameLocks noGrp="1"/>
          </p:cNvGraphicFramePr>
          <p:nvPr/>
        </p:nvGraphicFramePr>
        <p:xfrm>
          <a:off x="3687331" y="1688027"/>
          <a:ext cx="216000" cy="576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4256385669"/>
                    </a:ext>
                  </a:extLst>
                </a:gridCol>
              </a:tblGrid>
              <a:tr h="288000">
                <a:tc>
                  <a:txBody>
                    <a:bodyPr/>
                    <a:lstStyle/>
                    <a:p>
                      <a:pPr algn="ctr"/>
                      <a:r>
                        <a:rPr lang="en-GB" b="1" i="0"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863407"/>
                  </a:ext>
                </a:extLst>
              </a:tr>
              <a:tr h="288000">
                <a:tc>
                  <a:txBody>
                    <a:bodyPr/>
                    <a:lstStyle/>
                    <a:p>
                      <a:pPr algn="ctr"/>
                      <a:r>
                        <a:rPr lang="en-GB" b="1" i="0" dirty="0">
                          <a:solidFill>
                            <a:schemeClr val="tx1"/>
                          </a:solidFill>
                          <a:latin typeface="Century Gothic" panose="020B0502020202020204" pitchFamily="34" charset="0"/>
                        </a:rPr>
                        <a:t>8</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187436"/>
                  </a:ext>
                </a:extLst>
              </a:tr>
            </a:tbl>
          </a:graphicData>
        </a:graphic>
      </p:graphicFrame>
      <p:sp>
        <p:nvSpPr>
          <p:cNvPr id="9" name="TextBox 8">
            <a:extLst>
              <a:ext uri="{FF2B5EF4-FFF2-40B4-BE49-F238E27FC236}">
                <a16:creationId xmlns:a16="http://schemas.microsoft.com/office/drawing/2014/main" id="{F556B5C9-62B5-4995-9B4B-F10A9EF4764E}"/>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090280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Are the following statements 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gallon = 1 pint</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10 inches = 0.25cm</a:t>
            </a: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endParaRPr lang="en-GB" sz="2000" b="1" dirty="0">
              <a:solidFill>
                <a:schemeClr val="tx1"/>
              </a:solidFill>
              <a:latin typeface="Century Gothic" panose="020B0502020202020204" pitchFamily="34" charset="0"/>
            </a:endParaRPr>
          </a:p>
          <a:p>
            <a:pPr marL="228600" lvl="0" indent="-228600" algn="ctr" defTabSz="685800">
              <a:buFontTx/>
              <a:buAutoNum type="alphaUcPeriod"/>
              <a:defRPr/>
            </a:pPr>
            <a:r>
              <a:rPr lang="en-GB" sz="2000" b="1" dirty="0">
                <a:solidFill>
                  <a:schemeClr val="tx1"/>
                </a:solidFill>
                <a:latin typeface="Century Gothic" panose="020B0502020202020204" pitchFamily="34" charset="0"/>
              </a:rPr>
              <a:t> 280g = 2 ounces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True B. False C. False</a:t>
            </a:r>
          </a:p>
        </p:txBody>
      </p:sp>
      <p:graphicFrame>
        <p:nvGraphicFramePr>
          <p:cNvPr id="10" name="Table 9">
            <a:extLst>
              <a:ext uri="{FF2B5EF4-FFF2-40B4-BE49-F238E27FC236}">
                <a16:creationId xmlns:a16="http://schemas.microsoft.com/office/drawing/2014/main" id="{19BE8B5E-0123-4660-A93D-FA0B55297EAB}"/>
              </a:ext>
            </a:extLst>
          </p:cNvPr>
          <p:cNvGraphicFramePr>
            <a:graphicFrameLocks noGrp="1"/>
          </p:cNvGraphicFramePr>
          <p:nvPr/>
        </p:nvGraphicFramePr>
        <p:xfrm>
          <a:off x="3687331" y="1688027"/>
          <a:ext cx="216000" cy="5760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4256385669"/>
                    </a:ext>
                  </a:extLst>
                </a:gridCol>
              </a:tblGrid>
              <a:tr h="288000">
                <a:tc>
                  <a:txBody>
                    <a:bodyPr/>
                    <a:lstStyle/>
                    <a:p>
                      <a:pPr algn="ctr"/>
                      <a:r>
                        <a:rPr lang="en-GB" b="1" i="0"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863407"/>
                  </a:ext>
                </a:extLst>
              </a:tr>
              <a:tr h="288000">
                <a:tc>
                  <a:txBody>
                    <a:bodyPr/>
                    <a:lstStyle/>
                    <a:p>
                      <a:pPr algn="ctr"/>
                      <a:r>
                        <a:rPr lang="en-GB" b="1" i="0" dirty="0">
                          <a:solidFill>
                            <a:schemeClr val="tx1"/>
                          </a:solidFill>
                          <a:latin typeface="Century Gothic" panose="020B0502020202020204" pitchFamily="34" charset="0"/>
                        </a:rPr>
                        <a:t>8</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187436"/>
                  </a:ext>
                </a:extLst>
              </a:tr>
            </a:tbl>
          </a:graphicData>
        </a:graphic>
      </p:graphicFrame>
      <p:sp>
        <p:nvSpPr>
          <p:cNvPr id="9" name="TextBox 8">
            <a:extLst>
              <a:ext uri="{FF2B5EF4-FFF2-40B4-BE49-F238E27FC236}">
                <a16:creationId xmlns:a16="http://schemas.microsoft.com/office/drawing/2014/main" id="{83206600-1D68-46E9-8FE5-F97E0C8E78E2}"/>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48407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measurements to their conversions.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407EAA2-8B2F-46C6-B212-F9DC63E8085F}"/>
              </a:ext>
            </a:extLst>
          </p:cNvPr>
          <p:cNvGraphicFramePr>
            <a:graphicFrameLocks noGrp="1"/>
          </p:cNvGraphicFramePr>
          <p:nvPr/>
        </p:nvGraphicFramePr>
        <p:xfrm>
          <a:off x="1911520" y="2371067"/>
          <a:ext cx="5320960" cy="1859884"/>
        </p:xfrm>
        <a:graphic>
          <a:graphicData uri="http://schemas.openxmlformats.org/drawingml/2006/table">
            <a:tbl>
              <a:tblPr firstRow="1" bandRow="1">
                <a:tableStyleId>{5C22544A-7EE6-4342-B048-85BDC9FD1C3A}</a:tableStyleId>
              </a:tblPr>
              <a:tblGrid>
                <a:gridCol w="1629144">
                  <a:extLst>
                    <a:ext uri="{9D8B030D-6E8A-4147-A177-3AD203B41FA5}">
                      <a16:colId xmlns:a16="http://schemas.microsoft.com/office/drawing/2014/main" val="1014771632"/>
                    </a:ext>
                  </a:extLst>
                </a:gridCol>
                <a:gridCol w="104134">
                  <a:extLst>
                    <a:ext uri="{9D8B030D-6E8A-4147-A177-3AD203B41FA5}">
                      <a16:colId xmlns:a16="http://schemas.microsoft.com/office/drawing/2014/main" val="4016943858"/>
                    </a:ext>
                  </a:extLst>
                </a:gridCol>
                <a:gridCol w="1772892">
                  <a:extLst>
                    <a:ext uri="{9D8B030D-6E8A-4147-A177-3AD203B41FA5}">
                      <a16:colId xmlns:a16="http://schemas.microsoft.com/office/drawing/2014/main" val="1450256571"/>
                    </a:ext>
                  </a:extLst>
                </a:gridCol>
                <a:gridCol w="137730">
                  <a:extLst>
                    <a:ext uri="{9D8B030D-6E8A-4147-A177-3AD203B41FA5}">
                      <a16:colId xmlns:a16="http://schemas.microsoft.com/office/drawing/2014/main" val="3038076516"/>
                    </a:ext>
                  </a:extLst>
                </a:gridCol>
                <a:gridCol w="1677060">
                  <a:extLst>
                    <a:ext uri="{9D8B030D-6E8A-4147-A177-3AD203B41FA5}">
                      <a16:colId xmlns:a16="http://schemas.microsoft.com/office/drawing/2014/main" val="3929722927"/>
                    </a:ext>
                  </a:extLst>
                </a:gridCol>
              </a:tblGrid>
              <a:tr h="498698">
                <a:tc>
                  <a:txBody>
                    <a:bodyPr/>
                    <a:lstStyle/>
                    <a:p>
                      <a:pPr algn="ctr"/>
                      <a:r>
                        <a:rPr lang="en-GB" sz="2400" b="1" i="0" dirty="0">
                          <a:solidFill>
                            <a:schemeClr val="tx1"/>
                          </a:solidFill>
                          <a:latin typeface="Century Gothic" panose="020B0502020202020204" pitchFamily="34" charset="0"/>
                        </a:rPr>
                        <a:t>5 pounds</a:t>
                      </a:r>
                    </a:p>
                  </a:txBody>
                  <a:tcPr marL="121706" marR="121706" marT="60853" marB="6085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25cm</a:t>
                      </a:r>
                    </a:p>
                  </a:txBody>
                  <a:tcPr marL="121706" marR="121706" marT="60853" marB="60853"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1.12 litres</a:t>
                      </a:r>
                    </a:p>
                  </a:txBody>
                  <a:tcPr marL="121706" marR="121706" marT="60853" marB="6085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52836701"/>
                  </a:ext>
                </a:extLst>
              </a:tr>
              <a:tr h="862488">
                <a:tc>
                  <a:txBody>
                    <a:bodyPr/>
                    <a:lstStyle/>
                    <a:p>
                      <a:pPr algn="ctr"/>
                      <a:endParaRPr lang="en-GB" sz="2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38826614"/>
                  </a:ext>
                </a:extLst>
              </a:tr>
              <a:tr h="498698">
                <a:tc>
                  <a:txBody>
                    <a:bodyPr/>
                    <a:lstStyle/>
                    <a:p>
                      <a:pPr algn="ctr"/>
                      <a:r>
                        <a:rPr lang="en-GB" sz="2400" b="1" i="0">
                          <a:solidFill>
                            <a:schemeClr val="tx1"/>
                          </a:solidFill>
                          <a:latin typeface="Century Gothic" panose="020B0502020202020204" pitchFamily="34" charset="0"/>
                        </a:rPr>
                        <a:t>2 pints</a:t>
                      </a:r>
                    </a:p>
                  </a:txBody>
                  <a:tcPr marL="121706" marR="121706" marT="60853" marB="6085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a:solidFill>
                            <a:schemeClr val="tx1"/>
                          </a:solidFill>
                          <a:latin typeface="Century Gothic" panose="020B0502020202020204" pitchFamily="34" charset="0"/>
                        </a:rPr>
                        <a:t>80 ounces</a:t>
                      </a:r>
                    </a:p>
                  </a:txBody>
                  <a:tcPr marL="121706" marR="121706" marT="60853" marB="60853"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dirty="0">
                          <a:solidFill>
                            <a:schemeClr val="tx1"/>
                          </a:solidFill>
                          <a:latin typeface="Century Gothic" panose="020B0502020202020204" pitchFamily="34" charset="0"/>
                        </a:rPr>
                        <a:t>10 inches</a:t>
                      </a:r>
                    </a:p>
                  </a:txBody>
                  <a:tcPr marL="121706" marR="121706" marT="60853" marB="6085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743621"/>
                  </a:ext>
                </a:extLst>
              </a:tr>
            </a:tbl>
          </a:graphicData>
        </a:graphic>
      </p:graphicFrame>
      <p:sp>
        <p:nvSpPr>
          <p:cNvPr id="10" name="TextBox 9">
            <a:extLst>
              <a:ext uri="{FF2B5EF4-FFF2-40B4-BE49-F238E27FC236}">
                <a16:creationId xmlns:a16="http://schemas.microsoft.com/office/drawing/2014/main" id="{624FF119-27B4-4A39-A8CE-6237E586DEAE}"/>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83762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measurements to their conversions.</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5 pounds = 80 ounces, 25cm = 10 inches, 1.12 litres = 2 pints</a:t>
            </a:r>
          </a:p>
        </p:txBody>
      </p:sp>
      <p:graphicFrame>
        <p:nvGraphicFramePr>
          <p:cNvPr id="36" name="Table 35">
            <a:extLst>
              <a:ext uri="{FF2B5EF4-FFF2-40B4-BE49-F238E27FC236}">
                <a16:creationId xmlns:a16="http://schemas.microsoft.com/office/drawing/2014/main" id="{D0AC4F66-6236-5341-B612-2B9CB8181325}"/>
              </a:ext>
            </a:extLst>
          </p:cNvPr>
          <p:cNvGraphicFramePr>
            <a:graphicFrameLocks noGrp="1"/>
          </p:cNvGraphicFramePr>
          <p:nvPr/>
        </p:nvGraphicFramePr>
        <p:xfrm>
          <a:off x="1911520" y="2371067"/>
          <a:ext cx="5320960" cy="1859884"/>
        </p:xfrm>
        <a:graphic>
          <a:graphicData uri="http://schemas.openxmlformats.org/drawingml/2006/table">
            <a:tbl>
              <a:tblPr firstRow="1" bandRow="1">
                <a:tableStyleId>{5C22544A-7EE6-4342-B048-85BDC9FD1C3A}</a:tableStyleId>
              </a:tblPr>
              <a:tblGrid>
                <a:gridCol w="1629144">
                  <a:extLst>
                    <a:ext uri="{9D8B030D-6E8A-4147-A177-3AD203B41FA5}">
                      <a16:colId xmlns:a16="http://schemas.microsoft.com/office/drawing/2014/main" val="1014771632"/>
                    </a:ext>
                  </a:extLst>
                </a:gridCol>
                <a:gridCol w="104134">
                  <a:extLst>
                    <a:ext uri="{9D8B030D-6E8A-4147-A177-3AD203B41FA5}">
                      <a16:colId xmlns:a16="http://schemas.microsoft.com/office/drawing/2014/main" val="4016943858"/>
                    </a:ext>
                  </a:extLst>
                </a:gridCol>
                <a:gridCol w="1772892">
                  <a:extLst>
                    <a:ext uri="{9D8B030D-6E8A-4147-A177-3AD203B41FA5}">
                      <a16:colId xmlns:a16="http://schemas.microsoft.com/office/drawing/2014/main" val="1450256571"/>
                    </a:ext>
                  </a:extLst>
                </a:gridCol>
                <a:gridCol w="137730">
                  <a:extLst>
                    <a:ext uri="{9D8B030D-6E8A-4147-A177-3AD203B41FA5}">
                      <a16:colId xmlns:a16="http://schemas.microsoft.com/office/drawing/2014/main" val="3038076516"/>
                    </a:ext>
                  </a:extLst>
                </a:gridCol>
                <a:gridCol w="1677060">
                  <a:extLst>
                    <a:ext uri="{9D8B030D-6E8A-4147-A177-3AD203B41FA5}">
                      <a16:colId xmlns:a16="http://schemas.microsoft.com/office/drawing/2014/main" val="3929722927"/>
                    </a:ext>
                  </a:extLst>
                </a:gridCol>
              </a:tblGrid>
              <a:tr h="498698">
                <a:tc>
                  <a:txBody>
                    <a:bodyPr/>
                    <a:lstStyle/>
                    <a:p>
                      <a:pPr algn="ctr"/>
                      <a:r>
                        <a:rPr lang="en-GB" sz="2400" b="1" i="0" dirty="0">
                          <a:solidFill>
                            <a:schemeClr val="tx1"/>
                          </a:solidFill>
                          <a:latin typeface="Century Gothic" panose="020B0502020202020204" pitchFamily="34" charset="0"/>
                        </a:rPr>
                        <a:t>5 pounds</a:t>
                      </a:r>
                    </a:p>
                  </a:txBody>
                  <a:tcPr marL="121706" marR="121706" marT="60853" marB="6085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25cm</a:t>
                      </a:r>
                    </a:p>
                  </a:txBody>
                  <a:tcPr marL="121706" marR="121706" marT="60853" marB="60853"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i="0">
                          <a:solidFill>
                            <a:schemeClr val="tx1"/>
                          </a:solidFill>
                          <a:latin typeface="Century Gothic" panose="020B0502020202020204" pitchFamily="34" charset="0"/>
                        </a:rPr>
                        <a:t>1.12 litres</a:t>
                      </a:r>
                    </a:p>
                  </a:txBody>
                  <a:tcPr marL="121706" marR="121706" marT="60853" marB="6085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52836701"/>
                  </a:ext>
                </a:extLst>
              </a:tr>
              <a:tr h="862488">
                <a:tc>
                  <a:txBody>
                    <a:bodyPr/>
                    <a:lstStyle/>
                    <a:p>
                      <a:pPr algn="ctr"/>
                      <a:endParaRPr lang="en-GB" sz="2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solidFill>
                      <a:schemeClr val="bg1"/>
                    </a:solidFill>
                  </a:tcPr>
                </a:tc>
                <a:tc>
                  <a:txBody>
                    <a:bodyPr/>
                    <a:lstStyle/>
                    <a:p>
                      <a:pPr algn="ctr"/>
                      <a:endParaRPr lang="en-GB" sz="200" b="1" i="0" dirty="0">
                        <a:solidFill>
                          <a:schemeClr val="tx1"/>
                        </a:solidFill>
                        <a:latin typeface="Century Gothic" panose="020B050202020202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38826614"/>
                  </a:ext>
                </a:extLst>
              </a:tr>
              <a:tr h="498698">
                <a:tc>
                  <a:txBody>
                    <a:bodyPr/>
                    <a:lstStyle/>
                    <a:p>
                      <a:pPr algn="ctr"/>
                      <a:r>
                        <a:rPr lang="en-GB" sz="2400" b="1" i="0">
                          <a:solidFill>
                            <a:schemeClr val="tx1"/>
                          </a:solidFill>
                          <a:latin typeface="Century Gothic" panose="020B0502020202020204" pitchFamily="34" charset="0"/>
                        </a:rPr>
                        <a:t>2 pints</a:t>
                      </a:r>
                    </a:p>
                  </a:txBody>
                  <a:tcPr marL="121706" marR="121706" marT="60853" marB="6085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a:solidFill>
                            <a:schemeClr val="tx1"/>
                          </a:solidFill>
                          <a:latin typeface="Century Gothic" panose="020B0502020202020204" pitchFamily="34" charset="0"/>
                        </a:rPr>
                        <a:t>80 ounces</a:t>
                      </a:r>
                    </a:p>
                  </a:txBody>
                  <a:tcPr marL="121706" marR="121706" marT="60853" marB="60853"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00" b="1" i="0">
                        <a:solidFill>
                          <a:schemeClr val="tx1"/>
                        </a:solidFill>
                        <a:latin typeface="Century Gothic" panose="020B050202020202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i="0" dirty="0">
                          <a:solidFill>
                            <a:schemeClr val="tx1"/>
                          </a:solidFill>
                          <a:latin typeface="Century Gothic" panose="020B0502020202020204" pitchFamily="34" charset="0"/>
                        </a:rPr>
                        <a:t>10 inches</a:t>
                      </a:r>
                    </a:p>
                  </a:txBody>
                  <a:tcPr marL="121706" marR="121706" marT="60853" marB="6085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5743621"/>
                  </a:ext>
                </a:extLst>
              </a:tr>
            </a:tbl>
          </a:graphicData>
        </a:graphic>
      </p:graphicFrame>
      <p:sp>
        <p:nvSpPr>
          <p:cNvPr id="9" name="TextBox 8">
            <a:extLst>
              <a:ext uri="{FF2B5EF4-FFF2-40B4-BE49-F238E27FC236}">
                <a16:creationId xmlns:a16="http://schemas.microsoft.com/office/drawing/2014/main" id="{6B6A4724-231D-4FF5-B03C-6B99A17B1D78}"/>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0904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02804BB4-9C04-4AD5-8744-61DD07731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94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imperial units of measure would you associate with these images?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lnSpc>
                <a:spcPct val="150000"/>
              </a:lnSpc>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When else might you see these common imperial measures used in everyday life?</a:t>
            </a:r>
          </a:p>
        </p:txBody>
      </p:sp>
      <p:grpSp>
        <p:nvGrpSpPr>
          <p:cNvPr id="3" name="Group 2">
            <a:extLst>
              <a:ext uri="{FF2B5EF4-FFF2-40B4-BE49-F238E27FC236}">
                <a16:creationId xmlns:a16="http://schemas.microsoft.com/office/drawing/2014/main" id="{28BD1AE5-E0D0-4B7B-AE5C-5A858493E86C}"/>
              </a:ext>
            </a:extLst>
          </p:cNvPr>
          <p:cNvGrpSpPr/>
          <p:nvPr/>
        </p:nvGrpSpPr>
        <p:grpSpPr>
          <a:xfrm>
            <a:off x="1625847" y="4656005"/>
            <a:ext cx="6140888" cy="503802"/>
            <a:chOff x="1602550" y="4656005"/>
            <a:chExt cx="6140888" cy="503802"/>
          </a:xfrm>
        </p:grpSpPr>
        <p:sp>
          <p:nvSpPr>
            <p:cNvPr id="52" name="Rectangle: Rounded Corners 51">
              <a:extLst>
                <a:ext uri="{FF2B5EF4-FFF2-40B4-BE49-F238E27FC236}">
                  <a16:creationId xmlns:a16="http://schemas.microsoft.com/office/drawing/2014/main" id="{F44EF940-9CCD-4F0D-B612-E8C909EA2390}"/>
                </a:ext>
              </a:extLst>
            </p:cNvPr>
            <p:cNvSpPr/>
            <p:nvPr/>
          </p:nvSpPr>
          <p:spPr>
            <a:xfrm>
              <a:off x="1602550" y="4656005"/>
              <a:ext cx="1447325" cy="503802"/>
            </a:xfrm>
            <a:prstGeom prst="roundRect">
              <a:avLst/>
            </a:prstGeom>
            <a:solidFill>
              <a:schemeClr val="accent1">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inches</a:t>
              </a:r>
              <a:endParaRPr lang="en-US" sz="2000" b="1" dirty="0">
                <a:solidFill>
                  <a:schemeClr val="tx1"/>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DC0B9FD2-204E-4781-BB80-6267495118FF}"/>
                </a:ext>
              </a:extLst>
            </p:cNvPr>
            <p:cNvSpPr/>
            <p:nvPr/>
          </p:nvSpPr>
          <p:spPr>
            <a:xfrm>
              <a:off x="3949332" y="4656005"/>
              <a:ext cx="1447325" cy="503802"/>
            </a:xfrm>
            <a:prstGeom prst="roundRect">
              <a:avLst/>
            </a:prstGeom>
            <a:solidFill>
              <a:schemeClr val="accent1">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pounds</a:t>
              </a:r>
              <a:endParaRPr lang="en-US" sz="2000" b="1" dirty="0">
                <a:solidFill>
                  <a:schemeClr val="tx1"/>
                </a:solidFill>
                <a:latin typeface="Century Gothic" panose="020B0502020202020204" pitchFamily="34" charset="0"/>
              </a:endParaRPr>
            </a:p>
          </p:txBody>
        </p:sp>
        <p:sp>
          <p:nvSpPr>
            <p:cNvPr id="74" name="Rectangle: Rounded Corners 73">
              <a:extLst>
                <a:ext uri="{FF2B5EF4-FFF2-40B4-BE49-F238E27FC236}">
                  <a16:creationId xmlns:a16="http://schemas.microsoft.com/office/drawing/2014/main" id="{CCA4EE36-2249-482E-8362-30AEB9FCC284}"/>
                </a:ext>
              </a:extLst>
            </p:cNvPr>
            <p:cNvSpPr/>
            <p:nvPr/>
          </p:nvSpPr>
          <p:spPr>
            <a:xfrm>
              <a:off x="6296113" y="4656005"/>
              <a:ext cx="1447325" cy="503802"/>
            </a:xfrm>
            <a:prstGeom prst="roundRect">
              <a:avLst/>
            </a:prstGeom>
            <a:solidFill>
              <a:schemeClr val="accent1">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pints</a:t>
              </a:r>
              <a:endParaRPr lang="en-US" sz="2000" b="1" dirty="0">
                <a:solidFill>
                  <a:schemeClr val="tx1"/>
                </a:solidFill>
                <a:latin typeface="Century Gothic" panose="020B0502020202020204" pitchFamily="34" charset="0"/>
              </a:endParaRPr>
            </a:p>
          </p:txBody>
        </p:sp>
      </p:grpSp>
      <p:sp>
        <p:nvSpPr>
          <p:cNvPr id="2" name="TextBox 1">
            <a:extLst>
              <a:ext uri="{FF2B5EF4-FFF2-40B4-BE49-F238E27FC236}">
                <a16:creationId xmlns:a16="http://schemas.microsoft.com/office/drawing/2014/main" id="{D3D0B100-8579-40A4-B229-FECF4D3FB8C8}"/>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91448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measurements.</a:t>
            </a:r>
            <a:br>
              <a:rPr lang="en-GB" sz="2000" b="1" dirty="0">
                <a:latin typeface="Century Gothic" panose="020B0502020202020204" pitchFamily="34" charset="0"/>
              </a:rPr>
            </a:br>
            <a:endParaRPr lang="en-GB" sz="20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9660C2A-236E-4BC8-872F-4D0BCE719D05}"/>
              </a:ext>
            </a:extLst>
          </p:cNvPr>
          <p:cNvGraphicFramePr>
            <a:graphicFrameLocks noGrp="1"/>
          </p:cNvGraphicFramePr>
          <p:nvPr/>
        </p:nvGraphicFramePr>
        <p:xfrm>
          <a:off x="1215139" y="1774724"/>
          <a:ext cx="6713722" cy="3139179"/>
        </p:xfrm>
        <a:graphic>
          <a:graphicData uri="http://schemas.openxmlformats.org/drawingml/2006/table">
            <a:tbl>
              <a:tblPr firstRow="1" bandRow="1">
                <a:tableStyleId>{5C22544A-7EE6-4342-B048-85BDC9FD1C3A}</a:tableStyleId>
              </a:tblPr>
              <a:tblGrid>
                <a:gridCol w="3009599">
                  <a:extLst>
                    <a:ext uri="{9D8B030D-6E8A-4147-A177-3AD203B41FA5}">
                      <a16:colId xmlns:a16="http://schemas.microsoft.com/office/drawing/2014/main" val="3451155356"/>
                    </a:ext>
                  </a:extLst>
                </a:gridCol>
                <a:gridCol w="694524">
                  <a:extLst>
                    <a:ext uri="{9D8B030D-6E8A-4147-A177-3AD203B41FA5}">
                      <a16:colId xmlns:a16="http://schemas.microsoft.com/office/drawing/2014/main" val="1617825814"/>
                    </a:ext>
                  </a:extLst>
                </a:gridCol>
                <a:gridCol w="3009599">
                  <a:extLst>
                    <a:ext uri="{9D8B030D-6E8A-4147-A177-3AD203B41FA5}">
                      <a16:colId xmlns:a16="http://schemas.microsoft.com/office/drawing/2014/main" val="364408306"/>
                    </a:ext>
                  </a:extLst>
                </a:gridCol>
              </a:tblGrid>
              <a:tr h="811697">
                <a:tc>
                  <a:txBody>
                    <a:bodyPr/>
                    <a:lstStyle/>
                    <a:p>
                      <a:pPr algn="ctr"/>
                      <a:r>
                        <a:rPr lang="en-GB" sz="2600" b="1" i="0" dirty="0">
                          <a:solidFill>
                            <a:schemeClr val="tx1"/>
                          </a:solidFill>
                          <a:latin typeface="Century Gothic" panose="020B0502020202020204" pitchFamily="34" charset="0"/>
                        </a:rPr>
                        <a:t>                  inches</a:t>
                      </a:r>
                      <a:endParaRPr lang="en-GB" sz="2300" b="1" i="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100 feet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437212"/>
                  </a:ext>
                </a:extLst>
              </a:tr>
              <a:tr h="352044">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340435"/>
                  </a:ext>
                </a:extLst>
              </a:tr>
              <a:tr h="811697">
                <a:tc>
                  <a:txBody>
                    <a:bodyPr/>
                    <a:lstStyle/>
                    <a:p>
                      <a:pPr algn="ctr"/>
                      <a:r>
                        <a:rPr lang="en-GB" sz="2900" b="1" i="0" dirty="0">
                          <a:solidFill>
                            <a:schemeClr val="tx1"/>
                          </a:solidFill>
                          <a:latin typeface="Century Gothic" panose="020B0502020202020204" pitchFamily="34" charset="0"/>
                        </a:rPr>
                        <a:t>100 pints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i="0" dirty="0">
                          <a:solidFill>
                            <a:schemeClr val="tx1"/>
                          </a:solidFill>
                          <a:latin typeface="Century Gothic" panose="020B0502020202020204" pitchFamily="34" charset="0"/>
                        </a:rPr>
                        <a:t>                     litres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408980"/>
                  </a:ext>
                </a:extLst>
              </a:tr>
              <a:tr h="352044">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070053"/>
                  </a:ext>
                </a:extLst>
              </a:tr>
              <a:tr h="811697">
                <a:tc>
                  <a:txBody>
                    <a:bodyPr/>
                    <a:lstStyle/>
                    <a:p>
                      <a:pPr algn="ctr"/>
                      <a:r>
                        <a:rPr lang="en-GB" sz="2600" b="1" i="0" dirty="0">
                          <a:solidFill>
                            <a:schemeClr val="tx1"/>
                          </a:solidFill>
                          <a:latin typeface="Century Gothic" panose="020B0502020202020204" pitchFamily="34" charset="0"/>
                        </a:rPr>
                        <a:t>                    pints</a:t>
                      </a:r>
                      <a:endParaRPr lang="en-GB" sz="2300" b="1" i="0"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0.5 gallon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696722"/>
                  </a:ext>
                </a:extLst>
              </a:tr>
            </a:tbl>
          </a:graphicData>
        </a:graphic>
      </p:graphicFrame>
      <p:sp>
        <p:nvSpPr>
          <p:cNvPr id="10" name="TextBox 9">
            <a:extLst>
              <a:ext uri="{FF2B5EF4-FFF2-40B4-BE49-F238E27FC236}">
                <a16:creationId xmlns:a16="http://schemas.microsoft.com/office/drawing/2014/main" id="{5B2AE24F-588B-4A95-8EAA-ED7F5A2A0B2E}"/>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4639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measurements.</a:t>
            </a:r>
            <a:br>
              <a:rPr lang="en-GB" sz="2000" b="1" dirty="0">
                <a:latin typeface="Century Gothic" panose="020B0502020202020204" pitchFamily="34" charset="0"/>
              </a:rPr>
            </a:br>
            <a:endParaRPr lang="en-GB" sz="20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9660C2A-236E-4BC8-872F-4D0BCE719D05}"/>
              </a:ext>
            </a:extLst>
          </p:cNvPr>
          <p:cNvGraphicFramePr>
            <a:graphicFrameLocks noGrp="1"/>
          </p:cNvGraphicFramePr>
          <p:nvPr/>
        </p:nvGraphicFramePr>
        <p:xfrm>
          <a:off x="1215139" y="1774724"/>
          <a:ext cx="6713722" cy="3139179"/>
        </p:xfrm>
        <a:graphic>
          <a:graphicData uri="http://schemas.openxmlformats.org/drawingml/2006/table">
            <a:tbl>
              <a:tblPr firstRow="1" bandRow="1">
                <a:tableStyleId>{5C22544A-7EE6-4342-B048-85BDC9FD1C3A}</a:tableStyleId>
              </a:tblPr>
              <a:tblGrid>
                <a:gridCol w="3009599">
                  <a:extLst>
                    <a:ext uri="{9D8B030D-6E8A-4147-A177-3AD203B41FA5}">
                      <a16:colId xmlns:a16="http://schemas.microsoft.com/office/drawing/2014/main" val="3451155356"/>
                    </a:ext>
                  </a:extLst>
                </a:gridCol>
                <a:gridCol w="694524">
                  <a:extLst>
                    <a:ext uri="{9D8B030D-6E8A-4147-A177-3AD203B41FA5}">
                      <a16:colId xmlns:a16="http://schemas.microsoft.com/office/drawing/2014/main" val="1617825814"/>
                    </a:ext>
                  </a:extLst>
                </a:gridCol>
                <a:gridCol w="3009599">
                  <a:extLst>
                    <a:ext uri="{9D8B030D-6E8A-4147-A177-3AD203B41FA5}">
                      <a16:colId xmlns:a16="http://schemas.microsoft.com/office/drawing/2014/main" val="364408306"/>
                    </a:ext>
                  </a:extLst>
                </a:gridCol>
              </a:tblGrid>
              <a:tr h="811697">
                <a:tc>
                  <a:txBody>
                    <a:bodyPr/>
                    <a:lstStyle/>
                    <a:p>
                      <a:pPr algn="ctr"/>
                      <a:r>
                        <a:rPr lang="en-GB" sz="2300" b="1" i="0" dirty="0">
                          <a:solidFill>
                            <a:schemeClr val="tx1"/>
                          </a:solidFill>
                          <a:latin typeface="Century Gothic" panose="020B0502020202020204" pitchFamily="34" charset="0"/>
                        </a:rPr>
                        <a:t> </a:t>
                      </a:r>
                      <a:r>
                        <a:rPr lang="en-GB" sz="2600" b="1" i="0" dirty="0">
                          <a:solidFill>
                            <a:srgbClr val="FF0000"/>
                          </a:solidFill>
                          <a:latin typeface="Century Gothic" panose="020B0502020202020204" pitchFamily="34" charset="0"/>
                        </a:rPr>
                        <a:t>1,200 inches</a:t>
                      </a:r>
                      <a:endParaRPr lang="en-GB" sz="2300" b="1" i="0"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100 feet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437212"/>
                  </a:ext>
                </a:extLst>
              </a:tr>
              <a:tr h="352044">
                <a:tc>
                  <a:txBody>
                    <a:bodyPr/>
                    <a:lstStyle/>
                    <a:p>
                      <a:pPr algn="ctr"/>
                      <a:endParaRPr lang="en-GB" sz="2300" b="1" i="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340435"/>
                  </a:ext>
                </a:extLst>
              </a:tr>
              <a:tr h="811697">
                <a:tc>
                  <a:txBody>
                    <a:bodyPr/>
                    <a:lstStyle/>
                    <a:p>
                      <a:pPr algn="ctr"/>
                      <a:r>
                        <a:rPr lang="en-GB" sz="2900" b="1" i="0" dirty="0">
                          <a:solidFill>
                            <a:schemeClr val="tx1"/>
                          </a:solidFill>
                          <a:latin typeface="Century Gothic" panose="020B0502020202020204" pitchFamily="34" charset="0"/>
                        </a:rPr>
                        <a:t>100 pints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600" b="1" i="0" dirty="0">
                          <a:solidFill>
                            <a:schemeClr val="tx1"/>
                          </a:solidFill>
                          <a:latin typeface="Century Gothic" panose="020B0502020202020204" pitchFamily="34" charset="0"/>
                        </a:rPr>
                        <a:t>         </a:t>
                      </a:r>
                      <a:r>
                        <a:rPr lang="en-GB" sz="2600" b="1" i="0" dirty="0">
                          <a:solidFill>
                            <a:srgbClr val="FF0000"/>
                          </a:solidFill>
                          <a:latin typeface="Century Gothic" panose="020B0502020202020204" pitchFamily="34" charset="0"/>
                        </a:rPr>
                        <a:t>56 litres</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408980"/>
                  </a:ext>
                </a:extLst>
              </a:tr>
              <a:tr h="352044">
                <a:tc>
                  <a:txBody>
                    <a:bodyPr/>
                    <a:lstStyle/>
                    <a:p>
                      <a:pPr algn="ctr"/>
                      <a:endParaRPr lang="en-GB" sz="2300" b="1" i="0"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3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070053"/>
                  </a:ext>
                </a:extLst>
              </a:tr>
              <a:tr h="811697">
                <a:tc>
                  <a:txBody>
                    <a:bodyPr/>
                    <a:lstStyle/>
                    <a:p>
                      <a:pPr algn="ctr"/>
                      <a:r>
                        <a:rPr lang="en-GB" sz="2300" b="1" i="0" dirty="0">
                          <a:solidFill>
                            <a:srgbClr val="FF0000"/>
                          </a:solidFill>
                          <a:latin typeface="Century Gothic" panose="020B0502020202020204" pitchFamily="34" charset="0"/>
                        </a:rPr>
                        <a:t>              </a:t>
                      </a:r>
                      <a:r>
                        <a:rPr lang="en-GB" sz="2600" b="1" i="0" dirty="0">
                          <a:solidFill>
                            <a:srgbClr val="FF0000"/>
                          </a:solidFill>
                          <a:latin typeface="Century Gothic" panose="020B0502020202020204" pitchFamily="34" charset="0"/>
                        </a:rPr>
                        <a:t>4 pints</a:t>
                      </a:r>
                      <a:endParaRPr lang="en-GB" sz="2300" b="1" i="0" dirty="0">
                        <a:solidFill>
                          <a:srgbClr val="FF0000"/>
                        </a:solidFill>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i="0" dirty="0">
                          <a:solidFill>
                            <a:schemeClr val="tx1"/>
                          </a:solidFill>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900" b="1" i="0" dirty="0">
                          <a:solidFill>
                            <a:schemeClr val="tx1"/>
                          </a:solidFill>
                          <a:latin typeface="Century Gothic" panose="020B0502020202020204" pitchFamily="34" charset="0"/>
                        </a:rPr>
                        <a:t>0.5 gallon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696722"/>
                  </a:ext>
                </a:extLst>
              </a:tr>
            </a:tbl>
          </a:graphicData>
        </a:graphic>
      </p:graphicFrame>
      <p:sp>
        <p:nvSpPr>
          <p:cNvPr id="10" name="TextBox 9">
            <a:extLst>
              <a:ext uri="{FF2B5EF4-FFF2-40B4-BE49-F238E27FC236}">
                <a16:creationId xmlns:a16="http://schemas.microsoft.com/office/drawing/2014/main" id="{66F38664-C578-4EA7-B1D1-B9F31CFEB0D4}"/>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046834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r>
              <a:rPr lang="en-GB" sz="1600" b="1" u="sng" dirty="0">
                <a:solidFill>
                  <a:schemeClr val="bg2">
                    <a:lumMod val="50000"/>
                  </a:schemeClr>
                </a:solidFill>
                <a:latin typeface="Century Gothic" panose="020B0502020202020204" pitchFamily="34" charset="0"/>
              </a:rPr>
              <a:t>Friday 8</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May 2020</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a:t>
            </a: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0.25 of a gallon is the </a:t>
            </a:r>
          </a:p>
          <a:p>
            <a:pPr lvl="0" algn="ctr" defTabSz="514350">
              <a:defRPr/>
            </a:pPr>
            <a:r>
              <a:rPr lang="en-GB" sz="2000" b="1" dirty="0">
                <a:solidFill>
                  <a:schemeClr val="tx1"/>
                </a:solidFill>
                <a:latin typeface="Century Gothic" panose="020B0502020202020204" pitchFamily="34" charset="0"/>
              </a:rPr>
              <a:t>same as 4 pints.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90559E91-FBF4-4ED8-BFB8-85F24EFE9B27}"/>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44478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a:t>
            </a: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0.25 of a gallon is the </a:t>
            </a:r>
          </a:p>
          <a:p>
            <a:pPr lvl="0" algn="ctr" defTabSz="514350">
              <a:defRPr/>
            </a:pPr>
            <a:r>
              <a:rPr lang="en-GB" sz="2000" b="1" dirty="0">
                <a:solidFill>
                  <a:schemeClr val="tx1"/>
                </a:solidFill>
                <a:latin typeface="Century Gothic" panose="020B0502020202020204" pitchFamily="34" charset="0"/>
              </a:rPr>
              <a:t>same as 4 pints.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False because…</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C1631204-F087-465A-9DA1-1C6CEDFDDCC4}"/>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5391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True or false?</a:t>
            </a: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16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0.25 of a gallon is the </a:t>
            </a:r>
          </a:p>
          <a:p>
            <a:pPr lvl="0" algn="ctr" defTabSz="514350">
              <a:defRPr/>
            </a:pPr>
            <a:r>
              <a:rPr lang="en-GB" sz="2000" b="1" dirty="0">
                <a:solidFill>
                  <a:schemeClr val="tx1"/>
                </a:solidFill>
                <a:latin typeface="Century Gothic" panose="020B0502020202020204" pitchFamily="34" charset="0"/>
              </a:rPr>
              <a:t>same as 4 pints.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your answer.</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rgbClr val="FF0000"/>
                </a:solidFill>
                <a:latin typeface="Century Gothic" panose="020B0502020202020204" pitchFamily="34" charset="0"/>
              </a:rPr>
              <a:t>False because 1 gallon = 8 pints, so 0.25 = 2 pints</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E1E434FB-7EC9-44A6-8A35-01831B2E90F3}"/>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403000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B1B609F2-EF68-4FF6-8435-D1DA3DB6CAA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0" name="Rounded Rectangular Callout 35">
            <a:extLst>
              <a:ext uri="{FF2B5EF4-FFF2-40B4-BE49-F238E27FC236}">
                <a16:creationId xmlns:a16="http://schemas.microsoft.com/office/drawing/2014/main" id="{AA154747-DC6A-4474-AD03-422202AB4E24}"/>
              </a:ext>
            </a:extLst>
          </p:cNvPr>
          <p:cNvSpPr/>
          <p:nvPr/>
        </p:nvSpPr>
        <p:spPr>
          <a:xfrm>
            <a:off x="3481138" y="2033232"/>
            <a:ext cx="3896938" cy="1688395"/>
          </a:xfrm>
          <a:prstGeom prst="wedgeRoundRectCallout">
            <a:avLst>
              <a:gd name="adj1" fmla="val -55761"/>
              <a:gd name="adj2" fmla="val 2418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My bath has a volume of 100 pints which is the same as 560 litres.</a:t>
            </a:r>
          </a:p>
        </p:txBody>
      </p:sp>
      <p:sp>
        <p:nvSpPr>
          <p:cNvPr id="11" name="Rectangle 10">
            <a:extLst>
              <a:ext uri="{FF2B5EF4-FFF2-40B4-BE49-F238E27FC236}">
                <a16:creationId xmlns:a16="http://schemas.microsoft.com/office/drawing/2014/main" id="{D810B442-B2CF-4C77-BDC1-97DFFEF3E0F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Suzie is converting the volume of her bath.</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says: </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Is Suzie correct? Explain your answer.</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503D7D4F-2F21-4CF3-9628-B10E397CD0B0}"/>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78038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B1B609F2-EF68-4FF6-8435-D1DA3DB6CAA8}"/>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0" name="Rounded Rectangular Callout 35">
            <a:extLst>
              <a:ext uri="{FF2B5EF4-FFF2-40B4-BE49-F238E27FC236}">
                <a16:creationId xmlns:a16="http://schemas.microsoft.com/office/drawing/2014/main" id="{AA154747-DC6A-4474-AD03-422202AB4E24}"/>
              </a:ext>
            </a:extLst>
          </p:cNvPr>
          <p:cNvSpPr/>
          <p:nvPr/>
        </p:nvSpPr>
        <p:spPr>
          <a:xfrm>
            <a:off x="3481138" y="2033232"/>
            <a:ext cx="3896938" cy="1688395"/>
          </a:xfrm>
          <a:prstGeom prst="wedgeRoundRectCallout">
            <a:avLst>
              <a:gd name="adj1" fmla="val -55761"/>
              <a:gd name="adj2" fmla="val 2418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My bath has a volume of 100 pints which is the same as 560 litres.</a:t>
            </a:r>
          </a:p>
        </p:txBody>
      </p:sp>
      <p:sp>
        <p:nvSpPr>
          <p:cNvPr id="11" name="Rectangle 10">
            <a:extLst>
              <a:ext uri="{FF2B5EF4-FFF2-40B4-BE49-F238E27FC236}">
                <a16:creationId xmlns:a16="http://schemas.microsoft.com/office/drawing/2014/main" id="{D810B442-B2CF-4C77-BDC1-97DFFEF3E0F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Suzie is converting the volume of her bath.</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says: </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Is Suzie correct? Explain your answer.</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Suzie has multiplied 0.56 litres by 1,000 instead of 100. 1 pint = 0.56 litres so 100 pints = 56 litres.</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2" name="TextBox 11">
            <a:extLst>
              <a:ext uri="{FF2B5EF4-FFF2-40B4-BE49-F238E27FC236}">
                <a16:creationId xmlns:a16="http://schemas.microsoft.com/office/drawing/2014/main" id="{F3BB4D5A-24FE-4CE9-BB17-2E826EF3BE97}"/>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37936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Yusuf is ordering material for a project. He must convert the measurements to cm as they each cost £2 per 10cm.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will the material cost?</a:t>
            </a:r>
          </a:p>
          <a:p>
            <a:endParaRPr lang="en-GB" sz="2000" b="1" dirty="0">
              <a:solidFill>
                <a:schemeClr val="tx1"/>
              </a:solidFill>
              <a:latin typeface="Century Gothic" panose="020B0502020202020204" pitchFamily="34" charset="0"/>
            </a:endParaRPr>
          </a:p>
        </p:txBody>
      </p:sp>
      <p:graphicFrame>
        <p:nvGraphicFramePr>
          <p:cNvPr id="36" name="Table 35">
            <a:extLst>
              <a:ext uri="{FF2B5EF4-FFF2-40B4-BE49-F238E27FC236}">
                <a16:creationId xmlns:a16="http://schemas.microsoft.com/office/drawing/2014/main" id="{F5F8927C-224C-4148-B323-5D74899EC917}"/>
              </a:ext>
            </a:extLst>
          </p:cNvPr>
          <p:cNvGraphicFramePr>
            <a:graphicFrameLocks noGrp="1"/>
          </p:cNvGraphicFramePr>
          <p:nvPr/>
        </p:nvGraphicFramePr>
        <p:xfrm>
          <a:off x="3168000" y="1840712"/>
          <a:ext cx="2808000" cy="2880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19167496"/>
                    </a:ext>
                  </a:extLst>
                </a:gridCol>
              </a:tblGrid>
              <a:tr h="720000">
                <a:tc>
                  <a:txBody>
                    <a:bodyPr/>
                    <a:lstStyle/>
                    <a:p>
                      <a:pPr algn="ctr"/>
                      <a:r>
                        <a:rPr lang="en-GB" sz="2000" b="1" i="0" dirty="0">
                          <a:solidFill>
                            <a:schemeClr val="tx1"/>
                          </a:solidFill>
                          <a:latin typeface="Century Gothic" panose="020B0502020202020204" pitchFamily="34" charset="0"/>
                        </a:rPr>
                        <a:t>Amount Needed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4971531"/>
                  </a:ext>
                </a:extLst>
              </a:tr>
              <a:tr h="720000">
                <a:tc>
                  <a:txBody>
                    <a:bodyPr/>
                    <a:lstStyle/>
                    <a:p>
                      <a:pPr algn="ctr"/>
                      <a:r>
                        <a:rPr lang="en-GB" sz="2000" b="1" i="0" dirty="0">
                          <a:solidFill>
                            <a:schemeClr val="tx1"/>
                          </a:solidFill>
                          <a:latin typeface="Century Gothic" panose="020B0502020202020204" pitchFamily="34" charset="0"/>
                        </a:rPr>
                        <a:t>8 inches 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80125"/>
                  </a:ext>
                </a:extLst>
              </a:tr>
              <a:tr h="720000">
                <a:tc>
                  <a:txBody>
                    <a:bodyPr/>
                    <a:lstStyle/>
                    <a:p>
                      <a:pPr algn="ctr"/>
                      <a:r>
                        <a:rPr lang="en-GB" sz="2000" b="1" i="0" dirty="0">
                          <a:solidFill>
                            <a:schemeClr val="tx1"/>
                          </a:solidFill>
                          <a:latin typeface="Century Gothic" panose="020B0502020202020204" pitchFamily="34" charset="0"/>
                        </a:rPr>
                        <a:t>4 inches flowery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880483"/>
                  </a:ext>
                </a:extLst>
              </a:tr>
              <a:tr h="720000">
                <a:tc>
                  <a:txBody>
                    <a:bodyPr/>
                    <a:lstStyle/>
                    <a:p>
                      <a:pPr algn="ctr"/>
                      <a:r>
                        <a:rPr lang="en-GB" sz="2000" b="1" i="0" dirty="0">
                          <a:solidFill>
                            <a:schemeClr val="tx1"/>
                          </a:solidFill>
                          <a:latin typeface="Century Gothic" panose="020B0502020202020204" pitchFamily="34" charset="0"/>
                        </a:rPr>
                        <a:t>1 foot white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928097"/>
                  </a:ext>
                </a:extLst>
              </a:tr>
            </a:tbl>
          </a:graphicData>
        </a:graphic>
      </p:graphicFrame>
      <p:sp>
        <p:nvSpPr>
          <p:cNvPr id="9" name="TextBox 8">
            <a:extLst>
              <a:ext uri="{FF2B5EF4-FFF2-40B4-BE49-F238E27FC236}">
                <a16:creationId xmlns:a16="http://schemas.microsoft.com/office/drawing/2014/main" id="{2F0BF840-6A13-4C86-96C3-5F818D86F33B}"/>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636014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Yusuf is ordering material for a project. He must convert the measurements to cm as they each cost £2 per 10cm.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will the material cost?</a:t>
            </a:r>
          </a:p>
          <a:p>
            <a:pPr algn="ctr"/>
            <a:r>
              <a:rPr lang="en-GB" sz="2000" b="1" dirty="0">
                <a:solidFill>
                  <a:srgbClr val="FF0000"/>
                </a:solidFill>
                <a:latin typeface="Century Gothic" panose="020B0502020202020204" pitchFamily="34" charset="0"/>
              </a:rPr>
              <a:t>Blue: 20cm = £4. Flowery: 10cm = £2. White: 30cm = £6</a:t>
            </a:r>
          </a:p>
          <a:p>
            <a:pPr algn="ctr"/>
            <a:r>
              <a:rPr lang="en-GB" sz="2000" b="1" dirty="0">
                <a:solidFill>
                  <a:srgbClr val="FF0000"/>
                </a:solidFill>
                <a:latin typeface="Century Gothic" panose="020B0502020202020204" pitchFamily="34" charset="0"/>
              </a:rPr>
              <a:t>Total cost = £12</a:t>
            </a:r>
          </a:p>
        </p:txBody>
      </p:sp>
      <p:graphicFrame>
        <p:nvGraphicFramePr>
          <p:cNvPr id="36" name="Table 35">
            <a:extLst>
              <a:ext uri="{FF2B5EF4-FFF2-40B4-BE49-F238E27FC236}">
                <a16:creationId xmlns:a16="http://schemas.microsoft.com/office/drawing/2014/main" id="{F5F8927C-224C-4148-B323-5D74899EC917}"/>
              </a:ext>
            </a:extLst>
          </p:cNvPr>
          <p:cNvGraphicFramePr>
            <a:graphicFrameLocks noGrp="1"/>
          </p:cNvGraphicFramePr>
          <p:nvPr/>
        </p:nvGraphicFramePr>
        <p:xfrm>
          <a:off x="3168000" y="1840712"/>
          <a:ext cx="2808000" cy="2880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19167496"/>
                    </a:ext>
                  </a:extLst>
                </a:gridCol>
              </a:tblGrid>
              <a:tr h="720000">
                <a:tc>
                  <a:txBody>
                    <a:bodyPr/>
                    <a:lstStyle/>
                    <a:p>
                      <a:pPr algn="ctr"/>
                      <a:r>
                        <a:rPr lang="en-GB" sz="2000" b="1" i="0" dirty="0">
                          <a:solidFill>
                            <a:schemeClr val="tx1"/>
                          </a:solidFill>
                          <a:latin typeface="Century Gothic" panose="020B0502020202020204" pitchFamily="34" charset="0"/>
                        </a:rPr>
                        <a:t>Amount Needed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4971531"/>
                  </a:ext>
                </a:extLst>
              </a:tr>
              <a:tr h="720000">
                <a:tc>
                  <a:txBody>
                    <a:bodyPr/>
                    <a:lstStyle/>
                    <a:p>
                      <a:pPr algn="ctr"/>
                      <a:r>
                        <a:rPr lang="en-GB" sz="2000" b="1" i="0" dirty="0">
                          <a:solidFill>
                            <a:schemeClr val="tx1"/>
                          </a:solidFill>
                          <a:latin typeface="Century Gothic" panose="020B0502020202020204" pitchFamily="34" charset="0"/>
                        </a:rPr>
                        <a:t>8 inches blue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80125"/>
                  </a:ext>
                </a:extLst>
              </a:tr>
              <a:tr h="720000">
                <a:tc>
                  <a:txBody>
                    <a:bodyPr/>
                    <a:lstStyle/>
                    <a:p>
                      <a:pPr algn="ctr"/>
                      <a:r>
                        <a:rPr lang="en-GB" sz="2000" b="1" i="0" dirty="0">
                          <a:solidFill>
                            <a:schemeClr val="tx1"/>
                          </a:solidFill>
                          <a:latin typeface="Century Gothic" panose="020B0502020202020204" pitchFamily="34" charset="0"/>
                        </a:rPr>
                        <a:t>4 inches flowery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880483"/>
                  </a:ext>
                </a:extLst>
              </a:tr>
              <a:tr h="720000">
                <a:tc>
                  <a:txBody>
                    <a:bodyPr/>
                    <a:lstStyle/>
                    <a:p>
                      <a:pPr algn="ctr"/>
                      <a:r>
                        <a:rPr lang="en-GB" sz="2000" b="1" i="0" dirty="0">
                          <a:solidFill>
                            <a:schemeClr val="tx1"/>
                          </a:solidFill>
                          <a:latin typeface="Century Gothic" panose="020B0502020202020204" pitchFamily="34" charset="0"/>
                        </a:rPr>
                        <a:t>1 foot white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928097"/>
                  </a:ext>
                </a:extLst>
              </a:tr>
            </a:tbl>
          </a:graphicData>
        </a:graphic>
      </p:graphicFrame>
      <p:sp>
        <p:nvSpPr>
          <p:cNvPr id="9" name="TextBox 8">
            <a:extLst>
              <a:ext uri="{FF2B5EF4-FFF2-40B4-BE49-F238E27FC236}">
                <a16:creationId xmlns:a16="http://schemas.microsoft.com/office/drawing/2014/main" id="{504BF208-68E2-4C82-B034-E7F053C0A170}"/>
              </a:ext>
            </a:extLst>
          </p:cNvPr>
          <p:cNvSpPr txBox="1"/>
          <p:nvPr/>
        </p:nvSpPr>
        <p:spPr>
          <a:xfrm>
            <a:off x="8328696" y="5976476"/>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78813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02804BB4-9C04-4AD5-8744-61DD07731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94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imperial units of measure would you associate with these images?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lnSpc>
                <a:spcPct val="150000"/>
              </a:lnSpc>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When else might you see these common imperial measures used in everyday life?</a:t>
            </a:r>
          </a:p>
          <a:p>
            <a:pPr algn="ctr"/>
            <a:r>
              <a:rPr lang="en-GB" sz="2000" b="1" dirty="0">
                <a:solidFill>
                  <a:srgbClr val="FF0000"/>
                </a:solidFill>
                <a:latin typeface="Century Gothic" panose="020B0502020202020204" pitchFamily="34" charset="0"/>
              </a:rPr>
              <a:t>Various individual responses.</a:t>
            </a:r>
          </a:p>
        </p:txBody>
      </p:sp>
      <p:sp>
        <p:nvSpPr>
          <p:cNvPr id="2" name="TextBox 1">
            <a:extLst>
              <a:ext uri="{FF2B5EF4-FFF2-40B4-BE49-F238E27FC236}">
                <a16:creationId xmlns:a16="http://schemas.microsoft.com/office/drawing/2014/main" id="{D3D0B100-8579-40A4-B229-FECF4D3FB8C8}"/>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grpSp>
        <p:nvGrpSpPr>
          <p:cNvPr id="13" name="Group 12">
            <a:extLst>
              <a:ext uri="{FF2B5EF4-FFF2-40B4-BE49-F238E27FC236}">
                <a16:creationId xmlns:a16="http://schemas.microsoft.com/office/drawing/2014/main" id="{CE81D6BF-454B-4A80-AEB9-AF50D44632F3}"/>
              </a:ext>
            </a:extLst>
          </p:cNvPr>
          <p:cNvGrpSpPr/>
          <p:nvPr/>
        </p:nvGrpSpPr>
        <p:grpSpPr>
          <a:xfrm>
            <a:off x="1625847" y="4656005"/>
            <a:ext cx="6140888" cy="503802"/>
            <a:chOff x="1602550" y="4656005"/>
            <a:chExt cx="6140888" cy="503802"/>
          </a:xfrm>
        </p:grpSpPr>
        <p:sp>
          <p:nvSpPr>
            <p:cNvPr id="14" name="Rectangle: Rounded Corners 13">
              <a:extLst>
                <a:ext uri="{FF2B5EF4-FFF2-40B4-BE49-F238E27FC236}">
                  <a16:creationId xmlns:a16="http://schemas.microsoft.com/office/drawing/2014/main" id="{6083C651-8727-4218-9F72-A8786D1D96E2}"/>
                </a:ext>
              </a:extLst>
            </p:cNvPr>
            <p:cNvSpPr/>
            <p:nvPr/>
          </p:nvSpPr>
          <p:spPr>
            <a:xfrm>
              <a:off x="1602550" y="4656005"/>
              <a:ext cx="1447325" cy="503802"/>
            </a:xfrm>
            <a:prstGeom prst="roundRect">
              <a:avLst/>
            </a:prstGeom>
            <a:solidFill>
              <a:schemeClr val="accent1">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inches</a:t>
              </a:r>
              <a:endParaRPr lang="en-US" sz="2000" b="1" dirty="0">
                <a:solidFill>
                  <a:srgbClr val="FF0000"/>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62250500-0AE7-43E5-90CF-2F18BCB40C71}"/>
                </a:ext>
              </a:extLst>
            </p:cNvPr>
            <p:cNvSpPr/>
            <p:nvPr/>
          </p:nvSpPr>
          <p:spPr>
            <a:xfrm>
              <a:off x="3949332" y="4656005"/>
              <a:ext cx="1447325" cy="503802"/>
            </a:xfrm>
            <a:prstGeom prst="roundRect">
              <a:avLst/>
            </a:prstGeom>
            <a:solidFill>
              <a:schemeClr val="accent1">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pints</a:t>
              </a:r>
              <a:endParaRPr lang="en-US" sz="2000" b="1" dirty="0">
                <a:solidFill>
                  <a:srgbClr val="FF0000"/>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FDAEBBAC-539D-4C34-9AF7-5A7DFE3B5377}"/>
                </a:ext>
              </a:extLst>
            </p:cNvPr>
            <p:cNvSpPr/>
            <p:nvPr/>
          </p:nvSpPr>
          <p:spPr>
            <a:xfrm>
              <a:off x="6296113" y="4656005"/>
              <a:ext cx="1447325" cy="503802"/>
            </a:xfrm>
            <a:prstGeom prst="roundRect">
              <a:avLst/>
            </a:prstGeom>
            <a:solidFill>
              <a:schemeClr val="accent1">
                <a:lumMod val="20000"/>
                <a:lumOff val="8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pounds</a:t>
              </a:r>
              <a:endParaRPr lang="en-US" sz="2000" b="1"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134762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If 1 pint = 568ml, circle the measurement that are less than 5 pints.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id="{13613301-3E01-4BA6-B9FB-D2AB26E7D7A7}"/>
              </a:ext>
            </a:extLst>
          </p:cNvPr>
          <p:cNvGraphicFramePr>
            <a:graphicFrameLocks noGrp="1"/>
          </p:cNvGraphicFramePr>
          <p:nvPr/>
        </p:nvGraphicFramePr>
        <p:xfrm>
          <a:off x="1827381" y="2059146"/>
          <a:ext cx="5489238" cy="3389156"/>
        </p:xfrm>
        <a:graphic>
          <a:graphicData uri="http://schemas.openxmlformats.org/drawingml/2006/table">
            <a:tbl>
              <a:tblPr firstRow="1" bandRow="1">
                <a:tableStyleId>{5C22544A-7EE6-4342-B048-85BDC9FD1C3A}</a:tableStyleId>
              </a:tblPr>
              <a:tblGrid>
                <a:gridCol w="2744619">
                  <a:extLst>
                    <a:ext uri="{9D8B030D-6E8A-4147-A177-3AD203B41FA5}">
                      <a16:colId xmlns:a16="http://schemas.microsoft.com/office/drawing/2014/main" val="2073354666"/>
                    </a:ext>
                  </a:extLst>
                </a:gridCol>
                <a:gridCol w="2744619">
                  <a:extLst>
                    <a:ext uri="{9D8B030D-6E8A-4147-A177-3AD203B41FA5}">
                      <a16:colId xmlns:a16="http://schemas.microsoft.com/office/drawing/2014/main" val="87122179"/>
                    </a:ext>
                  </a:extLst>
                </a:gridCol>
              </a:tblGrid>
              <a:tr h="847289">
                <a:tc>
                  <a:txBody>
                    <a:bodyPr/>
                    <a:lstStyle/>
                    <a:p>
                      <a:pPr algn="ctr"/>
                      <a:r>
                        <a:rPr lang="en-GB" sz="3600" b="1" dirty="0">
                          <a:solidFill>
                            <a:schemeClr val="tx1"/>
                          </a:solidFill>
                          <a:latin typeface="Century Gothic" panose="020B0502020202020204" pitchFamily="34" charset="0"/>
                        </a:rPr>
                        <a:t>957ml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chemeClr val="tx1"/>
                          </a:solidFill>
                          <a:latin typeface="Century Gothic" panose="020B0502020202020204" pitchFamily="34" charset="0"/>
                        </a:rPr>
                        <a:t>2419ml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9944617"/>
                  </a:ext>
                </a:extLst>
              </a:tr>
              <a:tr h="847289">
                <a:tc>
                  <a:txBody>
                    <a:bodyPr/>
                    <a:lstStyle/>
                    <a:p>
                      <a:pPr algn="ctr"/>
                      <a:r>
                        <a:rPr lang="en-GB" sz="3600" b="1" dirty="0">
                          <a:solidFill>
                            <a:schemeClr val="tx1"/>
                          </a:solidFill>
                          <a:latin typeface="Century Gothic" panose="020B0502020202020204" pitchFamily="34" charset="0"/>
                        </a:rPr>
                        <a:t>2850ml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3000ml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507652"/>
                  </a:ext>
                </a:extLst>
              </a:tr>
              <a:tr h="847289">
                <a:tc>
                  <a:txBody>
                    <a:bodyPr/>
                    <a:lstStyle/>
                    <a:p>
                      <a:pPr algn="ctr"/>
                      <a:r>
                        <a:rPr lang="en-GB" sz="3600" b="1" dirty="0">
                          <a:solidFill>
                            <a:schemeClr val="tx1"/>
                          </a:solidFill>
                          <a:latin typeface="Century Gothic" panose="020B0502020202020204" pitchFamily="34" charset="0"/>
                        </a:rPr>
                        <a:t>2951ml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1989ml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617470"/>
                  </a:ext>
                </a:extLst>
              </a:tr>
              <a:tr h="847289">
                <a:tc>
                  <a:txBody>
                    <a:bodyPr/>
                    <a:lstStyle/>
                    <a:p>
                      <a:pPr algn="ctr"/>
                      <a:r>
                        <a:rPr lang="en-GB" sz="3600" b="1" dirty="0">
                          <a:solidFill>
                            <a:schemeClr val="tx1"/>
                          </a:solidFill>
                          <a:latin typeface="Century Gothic" panose="020B0502020202020204" pitchFamily="34" charset="0"/>
                        </a:rPr>
                        <a:t>2838ml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7502ml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960475"/>
                  </a:ext>
                </a:extLst>
              </a:tr>
            </a:tbl>
          </a:graphicData>
        </a:graphic>
      </p:graphicFrame>
      <p:sp>
        <p:nvSpPr>
          <p:cNvPr id="13" name="TextBox 12">
            <a:extLst>
              <a:ext uri="{FF2B5EF4-FFF2-40B4-BE49-F238E27FC236}">
                <a16:creationId xmlns:a16="http://schemas.microsoft.com/office/drawing/2014/main" id="{CED3B7E0-E824-4828-8663-6DDC5F7EB485}"/>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90771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If 1 pint = 568ml, circle the measurement that are less than 5 pints. </a:t>
            </a: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AB9EC76-84E5-482A-B750-4101721AD056}"/>
              </a:ext>
            </a:extLst>
          </p:cNvPr>
          <p:cNvGraphicFramePr>
            <a:graphicFrameLocks noGrp="1"/>
          </p:cNvGraphicFramePr>
          <p:nvPr/>
        </p:nvGraphicFramePr>
        <p:xfrm>
          <a:off x="1827381" y="2059146"/>
          <a:ext cx="5489238" cy="3389156"/>
        </p:xfrm>
        <a:graphic>
          <a:graphicData uri="http://schemas.openxmlformats.org/drawingml/2006/table">
            <a:tbl>
              <a:tblPr firstRow="1" bandRow="1">
                <a:tableStyleId>{5C22544A-7EE6-4342-B048-85BDC9FD1C3A}</a:tableStyleId>
              </a:tblPr>
              <a:tblGrid>
                <a:gridCol w="2744619">
                  <a:extLst>
                    <a:ext uri="{9D8B030D-6E8A-4147-A177-3AD203B41FA5}">
                      <a16:colId xmlns:a16="http://schemas.microsoft.com/office/drawing/2014/main" val="2073354666"/>
                    </a:ext>
                  </a:extLst>
                </a:gridCol>
                <a:gridCol w="2744619">
                  <a:extLst>
                    <a:ext uri="{9D8B030D-6E8A-4147-A177-3AD203B41FA5}">
                      <a16:colId xmlns:a16="http://schemas.microsoft.com/office/drawing/2014/main" val="87122179"/>
                    </a:ext>
                  </a:extLst>
                </a:gridCol>
              </a:tblGrid>
              <a:tr h="847289">
                <a:tc>
                  <a:txBody>
                    <a:bodyPr/>
                    <a:lstStyle/>
                    <a:p>
                      <a:pPr algn="ctr"/>
                      <a:r>
                        <a:rPr lang="en-GB" sz="3600" b="1" dirty="0">
                          <a:solidFill>
                            <a:srgbClr val="FF0000"/>
                          </a:solidFill>
                          <a:latin typeface="Century Gothic" panose="020B0502020202020204" pitchFamily="34" charset="0"/>
                        </a:rPr>
                        <a:t>957ml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FF0000"/>
                          </a:solidFill>
                          <a:latin typeface="Century Gothic" panose="020B0502020202020204" pitchFamily="34" charset="0"/>
                        </a:rPr>
                        <a:t>2419ml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9944617"/>
                  </a:ext>
                </a:extLst>
              </a:tr>
              <a:tr h="847289">
                <a:tc>
                  <a:txBody>
                    <a:bodyPr/>
                    <a:lstStyle/>
                    <a:p>
                      <a:pPr algn="ctr"/>
                      <a:r>
                        <a:rPr lang="en-GB" sz="3600" b="1" dirty="0">
                          <a:solidFill>
                            <a:schemeClr val="tx1"/>
                          </a:solidFill>
                          <a:latin typeface="Century Gothic" panose="020B0502020202020204" pitchFamily="34" charset="0"/>
                        </a:rPr>
                        <a:t>2850ml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3000ml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507652"/>
                  </a:ext>
                </a:extLst>
              </a:tr>
              <a:tr h="847289">
                <a:tc>
                  <a:txBody>
                    <a:bodyPr/>
                    <a:lstStyle/>
                    <a:p>
                      <a:pPr algn="ctr"/>
                      <a:r>
                        <a:rPr lang="en-GB" sz="3600" b="1" dirty="0">
                          <a:solidFill>
                            <a:schemeClr val="tx1"/>
                          </a:solidFill>
                          <a:latin typeface="Century Gothic" panose="020B0502020202020204" pitchFamily="34" charset="0"/>
                        </a:rPr>
                        <a:t>2951ml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1989ml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617470"/>
                  </a:ext>
                </a:extLst>
              </a:tr>
              <a:tr h="847289">
                <a:tc>
                  <a:txBody>
                    <a:bodyPr/>
                    <a:lstStyle/>
                    <a:p>
                      <a:pPr algn="ctr"/>
                      <a:r>
                        <a:rPr lang="en-GB" sz="3600" b="1" dirty="0">
                          <a:solidFill>
                            <a:srgbClr val="FF0000"/>
                          </a:solidFill>
                          <a:latin typeface="Century Gothic" panose="020B0502020202020204" pitchFamily="34" charset="0"/>
                        </a:rPr>
                        <a:t>2838ml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7502ml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960475"/>
                  </a:ext>
                </a:extLst>
              </a:tr>
            </a:tbl>
          </a:graphicData>
        </a:graphic>
      </p:graphicFrame>
      <p:sp>
        <p:nvSpPr>
          <p:cNvPr id="11" name="Oval 10">
            <a:extLst>
              <a:ext uri="{FF2B5EF4-FFF2-40B4-BE49-F238E27FC236}">
                <a16:creationId xmlns:a16="http://schemas.microsoft.com/office/drawing/2014/main" id="{F41D3C2B-BB3F-49CA-AD3C-78353EFF1102}"/>
              </a:ext>
            </a:extLst>
          </p:cNvPr>
          <p:cNvSpPr/>
          <p:nvPr/>
        </p:nvSpPr>
        <p:spPr>
          <a:xfrm>
            <a:off x="2190750" y="4453371"/>
            <a:ext cx="1981200" cy="994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F6D32B7-57F5-4A26-BB9C-42F565FF7F5E}"/>
              </a:ext>
            </a:extLst>
          </p:cNvPr>
          <p:cNvSpPr/>
          <p:nvPr/>
        </p:nvSpPr>
        <p:spPr>
          <a:xfrm>
            <a:off x="2190750" y="1907163"/>
            <a:ext cx="1981200" cy="994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E9D6E97-5B5F-406D-8319-F56B77A2CB43}"/>
              </a:ext>
            </a:extLst>
          </p:cNvPr>
          <p:cNvSpPr/>
          <p:nvPr/>
        </p:nvSpPr>
        <p:spPr>
          <a:xfrm>
            <a:off x="4972050" y="3541939"/>
            <a:ext cx="1981200" cy="994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D2175CE-175B-4824-B404-08DF3E16A414}"/>
              </a:ext>
            </a:extLst>
          </p:cNvPr>
          <p:cNvSpPr/>
          <p:nvPr/>
        </p:nvSpPr>
        <p:spPr>
          <a:xfrm>
            <a:off x="4972050" y="1907163"/>
            <a:ext cx="1981200" cy="994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FF944C-942A-4C8C-AF1C-BDCD7A1EBB99}"/>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217591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1600" b="1" dirty="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If 1 inch = 2.54cm, </a:t>
            </a:r>
          </a:p>
          <a:p>
            <a:pPr algn="ctr"/>
            <a:r>
              <a:rPr lang="en-GB" sz="3600" b="1" dirty="0">
                <a:solidFill>
                  <a:schemeClr val="tx1"/>
                </a:solidFill>
                <a:latin typeface="Century Gothic" panose="020B0502020202020204" pitchFamily="34" charset="0"/>
              </a:rPr>
              <a:t>3 inches = 7.26cm.</a:t>
            </a:r>
          </a:p>
          <a:p>
            <a:pPr algn="ctr"/>
            <a:endParaRPr lang="en-GB" sz="2000" u="sng" dirty="0">
              <a:solidFill>
                <a:schemeClr val="bg2">
                  <a:lumMod val="50000"/>
                </a:schemeClr>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6AF9052C-C2C8-478D-AFDF-D4BC1261B633}"/>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1600" b="1" dirty="0">
              <a:solidFill>
                <a:schemeClr val="tx1"/>
              </a:solidFill>
              <a:latin typeface="Century Gothic" panose="020B0502020202020204" pitchFamily="34" charset="0"/>
            </a:endParaRPr>
          </a:p>
          <a:p>
            <a:pPr algn="ctr"/>
            <a:endParaRPr lang="en-GB" sz="2000"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3600" b="1" dirty="0">
                <a:solidFill>
                  <a:schemeClr val="tx1"/>
                </a:solidFill>
                <a:latin typeface="Century Gothic" panose="020B0502020202020204" pitchFamily="34" charset="0"/>
              </a:rPr>
              <a:t>If 1 inch = 2.54cm, </a:t>
            </a:r>
          </a:p>
          <a:p>
            <a:pPr algn="ctr"/>
            <a:r>
              <a:rPr lang="en-GB" sz="3600" b="1" dirty="0">
                <a:solidFill>
                  <a:schemeClr val="tx1"/>
                </a:solidFill>
                <a:latin typeface="Century Gothic" panose="020B0502020202020204" pitchFamily="34" charset="0"/>
              </a:rPr>
              <a:t>3 inches = 7.26cm.</a:t>
            </a:r>
          </a:p>
          <a:p>
            <a:pPr algn="ctr"/>
            <a:endParaRPr lang="en-GB" sz="4400" b="1" dirty="0">
              <a:solidFill>
                <a:schemeClr val="tx1"/>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False</a:t>
            </a:r>
          </a:p>
          <a:p>
            <a:pPr algn="ctr"/>
            <a:r>
              <a:rPr lang="en-GB" sz="2400" b="1" dirty="0">
                <a:solidFill>
                  <a:srgbClr val="FF0000"/>
                </a:solidFill>
                <a:latin typeface="Century Gothic" panose="020B0502020202020204" pitchFamily="34" charset="0"/>
              </a:rPr>
              <a:t>It is 7.62cm</a:t>
            </a:r>
          </a:p>
        </p:txBody>
      </p:sp>
      <p:sp>
        <p:nvSpPr>
          <p:cNvPr id="11" name="TextBox 10">
            <a:extLst>
              <a:ext uri="{FF2B5EF4-FFF2-40B4-BE49-F238E27FC236}">
                <a16:creationId xmlns:a16="http://schemas.microsoft.com/office/drawing/2014/main" id="{4FBC33F4-FC48-4E4B-BEA5-3E67A7653CF0}"/>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65359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1kg = 2.2lbs, how much is 28kg?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measurement.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50060323-1E86-472D-84B1-FC025E4FC445}"/>
              </a:ext>
            </a:extLst>
          </p:cNvPr>
          <p:cNvGraphicFramePr>
            <a:graphicFrameLocks noGrp="1"/>
          </p:cNvGraphicFramePr>
          <p:nvPr/>
        </p:nvGraphicFramePr>
        <p:xfrm>
          <a:off x="2412483" y="2585515"/>
          <a:ext cx="4319034" cy="1280160"/>
        </p:xfrm>
        <a:graphic>
          <a:graphicData uri="http://schemas.openxmlformats.org/drawingml/2006/table">
            <a:tbl>
              <a:tblPr firstRow="1" bandRow="1">
                <a:tableStyleId>{00A15C55-8517-42AA-B614-E9B94910E393}</a:tableStyleId>
              </a:tblPr>
              <a:tblGrid>
                <a:gridCol w="2159517">
                  <a:extLst>
                    <a:ext uri="{9D8B030D-6E8A-4147-A177-3AD203B41FA5}">
                      <a16:colId xmlns:a16="http://schemas.microsoft.com/office/drawing/2014/main" val="2474383280"/>
                    </a:ext>
                  </a:extLst>
                </a:gridCol>
                <a:gridCol w="2159517">
                  <a:extLst>
                    <a:ext uri="{9D8B030D-6E8A-4147-A177-3AD203B41FA5}">
                      <a16:colId xmlns:a16="http://schemas.microsoft.com/office/drawing/2014/main" val="3208987837"/>
                    </a:ext>
                  </a:extLst>
                </a:gridCol>
              </a:tblGrid>
              <a:tr h="486161">
                <a:tc>
                  <a:txBody>
                    <a:bodyPr/>
                    <a:lstStyle/>
                    <a:p>
                      <a:pPr algn="ctr"/>
                      <a:r>
                        <a:rPr lang="en-GB" sz="3600" b="1" dirty="0">
                          <a:solidFill>
                            <a:schemeClr val="tx1"/>
                          </a:solidFill>
                          <a:latin typeface="Century Gothic" panose="020B0502020202020204" pitchFamily="34" charset="0"/>
                        </a:rPr>
                        <a:t>60.5lbs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75.4lbs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4730644"/>
                  </a:ext>
                </a:extLst>
              </a:tr>
              <a:tr h="486161">
                <a:tc>
                  <a:txBody>
                    <a:bodyPr/>
                    <a:lstStyle/>
                    <a:p>
                      <a:pPr algn="ctr"/>
                      <a:r>
                        <a:rPr lang="en-GB" sz="3600" b="1" dirty="0">
                          <a:solidFill>
                            <a:schemeClr val="tx1"/>
                          </a:solidFill>
                          <a:latin typeface="Century Gothic" panose="020B0502020202020204" pitchFamily="34" charset="0"/>
                        </a:rPr>
                        <a:t>61.6lbs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3600" b="1" dirty="0">
                          <a:solidFill>
                            <a:schemeClr val="tx1"/>
                          </a:solidFill>
                          <a:latin typeface="Century Gothic" panose="020B0502020202020204" pitchFamily="34" charset="0"/>
                        </a:rPr>
                        <a:t>69.8lbs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1285235"/>
                  </a:ext>
                </a:extLst>
              </a:tr>
            </a:tbl>
          </a:graphicData>
        </a:graphic>
      </p:graphicFrame>
      <p:sp>
        <p:nvSpPr>
          <p:cNvPr id="13" name="TextBox 12">
            <a:extLst>
              <a:ext uri="{FF2B5EF4-FFF2-40B4-BE49-F238E27FC236}">
                <a16:creationId xmlns:a16="http://schemas.microsoft.com/office/drawing/2014/main" id="{3EC0433A-D58D-49EF-BDDE-03308F620D56}"/>
              </a:ext>
            </a:extLst>
          </p:cNvPr>
          <p:cNvSpPr txBox="1"/>
          <p:nvPr/>
        </p:nvSpPr>
        <p:spPr>
          <a:xfrm>
            <a:off x="8291686" y="5941407"/>
            <a:ext cx="497149" cy="307777"/>
          </a:xfrm>
          <a:prstGeom prst="rect">
            <a:avLst/>
          </a:prstGeom>
          <a:noFill/>
        </p:spPr>
        <p:txBody>
          <a:bodyPr wrap="square" rtlCol="0">
            <a:spAutoFit/>
          </a:bodyPr>
          <a:lstStyle/>
          <a:p>
            <a:pPr algn="ctr"/>
            <a:r>
              <a:rPr lang="en-GB" sz="1400" b="1" dirty="0">
                <a:latin typeface="Century Gothic" panose="020B0502020202020204" pitchFamily="34" charset="0"/>
              </a:rPr>
              <a:t>Y5</a:t>
            </a:r>
          </a:p>
        </p:txBody>
      </p:sp>
    </p:spTree>
    <p:extLst>
      <p:ext uri="{BB962C8B-B14F-4D97-AF65-F5344CB8AC3E}">
        <p14:creationId xmlns:p14="http://schemas.microsoft.com/office/powerpoint/2010/main" val="1877576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EDBF0B-2739-42CB-AF49-CDFBAAAF7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86144f90-c7b6-48d0-aae5-f5e9e48cc3df"/>
    <ds:schemaRef ds:uri="http://purl.org/dc/terms/"/>
    <ds:schemaRef ds:uri="http://schemas.microsoft.com/sharepoint/v3"/>
    <ds:schemaRef ds:uri="0f0ae0ff-29c4-4766-b250-c1a9bee8d430"/>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1869</TotalTime>
  <Words>1433</Words>
  <Application>Microsoft Office PowerPoint</Application>
  <PresentationFormat>On-screen Show (4:3)</PresentationFormat>
  <Paragraphs>630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Shaheda Khanom</cp:lastModifiedBy>
  <cp:revision>124</cp:revision>
  <dcterms:created xsi:type="dcterms:W3CDTF">2018-03-17T10:08:43Z</dcterms:created>
  <dcterms:modified xsi:type="dcterms:W3CDTF">2020-04-27T10:22:32Z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3584">
    <vt:lpwstr>21</vt:lpwstr>
  </property>
</Properties>
</file>