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420" r:id="rId5"/>
    <p:sldId id="301" r:id="rId6"/>
    <p:sldId id="361" r:id="rId7"/>
    <p:sldId id="362" r:id="rId8"/>
    <p:sldId id="360" r:id="rId9"/>
    <p:sldId id="363" r:id="rId10"/>
    <p:sldId id="364" r:id="rId11"/>
    <p:sldId id="365" r:id="rId12"/>
    <p:sldId id="391" r:id="rId13"/>
    <p:sldId id="386" r:id="rId14"/>
    <p:sldId id="368" r:id="rId15"/>
    <p:sldId id="387" r:id="rId16"/>
    <p:sldId id="407" r:id="rId17"/>
    <p:sldId id="314" r:id="rId18"/>
    <p:sldId id="370" r:id="rId19"/>
    <p:sldId id="383" r:id="rId20"/>
    <p:sldId id="392" r:id="rId21"/>
    <p:sldId id="393" r:id="rId22"/>
    <p:sldId id="394" r:id="rId23"/>
    <p:sldId id="355" r:id="rId24"/>
    <p:sldId id="390" r:id="rId25"/>
    <p:sldId id="418" r:id="rId26"/>
    <p:sldId id="366" r:id="rId27"/>
    <p:sldId id="395" r:id="rId28"/>
    <p:sldId id="439" r:id="rId29"/>
    <p:sldId id="425" r:id="rId30"/>
    <p:sldId id="426" r:id="rId31"/>
    <p:sldId id="409" r:id="rId32"/>
    <p:sldId id="441" r:id="rId33"/>
    <p:sldId id="442" r:id="rId34"/>
    <p:sldId id="376" r:id="rId35"/>
    <p:sldId id="367" r:id="rId36"/>
    <p:sldId id="443" r:id="rId37"/>
    <p:sldId id="419" r:id="rId38"/>
    <p:sldId id="402" r:id="rId39"/>
    <p:sldId id="444" r:id="rId40"/>
    <p:sldId id="445" r:id="rId41"/>
    <p:sldId id="446" r:id="rId42"/>
    <p:sldId id="405" r:id="rId43"/>
    <p:sldId id="408" r:id="rId44"/>
    <p:sldId id="44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38" autoAdjust="0"/>
    <p:restoredTop sz="94660"/>
  </p:normalViewPr>
  <p:slideViewPr>
    <p:cSldViewPr snapToGrid="0">
      <p:cViewPr varScale="1">
        <p:scale>
          <a:sx n="85" d="100"/>
          <a:sy n="85" d="100"/>
        </p:scale>
        <p:origin x="82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90109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5292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693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118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458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23500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1365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6573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2435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63020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8757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9632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77358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4632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92271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8604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27/04/2020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63153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73BA-750F-4C72-8DB1-8A769DC3CAC1}"/>
              </a:ext>
            </a:extLst>
          </p:cNvPr>
          <p:cNvSpPr>
            <a:spLocks noGrp="1"/>
          </p:cNvSpPr>
          <p:nvPr>
            <p:ph type="title"/>
          </p:nvPr>
        </p:nvSpPr>
        <p:spPr>
          <a:xfrm>
            <a:off x="628650" y="2398113"/>
            <a:ext cx="7886700" cy="1325563"/>
          </a:xfrm>
        </p:spPr>
        <p:txBody>
          <a:bodyPr>
            <a:noAutofit/>
          </a:bodyPr>
          <a:lstStyle/>
          <a:p>
            <a:pPr algn="ctr"/>
            <a:r>
              <a:rPr lang="en-GB" sz="4000" dirty="0"/>
              <a:t>Week 7 </a:t>
            </a:r>
            <a:br>
              <a:rPr lang="en-GB" sz="4000" dirty="0"/>
            </a:br>
            <a:br>
              <a:rPr lang="en-GB" sz="4000" dirty="0"/>
            </a:br>
            <a:r>
              <a:rPr lang="en-GB" sz="4000" dirty="0"/>
              <a:t>Tuesday 5</a:t>
            </a:r>
            <a:r>
              <a:rPr lang="en-GB" sz="4000" baseline="30000" dirty="0"/>
              <a:t>th</a:t>
            </a:r>
            <a:r>
              <a:rPr lang="en-GB" sz="4000" dirty="0"/>
              <a:t> May  2020</a:t>
            </a:r>
          </a:p>
        </p:txBody>
      </p:sp>
    </p:spTree>
    <p:extLst>
      <p:ext uri="{BB962C8B-B14F-4D97-AF65-F5344CB8AC3E}">
        <p14:creationId xmlns:p14="http://schemas.microsoft.com/office/powerpoint/2010/main" val="54317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25">
            <a:extLst>
              <a:ext uri="{FF2B5EF4-FFF2-40B4-BE49-F238E27FC236}">
                <a16:creationId xmlns:a16="http://schemas.microsoft.com/office/drawing/2014/main" id="{CEC6A1F7-A7AF-4AC9-8289-D1EB053FE7F7}"/>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FF1BD48C-84C6-4F0A-B564-C6712449E3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items to the rounded totals.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id="{1D4C609F-E5B9-4901-9A05-E15B5ED1E41B}"/>
              </a:ext>
            </a:extLst>
          </p:cNvPr>
          <p:cNvGraphicFramePr>
            <a:graphicFrameLocks noGrp="1"/>
          </p:cNvGraphicFramePr>
          <p:nvPr/>
        </p:nvGraphicFramePr>
        <p:xfrm>
          <a:off x="6521104" y="2357199"/>
          <a:ext cx="1643118" cy="2627775"/>
        </p:xfrm>
        <a:graphic>
          <a:graphicData uri="http://schemas.openxmlformats.org/drawingml/2006/table">
            <a:tbl>
              <a:tblPr firstRow="1" bandRow="1">
                <a:tableStyleId>{5940675A-B579-460E-94D1-54222C63F5DA}</a:tableStyleId>
              </a:tblPr>
              <a:tblGrid>
                <a:gridCol w="1643118">
                  <a:extLst>
                    <a:ext uri="{9D8B030D-6E8A-4147-A177-3AD203B41FA5}">
                      <a16:colId xmlns:a16="http://schemas.microsoft.com/office/drawing/2014/main" val="2908511168"/>
                    </a:ext>
                  </a:extLst>
                </a:gridCol>
              </a:tblGrid>
              <a:tr h="616762">
                <a:tc>
                  <a:txBody>
                    <a:bodyPr/>
                    <a:lstStyle/>
                    <a:p>
                      <a:pPr algn="ctr"/>
                      <a:r>
                        <a:rPr lang="en-GB" sz="2800" b="1" dirty="0">
                          <a:solidFill>
                            <a:srgbClr val="FF0000"/>
                          </a:solidFill>
                          <a:latin typeface="Century Gothic" panose="020B0502020202020204" pitchFamily="34" charset="0"/>
                        </a:rPr>
                        <a:t>£4.00</a:t>
                      </a:r>
                    </a:p>
                  </a:txBody>
                  <a:tcPr marL="196010" marR="196010" marT="89095" marB="89095" anchor="ctr">
                    <a:solidFill>
                      <a:schemeClr val="bg1"/>
                    </a:solidFill>
                  </a:tcPr>
                </a:tc>
                <a:extLst>
                  <a:ext uri="{0D108BD9-81ED-4DB2-BD59-A6C34878D82A}">
                    <a16:rowId xmlns:a16="http://schemas.microsoft.com/office/drawing/2014/main" val="585510874"/>
                  </a:ext>
                </a:extLst>
              </a:tr>
              <a:tr h="350769">
                <a:tc>
                  <a:txBody>
                    <a:bodyPr/>
                    <a:lstStyle/>
                    <a:p>
                      <a:pPr algn="ctr"/>
                      <a:endParaRPr lang="en-GB" sz="1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10364266"/>
                  </a:ext>
                </a:extLst>
              </a:tr>
              <a:tr h="616762">
                <a:tc>
                  <a:txBody>
                    <a:bodyPr/>
                    <a:lstStyle/>
                    <a:p>
                      <a:pPr algn="ctr"/>
                      <a:r>
                        <a:rPr lang="en-GB" sz="2800" b="1" dirty="0">
                          <a:solidFill>
                            <a:srgbClr val="FF0000"/>
                          </a:solidFill>
                          <a:latin typeface="Century Gothic" panose="020B0502020202020204" pitchFamily="34" charset="0"/>
                        </a:rPr>
                        <a:t>£7.00</a:t>
                      </a:r>
                    </a:p>
                  </a:txBody>
                  <a:tcPr marL="196010" marR="196010" marT="89095" marB="89095" anchor="ctr">
                    <a:solidFill>
                      <a:schemeClr val="bg1"/>
                    </a:solidFill>
                  </a:tcPr>
                </a:tc>
                <a:extLst>
                  <a:ext uri="{0D108BD9-81ED-4DB2-BD59-A6C34878D82A}">
                    <a16:rowId xmlns:a16="http://schemas.microsoft.com/office/drawing/2014/main" val="890101562"/>
                  </a:ext>
                </a:extLst>
              </a:tr>
              <a:tr h="425973">
                <a:tc>
                  <a:txBody>
                    <a:bodyPr/>
                    <a:lstStyle/>
                    <a:p>
                      <a:pPr algn="ctr"/>
                      <a:endParaRPr lang="en-GB" sz="28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7634019"/>
                  </a:ext>
                </a:extLst>
              </a:tr>
              <a:tr h="616762">
                <a:tc>
                  <a:txBody>
                    <a:bodyPr/>
                    <a:lstStyle/>
                    <a:p>
                      <a:pPr algn="ctr"/>
                      <a:r>
                        <a:rPr lang="en-GB" sz="2800" b="1" dirty="0">
                          <a:solidFill>
                            <a:srgbClr val="FF0000"/>
                          </a:solidFill>
                          <a:latin typeface="Century Gothic" panose="020B0502020202020204" pitchFamily="34" charset="0"/>
                        </a:rPr>
                        <a:t>£9.00</a:t>
                      </a:r>
                    </a:p>
                  </a:txBody>
                  <a:tcPr marL="196010" marR="196010" marT="89095" marB="89095" anchor="ctr">
                    <a:solidFill>
                      <a:schemeClr val="bg1"/>
                    </a:solidFill>
                  </a:tcPr>
                </a:tc>
                <a:extLst>
                  <a:ext uri="{0D108BD9-81ED-4DB2-BD59-A6C34878D82A}">
                    <a16:rowId xmlns:a16="http://schemas.microsoft.com/office/drawing/2014/main" val="1978638763"/>
                  </a:ext>
                </a:extLst>
              </a:tr>
            </a:tbl>
          </a:graphicData>
        </a:graphic>
      </p:graphicFrame>
      <p:graphicFrame>
        <p:nvGraphicFramePr>
          <p:cNvPr id="32" name="Table 31">
            <a:extLst>
              <a:ext uri="{FF2B5EF4-FFF2-40B4-BE49-F238E27FC236}">
                <a16:creationId xmlns:a16="http://schemas.microsoft.com/office/drawing/2014/main" id="{14EA0C4B-1402-47F5-922F-DE7C5BA9150A}"/>
              </a:ext>
            </a:extLst>
          </p:cNvPr>
          <p:cNvGraphicFramePr>
            <a:graphicFrameLocks noGrp="1"/>
          </p:cNvGraphicFramePr>
          <p:nvPr/>
        </p:nvGraphicFramePr>
        <p:xfrm>
          <a:off x="990042" y="1677234"/>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468p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£1.67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35" name="Table 34">
            <a:extLst>
              <a:ext uri="{FF2B5EF4-FFF2-40B4-BE49-F238E27FC236}">
                <a16:creationId xmlns:a16="http://schemas.microsoft.com/office/drawing/2014/main" id="{D2FB5329-CCC7-4EC1-BF8A-3CA77F73EF49}"/>
              </a:ext>
            </a:extLst>
          </p:cNvPr>
          <p:cNvGraphicFramePr>
            <a:graphicFrameLocks noGrp="1"/>
          </p:cNvGraphicFramePr>
          <p:nvPr/>
        </p:nvGraphicFramePr>
        <p:xfrm>
          <a:off x="990042" y="3056619"/>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225p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£6.89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36" name="Table 35">
            <a:extLst>
              <a:ext uri="{FF2B5EF4-FFF2-40B4-BE49-F238E27FC236}">
                <a16:creationId xmlns:a16="http://schemas.microsoft.com/office/drawing/2014/main" id="{7F3911B0-5D07-4CC5-9A1D-C2228DF207AC}"/>
              </a:ext>
            </a:extLst>
          </p:cNvPr>
          <p:cNvGraphicFramePr>
            <a:graphicFrameLocks noGrp="1"/>
          </p:cNvGraphicFramePr>
          <p:nvPr/>
        </p:nvGraphicFramePr>
        <p:xfrm>
          <a:off x="978343" y="4457010"/>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£3.44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72p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sp>
        <p:nvSpPr>
          <p:cNvPr id="12" name="TextBox 11">
            <a:extLst>
              <a:ext uri="{FF2B5EF4-FFF2-40B4-BE49-F238E27FC236}">
                <a16:creationId xmlns:a16="http://schemas.microsoft.com/office/drawing/2014/main" id="{C031D714-3EF2-494E-9626-D408AD2311CE}"/>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372306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James wants to buy a pair of shorts for £4.54 </a:t>
            </a:r>
          </a:p>
          <a:p>
            <a:pPr lvl="0" algn="ctr" defTabSz="685800">
              <a:defRPr/>
            </a:pPr>
            <a:r>
              <a:rPr lang="en-GB" sz="2000" b="1" dirty="0">
                <a:solidFill>
                  <a:schemeClr val="tx1"/>
                </a:solidFill>
                <a:latin typeface="Century Gothic" panose="020B0502020202020204" pitchFamily="34" charset="0"/>
              </a:rPr>
              <a:t>and a t-shirt for £5.28.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does each amount round to?</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 has £12.00.</a:t>
            </a:r>
          </a:p>
          <a:p>
            <a:pPr lvl="0" algn="ctr" defTabSz="685800">
              <a:defRPr/>
            </a:pPr>
            <a:r>
              <a:rPr lang="en-GB" sz="2000" b="1" dirty="0">
                <a:solidFill>
                  <a:schemeClr val="tx1"/>
                </a:solidFill>
                <a:latin typeface="Century Gothic" panose="020B0502020202020204" pitchFamily="34" charset="0"/>
              </a:rPr>
              <a:t>How much change will he receive approximately?</a:t>
            </a:r>
          </a:p>
          <a:p>
            <a:pPr algn="ctr"/>
            <a:endParaRPr lang="en-GB" sz="2000" u="sng" dirty="0">
              <a:solidFill>
                <a:schemeClr val="bg2">
                  <a:lumMod val="50000"/>
                </a:schemeClr>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CB0D36B3-075E-4810-AEF9-081E992C7F23}"/>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93646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James wants to buy a pair of shorts for £4.54 </a:t>
            </a:r>
          </a:p>
          <a:p>
            <a:pPr lvl="0" algn="ctr" defTabSz="685800">
              <a:defRPr/>
            </a:pPr>
            <a:r>
              <a:rPr lang="en-GB" sz="2000" b="1" dirty="0">
                <a:solidFill>
                  <a:schemeClr val="tx1"/>
                </a:solidFill>
                <a:latin typeface="Century Gothic" panose="020B0502020202020204" pitchFamily="34" charset="0"/>
              </a:rPr>
              <a:t>and a t-shirt for £5.28.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does each amount round to?</a:t>
            </a:r>
          </a:p>
          <a:p>
            <a:pPr lvl="0" algn="ctr" defTabSz="685800">
              <a:defRPr/>
            </a:pPr>
            <a:r>
              <a:rPr lang="en-GB" sz="2000" b="1" dirty="0">
                <a:solidFill>
                  <a:srgbClr val="FF0000"/>
                </a:solidFill>
                <a:latin typeface="Century Gothic" panose="020B0502020202020204" pitchFamily="34" charset="0"/>
              </a:rPr>
              <a:t>£5.00 and £5.00</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 has £12.00.</a:t>
            </a:r>
          </a:p>
          <a:p>
            <a:pPr lvl="0" algn="ctr" defTabSz="685800">
              <a:defRPr/>
            </a:pPr>
            <a:r>
              <a:rPr lang="en-GB" sz="2000" b="1" dirty="0">
                <a:solidFill>
                  <a:schemeClr val="tx1"/>
                </a:solidFill>
                <a:latin typeface="Century Gothic" panose="020B0502020202020204" pitchFamily="34" charset="0"/>
              </a:rPr>
              <a:t>How much change will he receive approximately?</a:t>
            </a:r>
          </a:p>
          <a:p>
            <a:pPr lvl="0" algn="ctr" defTabSz="685800">
              <a:defRPr/>
            </a:pPr>
            <a:r>
              <a:rPr lang="en-GB" sz="2000" b="1" dirty="0">
                <a:solidFill>
                  <a:srgbClr val="FF0000"/>
                </a:solidFill>
                <a:latin typeface="Century Gothic" panose="020B0502020202020204" pitchFamily="34" charset="0"/>
              </a:rPr>
              <a:t>£12 – £10 = £2.00</a:t>
            </a:r>
            <a:endParaRPr lang="en-GB" sz="2000" b="1" dirty="0">
              <a:solidFill>
                <a:srgbClr val="FF0000"/>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32111E44-E71E-46D7-BC83-F12EBBDB73CA}"/>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340619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0F5C-A6F0-4C21-850C-CE5DF437E46A}"/>
              </a:ext>
            </a:extLst>
          </p:cNvPr>
          <p:cNvSpPr>
            <a:spLocks noGrp="1"/>
          </p:cNvSpPr>
          <p:nvPr>
            <p:ph type="title"/>
          </p:nvPr>
        </p:nvSpPr>
        <p:spPr/>
        <p:txBody>
          <a:bodyPr>
            <a:normAutofit fontScale="90000"/>
          </a:bodyPr>
          <a:lstStyle/>
          <a:p>
            <a:pPr algn="ctr"/>
            <a:br>
              <a:rPr lang="en-GB" dirty="0"/>
            </a:br>
            <a:br>
              <a:rPr lang="en-GB" dirty="0"/>
            </a:br>
            <a:br>
              <a:rPr lang="en-GB" dirty="0"/>
            </a:br>
            <a:br>
              <a:rPr lang="en-GB" dirty="0"/>
            </a:br>
            <a:r>
              <a:rPr lang="en-GB" dirty="0"/>
              <a:t>Wednesday 6</a:t>
            </a:r>
            <a:r>
              <a:rPr lang="en-GB" baseline="30000" dirty="0"/>
              <a:t>th</a:t>
            </a:r>
            <a:r>
              <a:rPr lang="en-GB" dirty="0"/>
              <a:t> May 2020</a:t>
            </a:r>
            <a:br>
              <a:rPr lang="en-GB" dirty="0"/>
            </a:br>
            <a:br>
              <a:rPr lang="en-GB" dirty="0"/>
            </a:br>
            <a:r>
              <a:rPr lang="en-GB" dirty="0"/>
              <a:t>Lo: </a:t>
            </a:r>
            <a:r>
              <a:rPr lang="en-GB" b="1" dirty="0">
                <a:solidFill>
                  <a:schemeClr val="bg2">
                    <a:lumMod val="25000"/>
                  </a:schemeClr>
                </a:solidFill>
                <a:latin typeface="Century Gothic" panose="020B0502020202020204" pitchFamily="34" charset="0"/>
              </a:rPr>
              <a:t>Year 3/4: I can use rounding to estimate money</a:t>
            </a:r>
            <a:br>
              <a:rPr lang="en-GB" sz="1000" b="1" dirty="0">
                <a:solidFill>
                  <a:schemeClr val="bg2">
                    <a:lumMod val="25000"/>
                  </a:schemeClr>
                </a:solidFill>
                <a:latin typeface="Century Gothic" panose="020B0502020202020204" pitchFamily="34" charset="0"/>
              </a:rPr>
            </a:br>
            <a:r>
              <a:rPr lang="en-GB" b="1" dirty="0">
                <a:solidFill>
                  <a:schemeClr val="bg2">
                    <a:lumMod val="25000"/>
                  </a:schemeClr>
                </a:solidFill>
                <a:latin typeface="Century Gothic" panose="020B0502020202020204" pitchFamily="34" charset="0"/>
              </a:rPr>
              <a:t> using reasoning and problem – solving </a:t>
            </a:r>
            <a:br>
              <a:rPr lang="en-GB" sz="2800" b="1" dirty="0">
                <a:solidFill>
                  <a:schemeClr val="bg2">
                    <a:lumMod val="50000"/>
                  </a:schemeClr>
                </a:solidFill>
                <a:latin typeface="Century Gothic" panose="020B0502020202020204" pitchFamily="34" charset="0"/>
              </a:rPr>
            </a:br>
            <a:endParaRPr lang="en-GB" dirty="0"/>
          </a:p>
        </p:txBody>
      </p:sp>
    </p:spTree>
    <p:extLst>
      <p:ext uri="{BB962C8B-B14F-4D97-AF65-F5344CB8AC3E}">
        <p14:creationId xmlns:p14="http://schemas.microsoft.com/office/powerpoint/2010/main" val="125296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p:txBody>
      </p:sp>
      <p:cxnSp>
        <p:nvCxnSpPr>
          <p:cNvPr id="12" name="Straight Arrow Connector 11">
            <a:extLst>
              <a:ext uri="{FF2B5EF4-FFF2-40B4-BE49-F238E27FC236}">
                <a16:creationId xmlns:a16="http://schemas.microsoft.com/office/drawing/2014/main" id="{3B14D977-F8FA-4B77-8486-45CEE977A899}"/>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BADF68F-8DBD-47DF-BCDC-9FAC041B5832}"/>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27" name="TextBox 26">
            <a:extLst>
              <a:ext uri="{FF2B5EF4-FFF2-40B4-BE49-F238E27FC236}">
                <a16:creationId xmlns:a16="http://schemas.microsoft.com/office/drawing/2014/main" id="{26E9BF72-3486-43BD-B98C-3289ED4E8AC1}"/>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8" name="Group 27">
            <a:extLst>
              <a:ext uri="{FF2B5EF4-FFF2-40B4-BE49-F238E27FC236}">
                <a16:creationId xmlns:a16="http://schemas.microsoft.com/office/drawing/2014/main" id="{E2253AC2-A378-47B4-B549-60E5BD176F22}"/>
              </a:ext>
            </a:extLst>
          </p:cNvPr>
          <p:cNvGrpSpPr/>
          <p:nvPr/>
        </p:nvGrpSpPr>
        <p:grpSpPr>
          <a:xfrm>
            <a:off x="1675218" y="2184270"/>
            <a:ext cx="5793565" cy="607470"/>
            <a:chOff x="506672" y="1360789"/>
            <a:chExt cx="2599200" cy="342900"/>
          </a:xfrm>
        </p:grpSpPr>
        <p:cxnSp>
          <p:nvCxnSpPr>
            <p:cNvPr id="29" name="Straight Connector 28">
              <a:extLst>
                <a:ext uri="{FF2B5EF4-FFF2-40B4-BE49-F238E27FC236}">
                  <a16:creationId xmlns:a16="http://schemas.microsoft.com/office/drawing/2014/main" id="{3F8645EE-EBB7-4C60-A73D-848AF07FC076}"/>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39DC7-3737-49AB-9AD8-91D2CA15C608}"/>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CCB4B4-36CF-4C8F-8018-15C02424C569}"/>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4553929-09BA-4B1C-93BA-98BD8B87BF53}"/>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The arrow is pointing to less than a quarter of the way along the number line, so the amount must be less than…</a:t>
            </a:r>
          </a:p>
        </p:txBody>
      </p:sp>
      <p:cxnSp>
        <p:nvCxnSpPr>
          <p:cNvPr id="16" name="Straight Arrow Connector 15">
            <a:extLst>
              <a:ext uri="{FF2B5EF4-FFF2-40B4-BE49-F238E27FC236}">
                <a16:creationId xmlns:a16="http://schemas.microsoft.com/office/drawing/2014/main" id="{B11426E1-14D5-430A-B396-B271D67B4DBC}"/>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F38CD8-1A45-4C65-A812-9EF8A5EB5160}"/>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18" name="TextBox 17">
            <a:extLst>
              <a:ext uri="{FF2B5EF4-FFF2-40B4-BE49-F238E27FC236}">
                <a16:creationId xmlns:a16="http://schemas.microsoft.com/office/drawing/2014/main" id="{4AB5D1D4-74F6-4E08-BB9F-BB970DA57A0A}"/>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2" name="Group 21">
            <a:extLst>
              <a:ext uri="{FF2B5EF4-FFF2-40B4-BE49-F238E27FC236}">
                <a16:creationId xmlns:a16="http://schemas.microsoft.com/office/drawing/2014/main" id="{ACDE0F68-F3AC-4D58-83C3-7138209A850C}"/>
              </a:ext>
            </a:extLst>
          </p:cNvPr>
          <p:cNvGrpSpPr/>
          <p:nvPr/>
        </p:nvGrpSpPr>
        <p:grpSpPr>
          <a:xfrm>
            <a:off x="1675218" y="2184270"/>
            <a:ext cx="5793565" cy="607470"/>
            <a:chOff x="506672" y="1360789"/>
            <a:chExt cx="2599200" cy="342900"/>
          </a:xfrm>
        </p:grpSpPr>
        <p:cxnSp>
          <p:nvCxnSpPr>
            <p:cNvPr id="23" name="Straight Connector 22">
              <a:extLst>
                <a:ext uri="{FF2B5EF4-FFF2-40B4-BE49-F238E27FC236}">
                  <a16:creationId xmlns:a16="http://schemas.microsoft.com/office/drawing/2014/main" id="{8251AD39-070C-4A19-9E73-CD055FBEDB3A}"/>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E1289F-CED1-4524-9507-FD7749AB527F}"/>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4ECC9F-7C65-4A63-9072-87682D0EECDF}"/>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7F651F9-8144-453E-9586-BC01C54E12B9}"/>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82575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 arrow is pointing to less than a quarter of the way along the number line, so the amount must be less than 525p or £5.25. The price could be between £5.10 or 510p and £5.20 or 520p.</a:t>
            </a:r>
            <a:endParaRPr lang="en-GB" sz="2000" b="1" dirty="0">
              <a:solidFill>
                <a:srgbClr val="E7E6E6">
                  <a:lumMod val="25000"/>
                </a:srgbClr>
              </a:solidFill>
              <a:latin typeface="Century Gothic" panose="020B0502020202020204" pitchFamily="34" charset="0"/>
            </a:endParaRPr>
          </a:p>
        </p:txBody>
      </p:sp>
      <p:cxnSp>
        <p:nvCxnSpPr>
          <p:cNvPr id="16" name="Straight Arrow Connector 15">
            <a:extLst>
              <a:ext uri="{FF2B5EF4-FFF2-40B4-BE49-F238E27FC236}">
                <a16:creationId xmlns:a16="http://schemas.microsoft.com/office/drawing/2014/main" id="{0D4F2E31-18D2-4177-9D17-79C1133A737A}"/>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C948A2-CDDD-482A-9559-5AD5741E7D04}"/>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18" name="TextBox 17">
            <a:extLst>
              <a:ext uri="{FF2B5EF4-FFF2-40B4-BE49-F238E27FC236}">
                <a16:creationId xmlns:a16="http://schemas.microsoft.com/office/drawing/2014/main" id="{F5F777FA-CF1F-4A83-A5D2-BE09C907F8C3}"/>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2" name="Group 21">
            <a:extLst>
              <a:ext uri="{FF2B5EF4-FFF2-40B4-BE49-F238E27FC236}">
                <a16:creationId xmlns:a16="http://schemas.microsoft.com/office/drawing/2014/main" id="{D127C878-3034-4E03-AC0C-67D6AEE37E9A}"/>
              </a:ext>
            </a:extLst>
          </p:cNvPr>
          <p:cNvGrpSpPr/>
          <p:nvPr/>
        </p:nvGrpSpPr>
        <p:grpSpPr>
          <a:xfrm>
            <a:off x="1675218" y="2184270"/>
            <a:ext cx="5793565" cy="607470"/>
            <a:chOff x="506672" y="1360789"/>
            <a:chExt cx="2599200" cy="342900"/>
          </a:xfrm>
        </p:grpSpPr>
        <p:cxnSp>
          <p:nvCxnSpPr>
            <p:cNvPr id="23" name="Straight Connector 22">
              <a:extLst>
                <a:ext uri="{FF2B5EF4-FFF2-40B4-BE49-F238E27FC236}">
                  <a16:creationId xmlns:a16="http://schemas.microsoft.com/office/drawing/2014/main" id="{73AF055B-6CFB-4238-8A73-7EC0FF9DA9D5}"/>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5F99BE-F1FE-48FD-88C4-1D08EB7AEA71}"/>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0450FD-68D0-4BEA-B14A-1593A5D2502C}"/>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95879F6-08B8-4886-B67B-7A9062A7501A}"/>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60940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
        <p:nvSpPr>
          <p:cNvPr id="11" name="TextBox 10">
            <a:extLst>
              <a:ext uri="{FF2B5EF4-FFF2-40B4-BE49-F238E27FC236}">
                <a16:creationId xmlns:a16="http://schemas.microsoft.com/office/drawing/2014/main" id="{EC571D94-57A1-4135-A75D-203F0D189C24}"/>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279310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a:p>
            <a:pPr lvl="0"/>
            <a:r>
              <a:rPr lang="en-GB" sz="2000" b="1" dirty="0">
                <a:solidFill>
                  <a:schemeClr val="tx1"/>
                </a:solidFill>
                <a:latin typeface="Century Gothic" panose="020B0502020202020204" pitchFamily="34" charset="0"/>
              </a:rPr>
              <a:t>I disagree because…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
        <p:nvSpPr>
          <p:cNvPr id="11" name="TextBox 10">
            <a:extLst>
              <a:ext uri="{FF2B5EF4-FFF2-40B4-BE49-F238E27FC236}">
                <a16:creationId xmlns:a16="http://schemas.microsoft.com/office/drawing/2014/main" id="{D5B952FE-C8FE-4D13-A937-30571D748918}"/>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426044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a:p>
            <a:pPr lvl="0"/>
            <a:r>
              <a:rPr lang="en-GB" sz="2000" b="1" dirty="0">
                <a:solidFill>
                  <a:srgbClr val="FF0000"/>
                </a:solidFill>
                <a:latin typeface="Century Gothic" panose="020B0502020202020204" pitchFamily="34" charset="0"/>
              </a:rPr>
              <a:t>I disagree because any amount less than £2.50 rounds down to £2.00. £2.32 is less than £2.50 and is nearer to £2.00 than £3.00.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
        <p:nvSpPr>
          <p:cNvPr id="11" name="TextBox 10">
            <a:extLst>
              <a:ext uri="{FF2B5EF4-FFF2-40B4-BE49-F238E27FC236}">
                <a16:creationId xmlns:a16="http://schemas.microsoft.com/office/drawing/2014/main" id="{5DA253A2-B261-4A0F-B2B8-781F1A6DCDBE}"/>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22574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3/4 – Summer Block 1 – Money</a:t>
            </a: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a:t>
            </a:r>
          </a:p>
          <a:p>
            <a:pPr lvl="0" algn="ctr"/>
            <a:r>
              <a:rPr lang="en-GB" sz="4800" b="1" dirty="0">
                <a:solidFill>
                  <a:schemeClr val="bg2">
                    <a:lumMod val="25000"/>
                  </a:schemeClr>
                </a:solidFill>
                <a:latin typeface="Century Gothic" panose="020B0502020202020204" pitchFamily="34" charset="0"/>
              </a:rPr>
              <a:t>5.05.20</a:t>
            </a:r>
          </a:p>
          <a:p>
            <a:pPr lvl="0" algn="ctr"/>
            <a:r>
              <a:rPr lang="en-GB" sz="4800" b="1" dirty="0">
                <a:solidFill>
                  <a:schemeClr val="bg2">
                    <a:lumMod val="25000"/>
                  </a:schemeClr>
                </a:solidFill>
                <a:latin typeface="Century Gothic" panose="020B0502020202020204" pitchFamily="34" charset="0"/>
              </a:rPr>
              <a:t>Year 3/4: I can use rounding to estimate money</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Kaylum</a:t>
            </a:r>
            <a:r>
              <a:rPr lang="en-GB" sz="2000" b="1" dirty="0">
                <a:solidFill>
                  <a:schemeClr val="tx1"/>
                </a:solidFill>
                <a:latin typeface="Century Gothic" panose="020B0502020202020204" pitchFamily="34" charset="0"/>
              </a:rPr>
              <a:t> has these digit cards: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the amounts he can make which round to 500p.</a:t>
            </a:r>
          </a:p>
          <a:p>
            <a:pPr algn="ctr"/>
            <a:endParaRPr lang="en-GB" sz="2800" dirty="0">
              <a:solidFill>
                <a:srgbClr val="FF0000"/>
              </a:solidFill>
              <a:latin typeface="SassoonCRInfantMedium" panose="02000603020000020003" pitchFamily="2" charset="0"/>
            </a:endParaRPr>
          </a:p>
        </p:txBody>
      </p:sp>
      <p:grpSp>
        <p:nvGrpSpPr>
          <p:cNvPr id="12" name="Group 11">
            <a:extLst>
              <a:ext uri="{FF2B5EF4-FFF2-40B4-BE49-F238E27FC236}">
                <a16:creationId xmlns:a16="http://schemas.microsoft.com/office/drawing/2014/main" id="{C58D503A-9AF6-4879-BA72-4B235ADC3B98}"/>
              </a:ext>
            </a:extLst>
          </p:cNvPr>
          <p:cNvGrpSpPr/>
          <p:nvPr/>
        </p:nvGrpSpPr>
        <p:grpSpPr>
          <a:xfrm>
            <a:off x="2290507" y="2063592"/>
            <a:ext cx="4562986" cy="1403234"/>
            <a:chOff x="309043" y="6936529"/>
            <a:chExt cx="2341533" cy="720080"/>
          </a:xfrm>
        </p:grpSpPr>
        <p:grpSp>
          <p:nvGrpSpPr>
            <p:cNvPr id="13" name="Group 12">
              <a:extLst>
                <a:ext uri="{FF2B5EF4-FFF2-40B4-BE49-F238E27FC236}">
                  <a16:creationId xmlns:a16="http://schemas.microsoft.com/office/drawing/2014/main" id="{AC19925F-767A-462C-8FBF-CC5E796BB357}"/>
                </a:ext>
              </a:extLst>
            </p:cNvPr>
            <p:cNvGrpSpPr/>
            <p:nvPr/>
          </p:nvGrpSpPr>
          <p:grpSpPr>
            <a:xfrm>
              <a:off x="920912" y="6936529"/>
              <a:ext cx="1729664" cy="720080"/>
              <a:chOff x="823792" y="6936529"/>
              <a:chExt cx="1729664" cy="720080"/>
            </a:xfrm>
          </p:grpSpPr>
          <p:sp>
            <p:nvSpPr>
              <p:cNvPr id="15" name="Rectangle: Rounded Corners 14">
                <a:extLst>
                  <a:ext uri="{FF2B5EF4-FFF2-40B4-BE49-F238E27FC236}">
                    <a16:creationId xmlns:a16="http://schemas.microsoft.com/office/drawing/2014/main" id="{40557C07-DEB3-4036-8DDB-402293114860}"/>
                  </a:ext>
                </a:extLst>
              </p:cNvPr>
              <p:cNvSpPr/>
              <p:nvPr/>
            </p:nvSpPr>
            <p:spPr>
              <a:xfrm>
                <a:off x="823792"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16" name="Rectangle: Rounded Corners 15">
                <a:extLst>
                  <a:ext uri="{FF2B5EF4-FFF2-40B4-BE49-F238E27FC236}">
                    <a16:creationId xmlns:a16="http://schemas.microsoft.com/office/drawing/2014/main" id="{1F24D65C-8DC3-48B3-B6C4-A5170DFA2116}"/>
                  </a:ext>
                </a:extLst>
              </p:cNvPr>
              <p:cNvSpPr/>
              <p:nvPr/>
            </p:nvSpPr>
            <p:spPr>
              <a:xfrm>
                <a:off x="1435661"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17" name="Rectangle: Rounded Corners 16">
                <a:extLst>
                  <a:ext uri="{FF2B5EF4-FFF2-40B4-BE49-F238E27FC236}">
                    <a16:creationId xmlns:a16="http://schemas.microsoft.com/office/drawing/2014/main" id="{639E0256-5B7F-4A28-ABF5-32E50AE3A954}"/>
                  </a:ext>
                </a:extLst>
              </p:cNvPr>
              <p:cNvSpPr/>
              <p:nvPr/>
            </p:nvSpPr>
            <p:spPr>
              <a:xfrm>
                <a:off x="2047530"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9</a:t>
                </a:r>
              </a:p>
            </p:txBody>
          </p:sp>
        </p:grpSp>
        <p:sp>
          <p:nvSpPr>
            <p:cNvPr id="14" name="Rectangle: Rounded Corners 13">
              <a:extLst>
                <a:ext uri="{FF2B5EF4-FFF2-40B4-BE49-F238E27FC236}">
                  <a16:creationId xmlns:a16="http://schemas.microsoft.com/office/drawing/2014/main" id="{8F2DF2C7-53CE-4E6A-B110-F5FAD0053E21}"/>
                </a:ext>
              </a:extLst>
            </p:cNvPr>
            <p:cNvSpPr/>
            <p:nvPr/>
          </p:nvSpPr>
          <p:spPr>
            <a:xfrm>
              <a:off x="309043"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a:t>
              </a:r>
            </a:p>
          </p:txBody>
        </p:sp>
      </p:grpSp>
      <p:sp>
        <p:nvSpPr>
          <p:cNvPr id="18" name="TextBox 17">
            <a:extLst>
              <a:ext uri="{FF2B5EF4-FFF2-40B4-BE49-F238E27FC236}">
                <a16:creationId xmlns:a16="http://schemas.microsoft.com/office/drawing/2014/main" id="{3F8F18BD-3C0F-47C4-950C-CA4867FABBD6}"/>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07190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Kaylum</a:t>
            </a:r>
            <a:r>
              <a:rPr lang="en-GB" sz="2000" b="1" dirty="0">
                <a:solidFill>
                  <a:schemeClr val="tx1"/>
                </a:solidFill>
                <a:latin typeface="Century Gothic" panose="020B0502020202020204" pitchFamily="34" charset="0"/>
              </a:rPr>
              <a:t> has these digit cards: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the amounts he can make which round to 500p.</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491p      514p</a:t>
            </a:r>
          </a:p>
          <a:p>
            <a:pPr algn="ctr"/>
            <a:r>
              <a:rPr lang="en-GB" sz="2000" b="1" dirty="0">
                <a:solidFill>
                  <a:srgbClr val="FF0000"/>
                </a:solidFill>
                <a:latin typeface="Century Gothic" panose="020B0502020202020204" pitchFamily="34" charset="0"/>
              </a:rPr>
              <a:t>495p      519p</a:t>
            </a:r>
          </a:p>
          <a:p>
            <a:pPr algn="ctr"/>
            <a:r>
              <a:rPr lang="en-GB" sz="2000" b="1" dirty="0">
                <a:solidFill>
                  <a:srgbClr val="FF0000"/>
                </a:solidFill>
                <a:latin typeface="Century Gothic" panose="020B0502020202020204" pitchFamily="34" charset="0"/>
              </a:rPr>
              <a:t>451p      541p</a:t>
            </a:r>
          </a:p>
          <a:p>
            <a:pPr algn="ctr"/>
            <a:r>
              <a:rPr lang="en-GB" sz="2000" b="1" dirty="0">
                <a:solidFill>
                  <a:srgbClr val="FF0000"/>
                </a:solidFill>
                <a:latin typeface="Century Gothic" panose="020B0502020202020204" pitchFamily="34" charset="0"/>
              </a:rPr>
              <a:t>459p      549p</a:t>
            </a:r>
          </a:p>
          <a:p>
            <a:pPr algn="ctr"/>
            <a:endParaRPr lang="en-GB" sz="2800" dirty="0">
              <a:solidFill>
                <a:srgbClr val="FF0000"/>
              </a:solidFill>
              <a:latin typeface="SassoonCRInfantMedium" panose="02000603020000020003" pitchFamily="2" charset="0"/>
            </a:endParaRPr>
          </a:p>
        </p:txBody>
      </p:sp>
      <p:grpSp>
        <p:nvGrpSpPr>
          <p:cNvPr id="12" name="Group 11">
            <a:extLst>
              <a:ext uri="{FF2B5EF4-FFF2-40B4-BE49-F238E27FC236}">
                <a16:creationId xmlns:a16="http://schemas.microsoft.com/office/drawing/2014/main" id="{C58D503A-9AF6-4879-BA72-4B235ADC3B98}"/>
              </a:ext>
            </a:extLst>
          </p:cNvPr>
          <p:cNvGrpSpPr/>
          <p:nvPr/>
        </p:nvGrpSpPr>
        <p:grpSpPr>
          <a:xfrm>
            <a:off x="2290507" y="2063592"/>
            <a:ext cx="4562986" cy="1403234"/>
            <a:chOff x="309043" y="6936529"/>
            <a:chExt cx="2341533" cy="720080"/>
          </a:xfrm>
        </p:grpSpPr>
        <p:grpSp>
          <p:nvGrpSpPr>
            <p:cNvPr id="13" name="Group 12">
              <a:extLst>
                <a:ext uri="{FF2B5EF4-FFF2-40B4-BE49-F238E27FC236}">
                  <a16:creationId xmlns:a16="http://schemas.microsoft.com/office/drawing/2014/main" id="{AC19925F-767A-462C-8FBF-CC5E796BB357}"/>
                </a:ext>
              </a:extLst>
            </p:cNvPr>
            <p:cNvGrpSpPr/>
            <p:nvPr/>
          </p:nvGrpSpPr>
          <p:grpSpPr>
            <a:xfrm>
              <a:off x="920912" y="6936529"/>
              <a:ext cx="1729664" cy="720080"/>
              <a:chOff x="823792" y="6936529"/>
              <a:chExt cx="1729664" cy="720080"/>
            </a:xfrm>
          </p:grpSpPr>
          <p:sp>
            <p:nvSpPr>
              <p:cNvPr id="15" name="Rectangle: Rounded Corners 14">
                <a:extLst>
                  <a:ext uri="{FF2B5EF4-FFF2-40B4-BE49-F238E27FC236}">
                    <a16:creationId xmlns:a16="http://schemas.microsoft.com/office/drawing/2014/main" id="{40557C07-DEB3-4036-8DDB-402293114860}"/>
                  </a:ext>
                </a:extLst>
              </p:cNvPr>
              <p:cNvSpPr/>
              <p:nvPr/>
            </p:nvSpPr>
            <p:spPr>
              <a:xfrm>
                <a:off x="823792"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16" name="Rectangle: Rounded Corners 15">
                <a:extLst>
                  <a:ext uri="{FF2B5EF4-FFF2-40B4-BE49-F238E27FC236}">
                    <a16:creationId xmlns:a16="http://schemas.microsoft.com/office/drawing/2014/main" id="{1F24D65C-8DC3-48B3-B6C4-A5170DFA2116}"/>
                  </a:ext>
                </a:extLst>
              </p:cNvPr>
              <p:cNvSpPr/>
              <p:nvPr/>
            </p:nvSpPr>
            <p:spPr>
              <a:xfrm>
                <a:off x="1435661"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17" name="Rectangle: Rounded Corners 16">
                <a:extLst>
                  <a:ext uri="{FF2B5EF4-FFF2-40B4-BE49-F238E27FC236}">
                    <a16:creationId xmlns:a16="http://schemas.microsoft.com/office/drawing/2014/main" id="{639E0256-5B7F-4A28-ABF5-32E50AE3A954}"/>
                  </a:ext>
                </a:extLst>
              </p:cNvPr>
              <p:cNvSpPr/>
              <p:nvPr/>
            </p:nvSpPr>
            <p:spPr>
              <a:xfrm>
                <a:off x="2047530"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9</a:t>
                </a:r>
              </a:p>
            </p:txBody>
          </p:sp>
        </p:grpSp>
        <p:sp>
          <p:nvSpPr>
            <p:cNvPr id="14" name="Rectangle: Rounded Corners 13">
              <a:extLst>
                <a:ext uri="{FF2B5EF4-FFF2-40B4-BE49-F238E27FC236}">
                  <a16:creationId xmlns:a16="http://schemas.microsoft.com/office/drawing/2014/main" id="{8F2DF2C7-53CE-4E6A-B110-F5FAD0053E21}"/>
                </a:ext>
              </a:extLst>
            </p:cNvPr>
            <p:cNvSpPr/>
            <p:nvPr/>
          </p:nvSpPr>
          <p:spPr>
            <a:xfrm>
              <a:off x="309043"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a:t>
              </a:r>
            </a:p>
          </p:txBody>
        </p:sp>
      </p:grpSp>
      <p:sp>
        <p:nvSpPr>
          <p:cNvPr id="18" name="TextBox 17">
            <a:extLst>
              <a:ext uri="{FF2B5EF4-FFF2-40B4-BE49-F238E27FC236}">
                <a16:creationId xmlns:a16="http://schemas.microsoft.com/office/drawing/2014/main" id="{C249E846-140D-4907-8211-6CE8608E5284}"/>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12078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B8A2-9B5B-4775-A54A-B687EFF2183D}"/>
              </a:ext>
            </a:extLst>
          </p:cNvPr>
          <p:cNvSpPr>
            <a:spLocks noGrp="1"/>
          </p:cNvSpPr>
          <p:nvPr>
            <p:ph type="ctrTitle"/>
          </p:nvPr>
        </p:nvSpPr>
        <p:spPr>
          <a:xfrm>
            <a:off x="1130596" y="2404534"/>
            <a:ext cx="5625312" cy="1646302"/>
          </a:xfrm>
        </p:spPr>
        <p:txBody>
          <a:bodyPr/>
          <a:lstStyle/>
          <a:p>
            <a:pPr algn="ctr"/>
            <a:r>
              <a:rPr lang="en-GB" dirty="0"/>
              <a:t>Thursday 7</a:t>
            </a:r>
            <a:r>
              <a:rPr lang="en-GB" baseline="30000" dirty="0"/>
              <a:t>th</a:t>
            </a:r>
            <a:r>
              <a:rPr lang="en-GB" dirty="0"/>
              <a:t> May 2020</a:t>
            </a:r>
          </a:p>
        </p:txBody>
      </p:sp>
    </p:spTree>
    <p:extLst>
      <p:ext uri="{BB962C8B-B14F-4D97-AF65-F5344CB8AC3E}">
        <p14:creationId xmlns:p14="http://schemas.microsoft.com/office/powerpoint/2010/main" val="2399140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3/4 – Summer Block 1 – Money</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4: I can use the four operations to workout the money </a:t>
            </a:r>
            <a:endParaRPr lang="en-GB" sz="40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4" name="TextBox 13">
            <a:extLst>
              <a:ext uri="{FF2B5EF4-FFF2-40B4-BE49-F238E27FC236}">
                <a16:creationId xmlns:a16="http://schemas.microsoft.com/office/drawing/2014/main" id="{B69A0605-3752-41E1-A913-1F7EE29E98B6}"/>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273112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3"/>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4" name="Rectangle 13">
            <a:extLst>
              <a:ext uri="{FF2B5EF4-FFF2-40B4-BE49-F238E27FC236}">
                <a16:creationId xmlns:a16="http://schemas.microsoft.com/office/drawing/2014/main" id="{3FA53442-94BA-4F29-A759-5C16EF6E8DE5}"/>
              </a:ext>
            </a:extLst>
          </p:cNvPr>
          <p:cNvSpPr/>
          <p:nvPr/>
        </p:nvSpPr>
        <p:spPr>
          <a:xfrm>
            <a:off x="870048" y="4640818"/>
            <a:ext cx="7178723" cy="1519683"/>
          </a:xfrm>
          <a:prstGeom prst="rect">
            <a:avLst/>
          </a:prstGeom>
        </p:spPr>
        <p:txBody>
          <a:bodyPr wrap="square">
            <a:spAutoFit/>
          </a:bodyPr>
          <a:lstStyle/>
          <a:p>
            <a:pPr marL="88900" algn="ctr"/>
            <a:r>
              <a:rPr lang="en-GB" b="1" dirty="0">
                <a:solidFill>
                  <a:srgbClr val="FF0000"/>
                </a:solidFill>
                <a:latin typeface="Century Gothic" panose="020B0502020202020204" pitchFamily="34" charset="0"/>
              </a:rPr>
              <a:t>There are several possible combinations that, when estimated, will cost £20. For example, she could purchase:</a:t>
            </a:r>
          </a:p>
          <a:p>
            <a:pPr marL="88900" algn="ctr"/>
            <a:r>
              <a:rPr lang="en-GB" b="1" dirty="0">
                <a:solidFill>
                  <a:srgbClr val="FF0000"/>
                </a:solidFill>
                <a:latin typeface="Century Gothic" panose="020B0502020202020204" pitchFamily="34" charset="0"/>
              </a:rPr>
              <a:t>the dress and the scarf (£11 + £9 = £20)</a:t>
            </a:r>
          </a:p>
          <a:p>
            <a:pPr marL="88900" algn="ctr"/>
            <a:r>
              <a:rPr lang="en-GB" b="1" dirty="0">
                <a:solidFill>
                  <a:srgbClr val="FF0000"/>
                </a:solidFill>
                <a:latin typeface="Century Gothic" panose="020B0502020202020204" pitchFamily="34" charset="0"/>
              </a:rPr>
              <a:t>the jacket, shirt and shoes (£6 + £7 + £7 = £20)</a:t>
            </a:r>
          </a:p>
          <a:p>
            <a:pPr marL="88900" algn="ctr"/>
            <a:r>
              <a:rPr lang="en-GB" b="1" dirty="0">
                <a:solidFill>
                  <a:srgbClr val="FF0000"/>
                </a:solidFill>
                <a:latin typeface="Century Gothic" panose="020B0502020202020204" pitchFamily="34" charset="0"/>
              </a:rPr>
              <a:t>the hat, jacket and scarf (£5 + £6 + £9 = £20)</a:t>
            </a:r>
            <a:endParaRPr lang="en-GB" b="1" dirty="0">
              <a:solidFill>
                <a:schemeClr val="bg2">
                  <a:lumMod val="2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4E595B01-DF4F-4590-B5F5-5AF408F4BBCE}"/>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4179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BAD7F94E-EE39-4FC6-892D-38DA2E3C8CB9}"/>
              </a:ext>
            </a:extLst>
          </p:cNvPr>
          <p:cNvPicPr>
            <a:picLocks noChangeAspect="1"/>
          </p:cNvPicPr>
          <p:nvPr/>
        </p:nvPicPr>
        <p:blipFill>
          <a:blip r:embed="rId3"/>
          <a:stretch>
            <a:fillRect/>
          </a:stretch>
        </p:blipFill>
        <p:spPr>
          <a:xfrm>
            <a:off x="115438" y="162850"/>
            <a:ext cx="8913124" cy="6322100"/>
          </a:xfrm>
          <a:prstGeom prst="rect">
            <a:avLst/>
          </a:prstGeom>
        </p:spPr>
      </p:pic>
      <p:sp>
        <p:nvSpPr>
          <p:cNvPr id="21" name="Rectangle 20">
            <a:extLst>
              <a:ext uri="{FF2B5EF4-FFF2-40B4-BE49-F238E27FC236}">
                <a16:creationId xmlns:a16="http://schemas.microsoft.com/office/drawing/2014/main" id="{A5611564-1EF2-4689-BB4B-99A0233C01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1FAE6898-1646-44CF-99DE-4E5F573B01BE}"/>
              </a:ext>
            </a:extLst>
          </p:cNvPr>
          <p:cNvGraphicFramePr>
            <a:graphicFrameLocks noGrp="1"/>
          </p:cNvGraphicFramePr>
          <p:nvPr/>
        </p:nvGraphicFramePr>
        <p:xfrm>
          <a:off x="1469296" y="1542602"/>
          <a:ext cx="6044688" cy="1799688"/>
        </p:xfrm>
        <a:graphic>
          <a:graphicData uri="http://schemas.openxmlformats.org/drawingml/2006/table">
            <a:tbl>
              <a:tblPr firstRow="1" bandRow="1">
                <a:tableStyleId>{5C22544A-7EE6-4342-B048-85BDC9FD1C3A}</a:tableStyleId>
              </a:tblPr>
              <a:tblGrid>
                <a:gridCol w="1511172">
                  <a:extLst>
                    <a:ext uri="{9D8B030D-6E8A-4147-A177-3AD203B41FA5}">
                      <a16:colId xmlns:a16="http://schemas.microsoft.com/office/drawing/2014/main" val="3525045284"/>
                    </a:ext>
                  </a:extLst>
                </a:gridCol>
                <a:gridCol w="1511172">
                  <a:extLst>
                    <a:ext uri="{9D8B030D-6E8A-4147-A177-3AD203B41FA5}">
                      <a16:colId xmlns:a16="http://schemas.microsoft.com/office/drawing/2014/main" val="3439511286"/>
                    </a:ext>
                  </a:extLst>
                </a:gridCol>
                <a:gridCol w="1511172">
                  <a:extLst>
                    <a:ext uri="{9D8B030D-6E8A-4147-A177-3AD203B41FA5}">
                      <a16:colId xmlns:a16="http://schemas.microsoft.com/office/drawing/2014/main" val="4077586969"/>
                    </a:ext>
                  </a:extLst>
                </a:gridCol>
                <a:gridCol w="1511172">
                  <a:extLst>
                    <a:ext uri="{9D8B030D-6E8A-4147-A177-3AD203B41FA5}">
                      <a16:colId xmlns:a16="http://schemas.microsoft.com/office/drawing/2014/main" val="3607687719"/>
                    </a:ext>
                  </a:extLst>
                </a:gridCol>
              </a:tblGrid>
              <a:tr h="553194">
                <a:tc gridSpan="4">
                  <a:txBody>
                    <a:bodyPr/>
                    <a:lstStyle/>
                    <a:p>
                      <a:pPr algn="ctr"/>
                      <a:r>
                        <a:rPr lang="en-US" sz="2400" dirty="0">
                          <a:solidFill>
                            <a:schemeClr val="tx1"/>
                          </a:solidFill>
                          <a:latin typeface="Century Gothic" panose="020B0502020202020204" pitchFamily="34" charset="0"/>
                        </a:rPr>
                        <a:t>£1.60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0985746"/>
                  </a:ext>
                </a:extLst>
              </a:tr>
              <a:tr h="1246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
        <p:nvSpPr>
          <p:cNvPr id="9" name="TextBox 8">
            <a:extLst>
              <a:ext uri="{FF2B5EF4-FFF2-40B4-BE49-F238E27FC236}">
                <a16:creationId xmlns:a16="http://schemas.microsoft.com/office/drawing/2014/main" id="{5790C7DB-6319-4D03-B543-E1FA12E23216}"/>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589250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7" name="Picture 26">
            <a:extLst>
              <a:ext uri="{FF2B5EF4-FFF2-40B4-BE49-F238E27FC236}">
                <a16:creationId xmlns:a16="http://schemas.microsoft.com/office/drawing/2014/main" id="{76D84685-33FF-499F-AE1B-88E4503CCB27}"/>
              </a:ext>
            </a:extLst>
          </p:cNvPr>
          <p:cNvPicPr>
            <a:picLocks noChangeAspect="1"/>
          </p:cNvPicPr>
          <p:nvPr/>
        </p:nvPicPr>
        <p:blipFill>
          <a:blip r:embed="rId3"/>
          <a:stretch>
            <a:fillRect/>
          </a:stretch>
        </p:blipFill>
        <p:spPr>
          <a:xfrm>
            <a:off x="115438" y="162850"/>
            <a:ext cx="8913124" cy="6322100"/>
          </a:xfrm>
          <a:prstGeom prst="rect">
            <a:avLst/>
          </a:prstGeom>
        </p:spPr>
      </p:pic>
      <p:sp>
        <p:nvSpPr>
          <p:cNvPr id="28" name="Rectangle 27">
            <a:extLst>
              <a:ext uri="{FF2B5EF4-FFF2-40B4-BE49-F238E27FC236}">
                <a16:creationId xmlns:a16="http://schemas.microsoft.com/office/drawing/2014/main" id="{59ECA9EC-5DC9-45F9-ADD8-74733C92F7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Possible answer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3F2C50EA-2EF4-4DF4-B02B-82A0FB43F9CB}"/>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416179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6C7E6CF4-5BB7-47DC-9E42-11C1878F98BB}"/>
              </a:ext>
            </a:extLst>
          </p:cNvPr>
          <p:cNvGraphicFramePr>
            <a:graphicFrameLocks noGrp="1"/>
          </p:cNvGraphicFramePr>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
        <p:nvSpPr>
          <p:cNvPr id="9" name="TextBox 8">
            <a:extLst>
              <a:ext uri="{FF2B5EF4-FFF2-40B4-BE49-F238E27FC236}">
                <a16:creationId xmlns:a16="http://schemas.microsoft.com/office/drawing/2014/main" id="{B7C98D0E-B054-474A-81F1-CFC64E2BEDB4}"/>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417892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031F371A-88F0-4A4D-A6D6-66533AB48B47}"/>
              </a:ext>
            </a:extLst>
          </p:cNvPr>
          <p:cNvGraphicFramePr>
            <a:graphicFrameLocks noGrp="1"/>
          </p:cNvGraphicFramePr>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
        <p:nvSpPr>
          <p:cNvPr id="4" name="Rectangle 3">
            <a:extLst>
              <a:ext uri="{FF2B5EF4-FFF2-40B4-BE49-F238E27FC236}">
                <a16:creationId xmlns:a16="http://schemas.microsoft.com/office/drawing/2014/main" id="{A511FD40-77D4-427A-AD73-14F4DDEC755A}"/>
              </a:ext>
            </a:extLst>
          </p:cNvPr>
          <p:cNvSpPr/>
          <p:nvPr/>
        </p:nvSpPr>
        <p:spPr>
          <a:xfrm>
            <a:off x="3416253" y="3907399"/>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£23.30</a:t>
            </a:r>
          </a:p>
        </p:txBody>
      </p:sp>
      <p:sp>
        <p:nvSpPr>
          <p:cNvPr id="11" name="Rectangle 10">
            <a:extLst>
              <a:ext uri="{FF2B5EF4-FFF2-40B4-BE49-F238E27FC236}">
                <a16:creationId xmlns:a16="http://schemas.microsoft.com/office/drawing/2014/main" id="{AF56DF57-7F1E-4C9C-85C8-6225AB89C7B1}"/>
              </a:ext>
            </a:extLst>
          </p:cNvPr>
          <p:cNvSpPr/>
          <p:nvPr/>
        </p:nvSpPr>
        <p:spPr>
          <a:xfrm>
            <a:off x="1998471"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£12.50</a:t>
            </a:r>
          </a:p>
        </p:txBody>
      </p:sp>
      <p:sp>
        <p:nvSpPr>
          <p:cNvPr id="12" name="Rectangle 11">
            <a:extLst>
              <a:ext uri="{FF2B5EF4-FFF2-40B4-BE49-F238E27FC236}">
                <a16:creationId xmlns:a16="http://schemas.microsoft.com/office/drawing/2014/main" id="{69DAF43E-CE89-4B0A-A748-3E3B2DB8F77F}"/>
              </a:ext>
            </a:extLst>
          </p:cNvPr>
          <p:cNvSpPr/>
          <p:nvPr/>
        </p:nvSpPr>
        <p:spPr>
          <a:xfrm>
            <a:off x="4999003"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£10.80</a:t>
            </a:r>
          </a:p>
        </p:txBody>
      </p:sp>
      <p:sp>
        <p:nvSpPr>
          <p:cNvPr id="5" name="Rectangle 4">
            <a:extLst>
              <a:ext uri="{FF2B5EF4-FFF2-40B4-BE49-F238E27FC236}">
                <a16:creationId xmlns:a16="http://schemas.microsoft.com/office/drawing/2014/main" id="{85CC1785-E62A-4991-97C7-50EEE02F2FAE}"/>
              </a:ext>
            </a:extLst>
          </p:cNvPr>
          <p:cNvSpPr/>
          <p:nvPr/>
        </p:nvSpPr>
        <p:spPr>
          <a:xfrm>
            <a:off x="2767596" y="5761647"/>
            <a:ext cx="3161443" cy="400110"/>
          </a:xfrm>
          <a:prstGeom prst="rect">
            <a:avLst/>
          </a:prstGeom>
        </p:spPr>
        <p:txBody>
          <a:bodyPr wrap="none">
            <a:spAutoFit/>
          </a:bodyPr>
          <a:lstStyle/>
          <a:p>
            <a:pPr algn="ctr" defTabSz="685800">
              <a:defRPr/>
            </a:pPr>
            <a:r>
              <a:rPr lang="en-GB" sz="2000" b="1" dirty="0">
                <a:solidFill>
                  <a:srgbClr val="FF0000"/>
                </a:solidFill>
                <a:latin typeface="Century Gothic" panose="020B0502020202020204" pitchFamily="34" charset="0"/>
              </a:rPr>
              <a:t>£12.50 + £10.80 = £23.30</a:t>
            </a:r>
            <a:endParaRPr lang="en-GB" sz="2000" b="1" dirty="0">
              <a:latin typeface="Century Gothic" panose="020B0502020202020204" pitchFamily="34" charset="0"/>
            </a:endParaRPr>
          </a:p>
        </p:txBody>
      </p:sp>
      <p:sp>
        <p:nvSpPr>
          <p:cNvPr id="13" name="TextBox 12">
            <a:extLst>
              <a:ext uri="{FF2B5EF4-FFF2-40B4-BE49-F238E27FC236}">
                <a16:creationId xmlns:a16="http://schemas.microsoft.com/office/drawing/2014/main" id="{2E991BB5-5E8E-4618-81FD-FB2CB05F5E8D}"/>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67624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 and match </a:t>
            </a:r>
          </a:p>
          <a:p>
            <a:pPr algn="ctr"/>
            <a:r>
              <a:rPr lang="en-GB" sz="2000" b="1" dirty="0">
                <a:solidFill>
                  <a:schemeClr val="tx1"/>
                </a:solidFill>
                <a:latin typeface="Century Gothic" panose="020B0502020202020204" pitchFamily="34" charset="0"/>
              </a:rPr>
              <a:t>it to the number line.</a:t>
            </a:r>
          </a:p>
          <a:p>
            <a:pPr algn="ctr"/>
            <a:endParaRPr lang="en-GB" sz="24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BEFA64BA-2953-496C-9741-5417B38FA55A}"/>
              </a:ext>
            </a:extLst>
          </p:cNvPr>
          <p:cNvGraphicFramePr>
            <a:graphicFrameLocks noGrp="1"/>
          </p:cNvGraphicFramePr>
          <p:nvPr/>
        </p:nvGraphicFramePr>
        <p:xfrm>
          <a:off x="457200" y="3149224"/>
          <a:ext cx="8229600" cy="548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830287639"/>
                    </a:ext>
                  </a:extLst>
                </a:gridCol>
                <a:gridCol w="914400">
                  <a:extLst>
                    <a:ext uri="{9D8B030D-6E8A-4147-A177-3AD203B41FA5}">
                      <a16:colId xmlns:a16="http://schemas.microsoft.com/office/drawing/2014/main" val="107590825"/>
                    </a:ext>
                  </a:extLst>
                </a:gridCol>
                <a:gridCol w="914400">
                  <a:extLst>
                    <a:ext uri="{9D8B030D-6E8A-4147-A177-3AD203B41FA5}">
                      <a16:colId xmlns:a16="http://schemas.microsoft.com/office/drawing/2014/main" val="3284903101"/>
                    </a:ext>
                  </a:extLst>
                </a:gridCol>
                <a:gridCol w="914400">
                  <a:extLst>
                    <a:ext uri="{9D8B030D-6E8A-4147-A177-3AD203B41FA5}">
                      <a16:colId xmlns:a16="http://schemas.microsoft.com/office/drawing/2014/main" val="2162105265"/>
                    </a:ext>
                  </a:extLst>
                </a:gridCol>
                <a:gridCol w="914400">
                  <a:extLst>
                    <a:ext uri="{9D8B030D-6E8A-4147-A177-3AD203B41FA5}">
                      <a16:colId xmlns:a16="http://schemas.microsoft.com/office/drawing/2014/main" val="723228738"/>
                    </a:ext>
                  </a:extLst>
                </a:gridCol>
                <a:gridCol w="914400">
                  <a:extLst>
                    <a:ext uri="{9D8B030D-6E8A-4147-A177-3AD203B41FA5}">
                      <a16:colId xmlns:a16="http://schemas.microsoft.com/office/drawing/2014/main" val="3038493116"/>
                    </a:ext>
                  </a:extLst>
                </a:gridCol>
                <a:gridCol w="914400">
                  <a:extLst>
                    <a:ext uri="{9D8B030D-6E8A-4147-A177-3AD203B41FA5}">
                      <a16:colId xmlns:a16="http://schemas.microsoft.com/office/drawing/2014/main" val="1522263113"/>
                    </a:ext>
                  </a:extLst>
                </a:gridCol>
                <a:gridCol w="914400">
                  <a:extLst>
                    <a:ext uri="{9D8B030D-6E8A-4147-A177-3AD203B41FA5}">
                      <a16:colId xmlns:a16="http://schemas.microsoft.com/office/drawing/2014/main" val="2909862909"/>
                    </a:ext>
                  </a:extLst>
                </a:gridCol>
                <a:gridCol w="914400">
                  <a:extLst>
                    <a:ext uri="{9D8B030D-6E8A-4147-A177-3AD203B41FA5}">
                      <a16:colId xmlns:a16="http://schemas.microsoft.com/office/drawing/2014/main" val="3311632277"/>
                    </a:ext>
                  </a:extLst>
                </a:gridCol>
              </a:tblGrid>
              <a:tr h="548640">
                <a:tc>
                  <a:txBody>
                    <a:bodyPr/>
                    <a:lstStyle/>
                    <a:p>
                      <a:pPr algn="ctr"/>
                      <a:r>
                        <a:rPr lang="en-GB" sz="2400" b="1" dirty="0">
                          <a:latin typeface="Century Gothic" panose="020B0502020202020204" pitchFamily="34" charset="0"/>
                        </a:rPr>
                        <a:t>100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200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300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400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500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600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700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800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900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5893380"/>
                  </a:ext>
                </a:extLst>
              </a:tr>
            </a:tbl>
          </a:graphicData>
        </a:graphic>
      </p:graphicFrame>
      <p:sp>
        <p:nvSpPr>
          <p:cNvPr id="26" name="TextBox 25">
            <a:extLst>
              <a:ext uri="{FF2B5EF4-FFF2-40B4-BE49-F238E27FC236}">
                <a16:creationId xmlns:a16="http://schemas.microsoft.com/office/drawing/2014/main" id="{0CDB5533-C676-4849-8AC1-7D69A2AE8216}"/>
              </a:ext>
            </a:extLst>
          </p:cNvPr>
          <p:cNvSpPr txBox="1"/>
          <p:nvPr/>
        </p:nvSpPr>
        <p:spPr>
          <a:xfrm>
            <a:off x="2319325" y="4600817"/>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164</a:t>
            </a:r>
            <a:endParaRPr lang="en-US" sz="2800" b="1" dirty="0">
              <a:latin typeface="Century Gothic" panose="020B0502020202020204" pitchFamily="34" charset="0"/>
            </a:endParaRPr>
          </a:p>
        </p:txBody>
      </p:sp>
      <p:sp>
        <p:nvSpPr>
          <p:cNvPr id="27" name="TextBox 26">
            <a:extLst>
              <a:ext uri="{FF2B5EF4-FFF2-40B4-BE49-F238E27FC236}">
                <a16:creationId xmlns:a16="http://schemas.microsoft.com/office/drawing/2014/main" id="{A24F91AA-B1BC-4101-87BB-7CA7E070C15C}"/>
              </a:ext>
            </a:extLst>
          </p:cNvPr>
          <p:cNvSpPr txBox="1"/>
          <p:nvPr/>
        </p:nvSpPr>
        <p:spPr>
          <a:xfrm>
            <a:off x="3591534" y="2158082"/>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386</a:t>
            </a:r>
            <a:endParaRPr lang="en-US" sz="2800" b="1" dirty="0">
              <a:latin typeface="Century Gothic" panose="020B0502020202020204" pitchFamily="34" charset="0"/>
            </a:endParaRPr>
          </a:p>
        </p:txBody>
      </p:sp>
      <p:sp>
        <p:nvSpPr>
          <p:cNvPr id="28" name="TextBox 27">
            <a:extLst>
              <a:ext uri="{FF2B5EF4-FFF2-40B4-BE49-F238E27FC236}">
                <a16:creationId xmlns:a16="http://schemas.microsoft.com/office/drawing/2014/main" id="{F9661116-A582-44A2-831A-AD71CFE3D25A}"/>
              </a:ext>
            </a:extLst>
          </p:cNvPr>
          <p:cNvSpPr txBox="1"/>
          <p:nvPr/>
        </p:nvSpPr>
        <p:spPr>
          <a:xfrm>
            <a:off x="3877727" y="5156929"/>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548</a:t>
            </a:r>
            <a:endParaRPr lang="en-US" sz="2800" b="1" dirty="0">
              <a:latin typeface="Century Gothic" panose="020B0502020202020204" pitchFamily="34" charset="0"/>
            </a:endParaRPr>
          </a:p>
        </p:txBody>
      </p:sp>
      <p:sp>
        <p:nvSpPr>
          <p:cNvPr id="29" name="TextBox 28">
            <a:extLst>
              <a:ext uri="{FF2B5EF4-FFF2-40B4-BE49-F238E27FC236}">
                <a16:creationId xmlns:a16="http://schemas.microsoft.com/office/drawing/2014/main" id="{7D432EF4-AADC-4854-990D-819FB7A34396}"/>
              </a:ext>
            </a:extLst>
          </p:cNvPr>
          <p:cNvSpPr txBox="1"/>
          <p:nvPr/>
        </p:nvSpPr>
        <p:spPr>
          <a:xfrm>
            <a:off x="665151" y="5099494"/>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270</a:t>
            </a:r>
            <a:endParaRPr lang="en-US" sz="2800" b="1" dirty="0">
              <a:latin typeface="Century Gothic" panose="020B0502020202020204" pitchFamily="34" charset="0"/>
            </a:endParaRPr>
          </a:p>
        </p:txBody>
      </p:sp>
      <p:sp>
        <p:nvSpPr>
          <p:cNvPr id="30" name="TextBox 29">
            <a:extLst>
              <a:ext uri="{FF2B5EF4-FFF2-40B4-BE49-F238E27FC236}">
                <a16:creationId xmlns:a16="http://schemas.microsoft.com/office/drawing/2014/main" id="{654628AE-9BFA-475E-8C45-8F178790B711}"/>
              </a:ext>
            </a:extLst>
          </p:cNvPr>
          <p:cNvSpPr txBox="1"/>
          <p:nvPr/>
        </p:nvSpPr>
        <p:spPr>
          <a:xfrm>
            <a:off x="7368361" y="1974978"/>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575</a:t>
            </a:r>
            <a:endParaRPr lang="en-US" sz="2800" b="1" dirty="0">
              <a:latin typeface="Century Gothic" panose="020B0502020202020204" pitchFamily="34" charset="0"/>
            </a:endParaRPr>
          </a:p>
        </p:txBody>
      </p:sp>
      <p:sp>
        <p:nvSpPr>
          <p:cNvPr id="31" name="TextBox 30">
            <a:extLst>
              <a:ext uri="{FF2B5EF4-FFF2-40B4-BE49-F238E27FC236}">
                <a16:creationId xmlns:a16="http://schemas.microsoft.com/office/drawing/2014/main" id="{C6D65F4A-109E-493C-BBEC-12BB95FE255A}"/>
              </a:ext>
            </a:extLst>
          </p:cNvPr>
          <p:cNvSpPr txBox="1"/>
          <p:nvPr/>
        </p:nvSpPr>
        <p:spPr>
          <a:xfrm>
            <a:off x="7368361" y="5156928"/>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655</a:t>
            </a:r>
            <a:endParaRPr lang="en-US" sz="2800" b="1" dirty="0">
              <a:latin typeface="Century Gothic" panose="020B0502020202020204" pitchFamily="34" charset="0"/>
            </a:endParaRPr>
          </a:p>
        </p:txBody>
      </p:sp>
      <p:sp>
        <p:nvSpPr>
          <p:cNvPr id="32" name="TextBox 31">
            <a:extLst>
              <a:ext uri="{FF2B5EF4-FFF2-40B4-BE49-F238E27FC236}">
                <a16:creationId xmlns:a16="http://schemas.microsoft.com/office/drawing/2014/main" id="{81894A09-704F-4ED2-8996-A7DFC23A2484}"/>
              </a:ext>
            </a:extLst>
          </p:cNvPr>
          <p:cNvSpPr txBox="1"/>
          <p:nvPr/>
        </p:nvSpPr>
        <p:spPr>
          <a:xfrm>
            <a:off x="5611469" y="4700171"/>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849</a:t>
            </a:r>
            <a:endParaRPr lang="en-US" sz="2800" b="1" dirty="0">
              <a:latin typeface="Century Gothic" panose="020B0502020202020204" pitchFamily="34" charset="0"/>
            </a:endParaRPr>
          </a:p>
        </p:txBody>
      </p:sp>
      <p:sp>
        <p:nvSpPr>
          <p:cNvPr id="33" name="TextBox 32">
            <a:extLst>
              <a:ext uri="{FF2B5EF4-FFF2-40B4-BE49-F238E27FC236}">
                <a16:creationId xmlns:a16="http://schemas.microsoft.com/office/drawing/2014/main" id="{D0E929B0-C7FC-40E6-83C3-65CFA24A1460}"/>
              </a:ext>
            </a:extLst>
          </p:cNvPr>
          <p:cNvSpPr txBox="1"/>
          <p:nvPr/>
        </p:nvSpPr>
        <p:spPr>
          <a:xfrm>
            <a:off x="5739881" y="1794192"/>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851</a:t>
            </a:r>
            <a:endParaRPr lang="en-US" sz="2800" b="1" dirty="0">
              <a:latin typeface="Century Gothic" panose="020B0502020202020204" pitchFamily="34" charset="0"/>
            </a:endParaRPr>
          </a:p>
        </p:txBody>
      </p:sp>
      <p:sp>
        <p:nvSpPr>
          <p:cNvPr id="35" name="TextBox 34">
            <a:extLst>
              <a:ext uri="{FF2B5EF4-FFF2-40B4-BE49-F238E27FC236}">
                <a16:creationId xmlns:a16="http://schemas.microsoft.com/office/drawing/2014/main" id="{9145C430-1204-4532-8F80-4577CD8CDCDD}"/>
              </a:ext>
            </a:extLst>
          </p:cNvPr>
          <p:cNvSpPr txBox="1"/>
          <p:nvPr/>
        </p:nvSpPr>
        <p:spPr>
          <a:xfrm>
            <a:off x="1259151" y="1974977"/>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126</a:t>
            </a:r>
            <a:endParaRPr lang="en-US" sz="2800" b="1" dirty="0">
              <a:latin typeface="Century Gothic" panose="020B0502020202020204" pitchFamily="34" charset="0"/>
            </a:endParaRPr>
          </a:p>
        </p:txBody>
      </p:sp>
      <p:sp>
        <p:nvSpPr>
          <p:cNvPr id="2" name="TextBox 1">
            <a:extLst>
              <a:ext uri="{FF2B5EF4-FFF2-40B4-BE49-F238E27FC236}">
                <a16:creationId xmlns:a16="http://schemas.microsoft.com/office/drawing/2014/main" id="{F030C987-17EA-40BA-BFAC-44FE8FDE93DF}"/>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406538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
        <p:nvSpPr>
          <p:cNvPr id="9" name="TextBox 8">
            <a:extLst>
              <a:ext uri="{FF2B5EF4-FFF2-40B4-BE49-F238E27FC236}">
                <a16:creationId xmlns:a16="http://schemas.microsoft.com/office/drawing/2014/main" id="{30AE8F5C-63D2-4C32-9E78-B45819303530}"/>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261727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£0.30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£0.20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
        <p:nvSpPr>
          <p:cNvPr id="9" name="TextBox 8">
            <a:extLst>
              <a:ext uri="{FF2B5EF4-FFF2-40B4-BE49-F238E27FC236}">
                <a16:creationId xmlns:a16="http://schemas.microsoft.com/office/drawing/2014/main" id="{45990EC8-24C4-455B-BB7D-A4F35D41181A}"/>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111631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
        <p:nvSpPr>
          <p:cNvPr id="10" name="TextBox 9">
            <a:extLst>
              <a:ext uri="{FF2B5EF4-FFF2-40B4-BE49-F238E27FC236}">
                <a16:creationId xmlns:a16="http://schemas.microsoft.com/office/drawing/2014/main" id="{78326BE3-B159-40E0-A867-293312133D60}"/>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929505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
        <p:nvSpPr>
          <p:cNvPr id="2" name="Rectangle 1">
            <a:extLst>
              <a:ext uri="{FF2B5EF4-FFF2-40B4-BE49-F238E27FC236}">
                <a16:creationId xmlns:a16="http://schemas.microsoft.com/office/drawing/2014/main" id="{B13E02F9-1942-48E1-AE9A-06A97415817A}"/>
              </a:ext>
            </a:extLst>
          </p:cNvPr>
          <p:cNvSpPr/>
          <p:nvPr/>
        </p:nvSpPr>
        <p:spPr>
          <a:xfrm>
            <a:off x="275303" y="4417651"/>
            <a:ext cx="4572000" cy="1015663"/>
          </a:xfrm>
          <a:prstGeom prst="rect">
            <a:avLst/>
          </a:prstGeom>
        </p:spPr>
        <p:txBody>
          <a:bodyPr>
            <a:spAutoFit/>
          </a:bodyPr>
          <a:lstStyle/>
          <a:p>
            <a:pPr lvl="0" defTabSz="685800">
              <a:defRPr/>
            </a:pPr>
            <a:r>
              <a:rPr lang="en-GB" sz="2000" b="1" dirty="0">
                <a:solidFill>
                  <a:srgbClr val="FF0000"/>
                </a:solidFill>
                <a:latin typeface="Century Gothic" panose="020B0502020202020204" pitchFamily="34" charset="0"/>
              </a:rPr>
              <a:t>£16.25 x 2 = £32.50</a:t>
            </a:r>
          </a:p>
          <a:p>
            <a:pPr lvl="0" defTabSz="685800">
              <a:defRPr/>
            </a:pPr>
            <a:r>
              <a:rPr lang="en-GB" sz="2000" b="1" dirty="0">
                <a:solidFill>
                  <a:srgbClr val="FF0000"/>
                </a:solidFill>
                <a:latin typeface="Century Gothic" panose="020B0502020202020204" pitchFamily="34" charset="0"/>
              </a:rPr>
              <a:t>£8.75 x 2 = £17.50</a:t>
            </a:r>
          </a:p>
          <a:p>
            <a:pPr lvl="0" defTabSz="685800">
              <a:defRPr/>
            </a:pPr>
            <a:r>
              <a:rPr lang="en-GB" sz="2000" b="1" dirty="0">
                <a:solidFill>
                  <a:srgbClr val="FF0000"/>
                </a:solidFill>
                <a:latin typeface="Century Gothic" panose="020B0502020202020204" pitchFamily="34" charset="0"/>
              </a:rPr>
              <a:t>£32.50 + £17.50 = £50</a:t>
            </a:r>
            <a:endParaRPr lang="en-GB" sz="2000" b="1" dirty="0">
              <a:latin typeface="Century Gothic" panose="020B0502020202020204" pitchFamily="34" charset="0"/>
            </a:endParaRPr>
          </a:p>
        </p:txBody>
      </p:sp>
      <p:sp>
        <p:nvSpPr>
          <p:cNvPr id="10" name="TextBox 9">
            <a:extLst>
              <a:ext uri="{FF2B5EF4-FFF2-40B4-BE49-F238E27FC236}">
                <a16:creationId xmlns:a16="http://schemas.microsoft.com/office/drawing/2014/main" id="{63BF7BD9-957F-4BCE-990A-B31134E3E61F}"/>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05846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B8A2-9B5B-4775-A54A-B687EFF2183D}"/>
              </a:ext>
            </a:extLst>
          </p:cNvPr>
          <p:cNvSpPr>
            <a:spLocks noGrp="1"/>
          </p:cNvSpPr>
          <p:nvPr>
            <p:ph type="ctrTitle"/>
          </p:nvPr>
        </p:nvSpPr>
        <p:spPr>
          <a:xfrm>
            <a:off x="-95436" y="3508898"/>
            <a:ext cx="8449323" cy="2387600"/>
          </a:xfrm>
        </p:spPr>
        <p:txBody>
          <a:bodyPr/>
          <a:lstStyle/>
          <a:p>
            <a:pPr algn="ctr"/>
            <a:br>
              <a:rPr lang="en-GB" dirty="0"/>
            </a:br>
            <a:r>
              <a:rPr lang="en-GB" dirty="0"/>
              <a:t>       Friday 8</a:t>
            </a:r>
            <a:r>
              <a:rPr lang="en-GB" baseline="30000" dirty="0"/>
              <a:t>th</a:t>
            </a:r>
            <a:r>
              <a:rPr lang="en-GB" dirty="0"/>
              <a:t> May 2020</a:t>
            </a:r>
            <a:br>
              <a:rPr lang="en-GB" dirty="0"/>
            </a:br>
            <a:r>
              <a:rPr lang="en-GB" dirty="0"/>
              <a:t>       </a:t>
            </a:r>
            <a:r>
              <a:rPr lang="en-GB" sz="2800" b="1" dirty="0">
                <a:solidFill>
                  <a:schemeClr val="bg2">
                    <a:lumMod val="25000"/>
                  </a:schemeClr>
                </a:solidFill>
                <a:latin typeface="Century Gothic" panose="020B0502020202020204" pitchFamily="34" charset="0"/>
              </a:rPr>
              <a:t>Year 4: I can use the four operations  to solve the reasoning and problem-solving questions  </a:t>
            </a:r>
            <a:br>
              <a:rPr lang="en-GB" sz="2800" b="1" dirty="0">
                <a:solidFill>
                  <a:schemeClr val="bg2">
                    <a:lumMod val="50000"/>
                  </a:schemeClr>
                </a:solidFill>
                <a:latin typeface="Century Gothic" panose="020B0502020202020204" pitchFamily="34" charset="0"/>
              </a:rPr>
            </a:br>
            <a:br>
              <a:rPr lang="en-GB" dirty="0"/>
            </a:br>
            <a:endParaRPr lang="en-GB" dirty="0"/>
          </a:p>
        </p:txBody>
      </p:sp>
    </p:spTree>
    <p:extLst>
      <p:ext uri="{BB962C8B-B14F-4D97-AF65-F5344CB8AC3E}">
        <p14:creationId xmlns:p14="http://schemas.microsoft.com/office/powerpoint/2010/main" val="81061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101D1895-C493-42F9-8186-20D4BDA90A96}"/>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30334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because….</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9FFB920B-828A-4B20-80B7-5B1FA7A2BC54}"/>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406507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because she should buy them in packs of 10. 3 x £2.20 = £6.60. Buying in packs of 5 would cost £9 and buying individually would cost £7.50.</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2A65C9F3-0B3C-4219-8019-222C77C19CC3}"/>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65718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A839828-2E74-4FE9-A920-252C8D756097}"/>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0E82C714-2573-4506-BBE3-8965663D519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What could she have bought?</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1D030473-8EB6-453D-BF5D-9A2716426CF0}"/>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798016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B025F253-2F96-4CD8-842E-88D6709B821A}"/>
              </a:ext>
            </a:extLst>
          </p:cNvPr>
          <p:cNvPicPr>
            <a:picLocks noChangeAspect="1"/>
          </p:cNvPicPr>
          <p:nvPr/>
        </p:nvPicPr>
        <p:blipFill>
          <a:blip r:embed="rId3"/>
          <a:stretch>
            <a:fillRect/>
          </a:stretch>
        </p:blipFill>
        <p:spPr>
          <a:xfrm>
            <a:off x="115438" y="141340"/>
            <a:ext cx="8913124" cy="6322100"/>
          </a:xfrm>
          <a:prstGeom prst="rect">
            <a:avLst/>
          </a:prstGeom>
        </p:spPr>
      </p:pic>
      <p:graphicFrame>
        <p:nvGraphicFramePr>
          <p:cNvPr id="20" name="Table 19">
            <a:extLst>
              <a:ext uri="{FF2B5EF4-FFF2-40B4-BE49-F238E27FC236}">
                <a16:creationId xmlns:a16="http://schemas.microsoft.com/office/drawing/2014/main" id="{3ACB69D9-573A-4D28-ABFD-C37C8B69C70E}"/>
              </a:ext>
            </a:extLst>
          </p:cNvPr>
          <p:cNvGraphicFramePr>
            <a:graphicFrameLocks noGrp="1"/>
          </p:cNvGraphicFramePr>
          <p:nvPr/>
        </p:nvGraphicFramePr>
        <p:xfrm>
          <a:off x="680720" y="3721386"/>
          <a:ext cx="7782560" cy="1424320"/>
        </p:xfrm>
        <a:graphic>
          <a:graphicData uri="http://schemas.openxmlformats.org/drawingml/2006/table">
            <a:tbl>
              <a:tblPr firstRow="1" bandRow="1">
                <a:tableStyleId>{5C22544A-7EE6-4342-B048-85BDC9FD1C3A}</a:tableStyleId>
              </a:tblPr>
              <a:tblGrid>
                <a:gridCol w="1092015">
                  <a:extLst>
                    <a:ext uri="{9D8B030D-6E8A-4147-A177-3AD203B41FA5}">
                      <a16:colId xmlns:a16="http://schemas.microsoft.com/office/drawing/2014/main" val="1387158362"/>
                    </a:ext>
                  </a:extLst>
                </a:gridCol>
                <a:gridCol w="1338109">
                  <a:extLst>
                    <a:ext uri="{9D8B030D-6E8A-4147-A177-3AD203B41FA5}">
                      <a16:colId xmlns:a16="http://schemas.microsoft.com/office/drawing/2014/main" val="4086582132"/>
                    </a:ext>
                  </a:extLst>
                </a:gridCol>
                <a:gridCol w="1338109">
                  <a:extLst>
                    <a:ext uri="{9D8B030D-6E8A-4147-A177-3AD203B41FA5}">
                      <a16:colId xmlns:a16="http://schemas.microsoft.com/office/drawing/2014/main" val="4142110192"/>
                    </a:ext>
                  </a:extLst>
                </a:gridCol>
                <a:gridCol w="1338109">
                  <a:extLst>
                    <a:ext uri="{9D8B030D-6E8A-4147-A177-3AD203B41FA5}">
                      <a16:colId xmlns:a16="http://schemas.microsoft.com/office/drawing/2014/main" val="1625274095"/>
                    </a:ext>
                  </a:extLst>
                </a:gridCol>
                <a:gridCol w="1338109">
                  <a:extLst>
                    <a:ext uri="{9D8B030D-6E8A-4147-A177-3AD203B41FA5}">
                      <a16:colId xmlns:a16="http://schemas.microsoft.com/office/drawing/2014/main" val="3437853155"/>
                    </a:ext>
                  </a:extLst>
                </a:gridCol>
                <a:gridCol w="1338109">
                  <a:extLst>
                    <a:ext uri="{9D8B030D-6E8A-4147-A177-3AD203B41FA5}">
                      <a16:colId xmlns:a16="http://schemas.microsoft.com/office/drawing/2014/main" val="1174752541"/>
                    </a:ext>
                  </a:extLst>
                </a:gridCol>
              </a:tblGrid>
              <a:tr h="513790">
                <a:tc>
                  <a:txBody>
                    <a:bodyPr/>
                    <a:lstStyle/>
                    <a:p>
                      <a:pPr algn="ctr"/>
                      <a:r>
                        <a:rPr lang="en-US" sz="1400" b="1" dirty="0">
                          <a:solidFill>
                            <a:schemeClr val="tx1"/>
                          </a:solidFill>
                          <a:latin typeface="Century Gothic" panose="020B0502020202020204" pitchFamily="34" charset="0"/>
                        </a:rPr>
                        <a:t>Option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Granary loaf </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Hot Cross Bun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Baguette</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Soda Bread</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Total</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70610100"/>
                  </a:ext>
                </a:extLst>
              </a:tr>
              <a:tr h="294689">
                <a:tc>
                  <a:txBody>
                    <a:bodyPr/>
                    <a:lstStyle/>
                    <a:p>
                      <a:pPr algn="ctr"/>
                      <a:r>
                        <a:rPr lang="en-US" sz="1400" b="1" dirty="0">
                          <a:solidFill>
                            <a:schemeClr val="tx1"/>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2984130"/>
                  </a:ext>
                </a:extLst>
              </a:tr>
              <a:tr h="294689">
                <a:tc>
                  <a:txBody>
                    <a:bodyPr/>
                    <a:lstStyle/>
                    <a:p>
                      <a:pPr algn="ctr"/>
                      <a:r>
                        <a:rPr lang="en-US" sz="1400" b="1" dirty="0">
                          <a:solidFill>
                            <a:schemeClr val="tx1"/>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627942"/>
                  </a:ext>
                </a:extLst>
              </a:tr>
              <a:tr h="294689">
                <a:tc>
                  <a:txBody>
                    <a:bodyPr/>
                    <a:lstStyle/>
                    <a:p>
                      <a:pPr algn="ctr"/>
                      <a:r>
                        <a:rPr lang="en-US" sz="1400" b="1" dirty="0">
                          <a:solidFill>
                            <a:schemeClr val="tx1"/>
                          </a:solidFill>
                          <a:latin typeface="Century Gothic" panose="020B0502020202020204" pitchFamily="34" charset="0"/>
                        </a:rPr>
                        <a:t>3</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949264"/>
                  </a:ext>
                </a:extLst>
              </a:tr>
            </a:tbl>
          </a:graphicData>
        </a:graphic>
      </p:graphicFrame>
      <p:sp>
        <p:nvSpPr>
          <p:cNvPr id="21" name="Rectangle 20">
            <a:extLst>
              <a:ext uri="{FF2B5EF4-FFF2-40B4-BE49-F238E27FC236}">
                <a16:creationId xmlns:a16="http://schemas.microsoft.com/office/drawing/2014/main" id="{6EC34220-95E8-4CFF-9BA8-45040DDAB1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What could she have bought?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r>
              <a:rPr lang="en-GB" sz="2000" b="1" dirty="0">
                <a:solidFill>
                  <a:srgbClr val="FF0000"/>
                </a:solidFill>
                <a:latin typeface="Century Gothic" panose="020B0502020202020204" pitchFamily="34" charset="0"/>
                <a:sym typeface="Wingdings" panose="05000000000000000000" pitchFamily="2" charset="2"/>
              </a:rPr>
              <a:t>Various possible answers, including: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230F3E29-A9AC-4474-8F74-1D9FD61E824D}"/>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343168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 and match </a:t>
            </a:r>
          </a:p>
          <a:p>
            <a:pPr algn="ctr"/>
            <a:r>
              <a:rPr lang="en-GB" sz="2000" b="1" dirty="0">
                <a:solidFill>
                  <a:schemeClr val="tx1"/>
                </a:solidFill>
                <a:latin typeface="Century Gothic" panose="020B0502020202020204" pitchFamily="34" charset="0"/>
              </a:rPr>
              <a:t>it to the number line.</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BEFA64BA-2953-496C-9741-5417B38FA55A}"/>
              </a:ext>
            </a:extLst>
          </p:cNvPr>
          <p:cNvGraphicFramePr>
            <a:graphicFrameLocks noGrp="1"/>
          </p:cNvGraphicFramePr>
          <p:nvPr/>
        </p:nvGraphicFramePr>
        <p:xfrm>
          <a:off x="457200" y="3149224"/>
          <a:ext cx="8229600" cy="548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830287639"/>
                    </a:ext>
                  </a:extLst>
                </a:gridCol>
                <a:gridCol w="914400">
                  <a:extLst>
                    <a:ext uri="{9D8B030D-6E8A-4147-A177-3AD203B41FA5}">
                      <a16:colId xmlns:a16="http://schemas.microsoft.com/office/drawing/2014/main" val="107590825"/>
                    </a:ext>
                  </a:extLst>
                </a:gridCol>
                <a:gridCol w="914400">
                  <a:extLst>
                    <a:ext uri="{9D8B030D-6E8A-4147-A177-3AD203B41FA5}">
                      <a16:colId xmlns:a16="http://schemas.microsoft.com/office/drawing/2014/main" val="3284903101"/>
                    </a:ext>
                  </a:extLst>
                </a:gridCol>
                <a:gridCol w="914400">
                  <a:extLst>
                    <a:ext uri="{9D8B030D-6E8A-4147-A177-3AD203B41FA5}">
                      <a16:colId xmlns:a16="http://schemas.microsoft.com/office/drawing/2014/main" val="2162105265"/>
                    </a:ext>
                  </a:extLst>
                </a:gridCol>
                <a:gridCol w="914400">
                  <a:extLst>
                    <a:ext uri="{9D8B030D-6E8A-4147-A177-3AD203B41FA5}">
                      <a16:colId xmlns:a16="http://schemas.microsoft.com/office/drawing/2014/main" val="723228738"/>
                    </a:ext>
                  </a:extLst>
                </a:gridCol>
                <a:gridCol w="914400">
                  <a:extLst>
                    <a:ext uri="{9D8B030D-6E8A-4147-A177-3AD203B41FA5}">
                      <a16:colId xmlns:a16="http://schemas.microsoft.com/office/drawing/2014/main" val="3038493116"/>
                    </a:ext>
                  </a:extLst>
                </a:gridCol>
                <a:gridCol w="914400">
                  <a:extLst>
                    <a:ext uri="{9D8B030D-6E8A-4147-A177-3AD203B41FA5}">
                      <a16:colId xmlns:a16="http://schemas.microsoft.com/office/drawing/2014/main" val="1522263113"/>
                    </a:ext>
                  </a:extLst>
                </a:gridCol>
                <a:gridCol w="914400">
                  <a:extLst>
                    <a:ext uri="{9D8B030D-6E8A-4147-A177-3AD203B41FA5}">
                      <a16:colId xmlns:a16="http://schemas.microsoft.com/office/drawing/2014/main" val="2909862909"/>
                    </a:ext>
                  </a:extLst>
                </a:gridCol>
                <a:gridCol w="914400">
                  <a:extLst>
                    <a:ext uri="{9D8B030D-6E8A-4147-A177-3AD203B41FA5}">
                      <a16:colId xmlns:a16="http://schemas.microsoft.com/office/drawing/2014/main" val="3311632277"/>
                    </a:ext>
                  </a:extLst>
                </a:gridCol>
              </a:tblGrid>
              <a:tr h="548640">
                <a:tc>
                  <a:txBody>
                    <a:bodyPr/>
                    <a:lstStyle/>
                    <a:p>
                      <a:pPr algn="ctr"/>
                      <a:r>
                        <a:rPr lang="en-GB" sz="2400" b="1" dirty="0">
                          <a:latin typeface="Century Gothic" panose="020B0502020202020204" pitchFamily="34" charset="0"/>
                        </a:rPr>
                        <a:t>100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200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300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400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500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600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700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800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900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5893380"/>
                  </a:ext>
                </a:extLst>
              </a:tr>
            </a:tbl>
          </a:graphicData>
        </a:graphic>
      </p:graphicFrame>
      <p:sp>
        <p:nvSpPr>
          <p:cNvPr id="26" name="TextBox 25">
            <a:extLst>
              <a:ext uri="{FF2B5EF4-FFF2-40B4-BE49-F238E27FC236}">
                <a16:creationId xmlns:a16="http://schemas.microsoft.com/office/drawing/2014/main" id="{0CDB5533-C676-4849-8AC1-7D69A2AE8216}"/>
              </a:ext>
            </a:extLst>
          </p:cNvPr>
          <p:cNvSpPr txBox="1"/>
          <p:nvPr/>
        </p:nvSpPr>
        <p:spPr>
          <a:xfrm>
            <a:off x="1275616" y="2651944"/>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164</a:t>
            </a:r>
            <a:endParaRPr lang="en-US" sz="2800" b="1" dirty="0">
              <a:solidFill>
                <a:srgbClr val="FF0000"/>
              </a:solidFill>
              <a:latin typeface="Century Gothic" panose="020B0502020202020204" pitchFamily="34" charset="0"/>
            </a:endParaRPr>
          </a:p>
        </p:txBody>
      </p:sp>
      <p:sp>
        <p:nvSpPr>
          <p:cNvPr id="27" name="TextBox 26">
            <a:extLst>
              <a:ext uri="{FF2B5EF4-FFF2-40B4-BE49-F238E27FC236}">
                <a16:creationId xmlns:a16="http://schemas.microsoft.com/office/drawing/2014/main" id="{A24F91AA-B1BC-4101-87BB-7CA7E070C15C}"/>
              </a:ext>
            </a:extLst>
          </p:cNvPr>
          <p:cNvSpPr txBox="1"/>
          <p:nvPr/>
        </p:nvSpPr>
        <p:spPr>
          <a:xfrm>
            <a:off x="3141583" y="2685002"/>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386</a:t>
            </a:r>
            <a:endParaRPr lang="en-US" sz="2800" b="1" dirty="0">
              <a:solidFill>
                <a:srgbClr val="FF0000"/>
              </a:solidFill>
              <a:latin typeface="Century Gothic" panose="020B0502020202020204" pitchFamily="34" charset="0"/>
            </a:endParaRPr>
          </a:p>
        </p:txBody>
      </p:sp>
      <p:sp>
        <p:nvSpPr>
          <p:cNvPr id="28" name="TextBox 27">
            <a:extLst>
              <a:ext uri="{FF2B5EF4-FFF2-40B4-BE49-F238E27FC236}">
                <a16:creationId xmlns:a16="http://schemas.microsoft.com/office/drawing/2014/main" id="{F9661116-A582-44A2-831A-AD71CFE3D25A}"/>
              </a:ext>
            </a:extLst>
          </p:cNvPr>
          <p:cNvSpPr txBox="1"/>
          <p:nvPr/>
        </p:nvSpPr>
        <p:spPr>
          <a:xfrm>
            <a:off x="4090163" y="3679111"/>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548</a:t>
            </a:r>
            <a:endParaRPr lang="en-US" sz="28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7D432EF4-AADC-4854-990D-819FB7A34396}"/>
              </a:ext>
            </a:extLst>
          </p:cNvPr>
          <p:cNvSpPr txBox="1"/>
          <p:nvPr/>
        </p:nvSpPr>
        <p:spPr>
          <a:xfrm>
            <a:off x="2235333" y="3686603"/>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270</a:t>
            </a:r>
            <a:endParaRPr lang="en-US" sz="28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654628AE-9BFA-475E-8C45-8F178790B711}"/>
              </a:ext>
            </a:extLst>
          </p:cNvPr>
          <p:cNvSpPr txBox="1"/>
          <p:nvPr/>
        </p:nvSpPr>
        <p:spPr>
          <a:xfrm>
            <a:off x="4976143" y="2707335"/>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575</a:t>
            </a:r>
            <a:endParaRPr lang="en-US" sz="2800" b="1" dirty="0">
              <a:solidFill>
                <a:srgbClr val="FF0000"/>
              </a:solidFill>
              <a:latin typeface="Century Gothic" panose="020B0502020202020204" pitchFamily="34" charset="0"/>
            </a:endParaRPr>
          </a:p>
        </p:txBody>
      </p:sp>
      <p:sp>
        <p:nvSpPr>
          <p:cNvPr id="31" name="TextBox 30">
            <a:extLst>
              <a:ext uri="{FF2B5EF4-FFF2-40B4-BE49-F238E27FC236}">
                <a16:creationId xmlns:a16="http://schemas.microsoft.com/office/drawing/2014/main" id="{C6D65F4A-109E-493C-BBEC-12BB95FE255A}"/>
              </a:ext>
            </a:extLst>
          </p:cNvPr>
          <p:cNvSpPr txBox="1"/>
          <p:nvPr/>
        </p:nvSpPr>
        <p:spPr>
          <a:xfrm>
            <a:off x="5956609" y="3686603"/>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655</a:t>
            </a:r>
            <a:endParaRPr lang="en-US" sz="2800" b="1" dirty="0">
              <a:solidFill>
                <a:srgbClr val="FF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81894A09-704F-4ED2-8996-A7DFC23A2484}"/>
              </a:ext>
            </a:extLst>
          </p:cNvPr>
          <p:cNvSpPr txBox="1"/>
          <p:nvPr/>
        </p:nvSpPr>
        <p:spPr>
          <a:xfrm>
            <a:off x="6831471" y="2680829"/>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849</a:t>
            </a:r>
            <a:endParaRPr lang="en-US" sz="2800" b="1" dirty="0">
              <a:solidFill>
                <a:srgbClr val="FF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D0E929B0-C7FC-40E6-83C3-65CFA24A1460}"/>
              </a:ext>
            </a:extLst>
          </p:cNvPr>
          <p:cNvSpPr txBox="1"/>
          <p:nvPr/>
        </p:nvSpPr>
        <p:spPr>
          <a:xfrm>
            <a:off x="7766791" y="3679111"/>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851</a:t>
            </a:r>
            <a:endParaRPr lang="en-US" sz="2800" b="1" dirty="0">
              <a:solidFill>
                <a:srgbClr val="FF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9145C430-1204-4532-8F80-4577CD8CDCDD}"/>
              </a:ext>
            </a:extLst>
          </p:cNvPr>
          <p:cNvSpPr txBox="1"/>
          <p:nvPr/>
        </p:nvSpPr>
        <p:spPr>
          <a:xfrm>
            <a:off x="457200" y="3670564"/>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126</a:t>
            </a:r>
            <a:endParaRPr lang="en-US" sz="2800" b="1" dirty="0">
              <a:solidFill>
                <a:srgbClr val="FF0000"/>
              </a:solidFill>
              <a:latin typeface="Century Gothic" panose="020B0502020202020204" pitchFamily="34" charset="0"/>
            </a:endParaRPr>
          </a:p>
        </p:txBody>
      </p:sp>
      <p:sp>
        <p:nvSpPr>
          <p:cNvPr id="17" name="TextBox 16">
            <a:extLst>
              <a:ext uri="{FF2B5EF4-FFF2-40B4-BE49-F238E27FC236}">
                <a16:creationId xmlns:a16="http://schemas.microsoft.com/office/drawing/2014/main" id="{F4007C96-4026-48F2-8706-1F6B384B221E}"/>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2399626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3"/>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733D766D-D35C-4ED4-917C-D238A0CE419F}"/>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876329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3"/>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r>
              <a:rPr lang="en-GB" sz="2000" b="1" dirty="0">
                <a:solidFill>
                  <a:srgbClr val="FF0000"/>
                </a:solidFill>
                <a:latin typeface="Century Gothic" panose="020B0502020202020204" pitchFamily="34" charset="0"/>
              </a:rPr>
              <a:t>50p</a:t>
            </a: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E2BF91A3-4743-4B3E-85A3-E670FC095C19}"/>
              </a:ext>
            </a:extLst>
          </p:cNvPr>
          <p:cNvSpPr txBox="1"/>
          <p:nvPr/>
        </p:nvSpPr>
        <p:spPr>
          <a:xfrm>
            <a:off x="8398924" y="5972175"/>
            <a:ext cx="395914" cy="276999"/>
          </a:xfrm>
          <a:prstGeom prst="rect">
            <a:avLst/>
          </a:prstGeom>
          <a:noFill/>
        </p:spPr>
        <p:txBody>
          <a:bodyPr wrap="square" rtlCol="0">
            <a:spAutoFit/>
          </a:bodyPr>
          <a:lstStyle/>
          <a:p>
            <a:r>
              <a:rPr lang="en-GB" sz="1200" b="1" dirty="0">
                <a:latin typeface="Century Gothic" panose="020B0502020202020204" pitchFamily="34" charset="0"/>
              </a:rPr>
              <a:t>Y4</a:t>
            </a:r>
          </a:p>
        </p:txBody>
      </p:sp>
    </p:spTree>
    <p:extLst>
      <p:ext uri="{BB962C8B-B14F-4D97-AF65-F5344CB8AC3E}">
        <p14:creationId xmlns:p14="http://schemas.microsoft.com/office/powerpoint/2010/main" val="12862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whole pounds does the given amount come in between?</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amount to the nearest pound.</a:t>
            </a:r>
          </a:p>
          <a:p>
            <a:pPr algn="ctr"/>
            <a:endParaRPr lang="en-GB" sz="2000" u="sng" dirty="0">
              <a:solidFill>
                <a:schemeClr val="bg2">
                  <a:lumMod val="50000"/>
                </a:schemeClr>
              </a:solidFill>
              <a:latin typeface="SassoonCRInfantMedium" panose="02000603020000020003" pitchFamily="2" charset="0"/>
            </a:endParaRPr>
          </a:p>
        </p:txBody>
      </p:sp>
      <p:grpSp>
        <p:nvGrpSpPr>
          <p:cNvPr id="5" name="Group 4">
            <a:extLst>
              <a:ext uri="{FF2B5EF4-FFF2-40B4-BE49-F238E27FC236}">
                <a16:creationId xmlns:a16="http://schemas.microsoft.com/office/drawing/2014/main" id="{0CD82017-FC22-441D-B828-3EFFC003056B}"/>
              </a:ext>
            </a:extLst>
          </p:cNvPr>
          <p:cNvGrpSpPr/>
          <p:nvPr/>
        </p:nvGrpSpPr>
        <p:grpSpPr>
          <a:xfrm>
            <a:off x="912631" y="2849207"/>
            <a:ext cx="7318739" cy="979312"/>
            <a:chOff x="912631" y="2849207"/>
            <a:chExt cx="7318739" cy="979312"/>
          </a:xfrm>
        </p:grpSpPr>
        <p:sp>
          <p:nvSpPr>
            <p:cNvPr id="11" name="Rectangle: Rounded Corners 10">
              <a:extLst>
                <a:ext uri="{FF2B5EF4-FFF2-40B4-BE49-F238E27FC236}">
                  <a16:creationId xmlns:a16="http://schemas.microsoft.com/office/drawing/2014/main" id="{2885F2B5-7DF4-4A1C-A1C1-803F6E71475F}"/>
                </a:ext>
              </a:extLst>
            </p:cNvPr>
            <p:cNvSpPr/>
            <p:nvPr/>
          </p:nvSpPr>
          <p:spPr>
            <a:xfrm>
              <a:off x="912631" y="2849208"/>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66CEE35E-F95B-4A52-B59E-DCDDB24EC86D}"/>
                </a:ext>
              </a:extLst>
            </p:cNvPr>
            <p:cNvSpPr/>
            <p:nvPr/>
          </p:nvSpPr>
          <p:spPr>
            <a:xfrm>
              <a:off x="6692226" y="2849207"/>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1C15CFE-2CEE-4FC1-B4E4-FCCFE0F1CEF5}"/>
              </a:ext>
            </a:extLst>
          </p:cNvPr>
          <p:cNvGrpSpPr/>
          <p:nvPr/>
        </p:nvGrpSpPr>
        <p:grpSpPr>
          <a:xfrm>
            <a:off x="1323107" y="1488834"/>
            <a:ext cx="6497787" cy="1295972"/>
            <a:chOff x="1675216" y="1488834"/>
            <a:chExt cx="6497787" cy="1295972"/>
          </a:xfrm>
        </p:grpSpPr>
        <p:cxnSp>
          <p:nvCxnSpPr>
            <p:cNvPr id="10" name="Straight Connector 9">
              <a:extLst>
                <a:ext uri="{FF2B5EF4-FFF2-40B4-BE49-F238E27FC236}">
                  <a16:creationId xmlns:a16="http://schemas.microsoft.com/office/drawing/2014/main" id="{6DB34D2D-402E-4B07-8A2E-22C3DF75FEF7}"/>
                </a:ext>
              </a:extLst>
            </p:cNvPr>
            <p:cNvCxnSpPr>
              <a:cxnSpLocks/>
            </p:cNvCxnSpPr>
            <p:nvPr/>
          </p:nvCxnSpPr>
          <p:spPr>
            <a:xfrm flipV="1">
              <a:off x="1675216"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51BC44-A744-4B5D-BF77-C17CE84C7310}"/>
                </a:ext>
              </a:extLst>
            </p:cNvPr>
            <p:cNvCxnSpPr>
              <a:cxnSpLocks/>
            </p:cNvCxnSpPr>
            <p:nvPr/>
          </p:nvCxnSpPr>
          <p:spPr>
            <a:xfrm>
              <a:off x="6638485" y="1930397"/>
              <a:ext cx="0" cy="5124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A3FD46-AF70-4F4B-8A7A-A726257A6495}"/>
                </a:ext>
              </a:extLst>
            </p:cNvPr>
            <p:cNvSpPr txBox="1"/>
            <p:nvPr/>
          </p:nvSpPr>
          <p:spPr>
            <a:xfrm>
              <a:off x="5998756" y="1488834"/>
              <a:ext cx="1871415" cy="553998"/>
            </a:xfrm>
            <a:prstGeom prst="rect">
              <a:avLst/>
            </a:prstGeom>
            <a:noFill/>
          </p:spPr>
          <p:txBody>
            <a:bodyPr wrap="square" rtlCol="0">
              <a:spAutoFit/>
            </a:bodyPr>
            <a:lstStyle/>
            <a:p>
              <a:r>
                <a:rPr lang="en-GB" sz="3000" b="1" dirty="0">
                  <a:latin typeface="Century Gothic" panose="020B0502020202020204" pitchFamily="34" charset="0"/>
                </a:rPr>
                <a:t>£7.82</a:t>
              </a:r>
            </a:p>
          </p:txBody>
        </p:sp>
        <p:cxnSp>
          <p:nvCxnSpPr>
            <p:cNvPr id="20" name="Straight Connector 19">
              <a:extLst>
                <a:ext uri="{FF2B5EF4-FFF2-40B4-BE49-F238E27FC236}">
                  <a16:creationId xmlns:a16="http://schemas.microsoft.com/office/drawing/2014/main" id="{57611FCB-08AD-4CCA-A0B5-99AC51221157}"/>
                </a:ext>
              </a:extLst>
            </p:cNvPr>
            <p:cNvCxnSpPr>
              <a:cxnSpLocks/>
            </p:cNvCxnSpPr>
            <p:nvPr/>
          </p:nvCxnSpPr>
          <p:spPr>
            <a:xfrm flipV="1">
              <a:off x="8173003"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1B98F0-34B8-4A23-90A2-95D1A1A31B34}"/>
                </a:ext>
              </a:extLst>
            </p:cNvPr>
            <p:cNvCxnSpPr/>
            <p:nvPr/>
          </p:nvCxnSpPr>
          <p:spPr>
            <a:xfrm>
              <a:off x="1682203" y="2464630"/>
              <a:ext cx="649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DD3EDD6-DAB3-4084-99A5-DBA3BDD504C6}"/>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whole pounds does the given amount come in between?</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amount to the nearest pound.</a:t>
            </a:r>
          </a:p>
          <a:p>
            <a:pPr algn="ctr"/>
            <a:r>
              <a:rPr lang="en-GB" sz="2000" b="1" dirty="0">
                <a:solidFill>
                  <a:srgbClr val="FF0000"/>
                </a:solidFill>
                <a:latin typeface="Century Gothic" panose="020B0502020202020204" pitchFamily="34" charset="0"/>
              </a:rPr>
              <a:t>£8.00</a:t>
            </a:r>
          </a:p>
          <a:p>
            <a:pPr algn="ctr"/>
            <a:endParaRPr lang="en-GB" sz="2000" u="sng" dirty="0">
              <a:solidFill>
                <a:schemeClr val="bg2">
                  <a:lumMod val="50000"/>
                </a:schemeClr>
              </a:solidFill>
              <a:latin typeface="SassoonCRInfantMedium" panose="02000603020000020003" pitchFamily="2" charset="0"/>
            </a:endParaRPr>
          </a:p>
        </p:txBody>
      </p:sp>
      <p:grpSp>
        <p:nvGrpSpPr>
          <p:cNvPr id="16" name="Group 15">
            <a:extLst>
              <a:ext uri="{FF2B5EF4-FFF2-40B4-BE49-F238E27FC236}">
                <a16:creationId xmlns:a16="http://schemas.microsoft.com/office/drawing/2014/main" id="{9EA50968-FC28-4564-809B-8E045ECE74D4}"/>
              </a:ext>
            </a:extLst>
          </p:cNvPr>
          <p:cNvGrpSpPr/>
          <p:nvPr/>
        </p:nvGrpSpPr>
        <p:grpSpPr>
          <a:xfrm>
            <a:off x="912631" y="2849207"/>
            <a:ext cx="7318739" cy="979312"/>
            <a:chOff x="912631" y="2849207"/>
            <a:chExt cx="7318739" cy="979312"/>
          </a:xfrm>
        </p:grpSpPr>
        <p:sp>
          <p:nvSpPr>
            <p:cNvPr id="17" name="Rectangle: Rounded Corners 16">
              <a:extLst>
                <a:ext uri="{FF2B5EF4-FFF2-40B4-BE49-F238E27FC236}">
                  <a16:creationId xmlns:a16="http://schemas.microsoft.com/office/drawing/2014/main" id="{369003EA-B4CA-416A-971F-494843B74DF8}"/>
                </a:ext>
              </a:extLst>
            </p:cNvPr>
            <p:cNvSpPr/>
            <p:nvPr/>
          </p:nvSpPr>
          <p:spPr>
            <a:xfrm>
              <a:off x="912631" y="2849208"/>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£7.00</a:t>
              </a:r>
            </a:p>
          </p:txBody>
        </p:sp>
        <p:sp>
          <p:nvSpPr>
            <p:cNvPr id="18" name="Rectangle: Rounded Corners 17">
              <a:extLst>
                <a:ext uri="{FF2B5EF4-FFF2-40B4-BE49-F238E27FC236}">
                  <a16:creationId xmlns:a16="http://schemas.microsoft.com/office/drawing/2014/main" id="{73E01DED-E6C1-4D37-B75C-7F57C628C644}"/>
                </a:ext>
              </a:extLst>
            </p:cNvPr>
            <p:cNvSpPr/>
            <p:nvPr/>
          </p:nvSpPr>
          <p:spPr>
            <a:xfrm>
              <a:off x="6692226" y="2849207"/>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rgbClr val="FF0000"/>
                  </a:solidFill>
                  <a:latin typeface="Century Gothic" panose="020B0502020202020204" pitchFamily="34" charset="0"/>
                </a:rPr>
                <a:t>£8.00</a:t>
              </a:r>
            </a:p>
          </p:txBody>
        </p:sp>
      </p:grpSp>
      <p:grpSp>
        <p:nvGrpSpPr>
          <p:cNvPr id="25" name="Group 24">
            <a:extLst>
              <a:ext uri="{FF2B5EF4-FFF2-40B4-BE49-F238E27FC236}">
                <a16:creationId xmlns:a16="http://schemas.microsoft.com/office/drawing/2014/main" id="{53BBF83D-2C90-40EA-9DCC-274E6D8EC72E}"/>
              </a:ext>
            </a:extLst>
          </p:cNvPr>
          <p:cNvGrpSpPr/>
          <p:nvPr/>
        </p:nvGrpSpPr>
        <p:grpSpPr>
          <a:xfrm>
            <a:off x="1323107" y="1488834"/>
            <a:ext cx="6497787" cy="1295972"/>
            <a:chOff x="1675216" y="1488834"/>
            <a:chExt cx="6497787" cy="1295972"/>
          </a:xfrm>
        </p:grpSpPr>
        <p:cxnSp>
          <p:nvCxnSpPr>
            <p:cNvPr id="26" name="Straight Connector 25">
              <a:extLst>
                <a:ext uri="{FF2B5EF4-FFF2-40B4-BE49-F238E27FC236}">
                  <a16:creationId xmlns:a16="http://schemas.microsoft.com/office/drawing/2014/main" id="{D4E9E045-CF5D-4DF6-A69B-3B5C20DE9153}"/>
                </a:ext>
              </a:extLst>
            </p:cNvPr>
            <p:cNvCxnSpPr>
              <a:cxnSpLocks/>
            </p:cNvCxnSpPr>
            <p:nvPr/>
          </p:nvCxnSpPr>
          <p:spPr>
            <a:xfrm flipV="1">
              <a:off x="1675216"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882F271-83B9-4B4C-84CE-0B7DF3BD8E0F}"/>
                </a:ext>
              </a:extLst>
            </p:cNvPr>
            <p:cNvCxnSpPr>
              <a:cxnSpLocks/>
            </p:cNvCxnSpPr>
            <p:nvPr/>
          </p:nvCxnSpPr>
          <p:spPr>
            <a:xfrm>
              <a:off x="6638485" y="1930397"/>
              <a:ext cx="0" cy="5124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3AEAAE-5026-42C4-ABCD-90474EB40069}"/>
                </a:ext>
              </a:extLst>
            </p:cNvPr>
            <p:cNvSpPr txBox="1"/>
            <p:nvPr/>
          </p:nvSpPr>
          <p:spPr>
            <a:xfrm>
              <a:off x="5998756" y="1488834"/>
              <a:ext cx="1871415" cy="553998"/>
            </a:xfrm>
            <a:prstGeom prst="rect">
              <a:avLst/>
            </a:prstGeom>
            <a:noFill/>
          </p:spPr>
          <p:txBody>
            <a:bodyPr wrap="square" rtlCol="0">
              <a:spAutoFit/>
            </a:bodyPr>
            <a:lstStyle/>
            <a:p>
              <a:r>
                <a:rPr lang="en-GB" sz="3000" b="1" dirty="0">
                  <a:latin typeface="Century Gothic" panose="020B0502020202020204" pitchFamily="34" charset="0"/>
                </a:rPr>
                <a:t>£7.82</a:t>
              </a:r>
            </a:p>
          </p:txBody>
        </p:sp>
        <p:cxnSp>
          <p:nvCxnSpPr>
            <p:cNvPr id="29" name="Straight Connector 28">
              <a:extLst>
                <a:ext uri="{FF2B5EF4-FFF2-40B4-BE49-F238E27FC236}">
                  <a16:creationId xmlns:a16="http://schemas.microsoft.com/office/drawing/2014/main" id="{E9E79F76-45EA-4BB7-9064-9C5DB353314D}"/>
                </a:ext>
              </a:extLst>
            </p:cNvPr>
            <p:cNvCxnSpPr>
              <a:cxnSpLocks/>
            </p:cNvCxnSpPr>
            <p:nvPr/>
          </p:nvCxnSpPr>
          <p:spPr>
            <a:xfrm flipV="1">
              <a:off x="8173003"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69377D-95C2-4B84-A8F9-66E638B73913}"/>
                </a:ext>
              </a:extLst>
            </p:cNvPr>
            <p:cNvCxnSpPr/>
            <p:nvPr/>
          </p:nvCxnSpPr>
          <p:spPr>
            <a:xfrm>
              <a:off x="1682203" y="2464630"/>
              <a:ext cx="649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46372F76-4231-4C61-A4F3-FA0E4C6983B9}"/>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29193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amounts to the letters on the number line.</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2" name="Table 31">
            <a:extLst>
              <a:ext uri="{FF2B5EF4-FFF2-40B4-BE49-F238E27FC236}">
                <a16:creationId xmlns:a16="http://schemas.microsoft.com/office/drawing/2014/main" id="{E3C01FF6-D931-491E-9B4D-D58DD2629886}"/>
              </a:ext>
            </a:extLst>
          </p:cNvPr>
          <p:cNvGraphicFramePr>
            <a:graphicFrameLocks noGrp="1"/>
          </p:cNvGraphicFramePr>
          <p:nvPr/>
        </p:nvGraphicFramePr>
        <p:xfrm>
          <a:off x="3145433" y="3731491"/>
          <a:ext cx="2853135" cy="2228406"/>
        </p:xfrm>
        <a:graphic>
          <a:graphicData uri="http://schemas.openxmlformats.org/drawingml/2006/table">
            <a:tbl>
              <a:tblPr firstRow="1" bandRow="1">
                <a:tableStyleId>{5940675A-B579-460E-94D1-54222C63F5DA}</a:tableStyleId>
              </a:tblPr>
              <a:tblGrid>
                <a:gridCol w="1979823">
                  <a:extLst>
                    <a:ext uri="{9D8B030D-6E8A-4147-A177-3AD203B41FA5}">
                      <a16:colId xmlns:a16="http://schemas.microsoft.com/office/drawing/2014/main" val="1690114063"/>
                    </a:ext>
                  </a:extLst>
                </a:gridCol>
                <a:gridCol w="873312">
                  <a:extLst>
                    <a:ext uri="{9D8B030D-6E8A-4147-A177-3AD203B41FA5}">
                      <a16:colId xmlns:a16="http://schemas.microsoft.com/office/drawing/2014/main" val="2455415605"/>
                    </a:ext>
                  </a:extLst>
                </a:gridCol>
              </a:tblGrid>
              <a:tr h="742802">
                <a:tc>
                  <a:txBody>
                    <a:bodyPr/>
                    <a:lstStyle/>
                    <a:p>
                      <a:pPr algn="ctr"/>
                      <a:r>
                        <a:rPr lang="en-GB" sz="3000" b="1" dirty="0">
                          <a:latin typeface="Century Gothic" panose="020B0502020202020204" pitchFamily="34" charset="0"/>
                        </a:rPr>
                        <a:t>£5.95</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12278831"/>
                  </a:ext>
                </a:extLst>
              </a:tr>
              <a:tr h="742802">
                <a:tc>
                  <a:txBody>
                    <a:bodyPr/>
                    <a:lstStyle/>
                    <a:p>
                      <a:pPr algn="ctr"/>
                      <a:r>
                        <a:rPr lang="en-GB" sz="3000" b="1" dirty="0">
                          <a:latin typeface="Century Gothic" panose="020B0502020202020204" pitchFamily="34" charset="0"/>
                        </a:rPr>
                        <a:t>559p</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943543601"/>
                  </a:ext>
                </a:extLst>
              </a:tr>
              <a:tr h="742802">
                <a:tc>
                  <a:txBody>
                    <a:bodyPr/>
                    <a:lstStyle/>
                    <a:p>
                      <a:pPr algn="ctr"/>
                      <a:r>
                        <a:rPr lang="en-GB" sz="3000" b="1" dirty="0">
                          <a:latin typeface="Century Gothic" panose="020B0502020202020204" pitchFamily="34" charset="0"/>
                        </a:rPr>
                        <a:t>£5.05</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758534853"/>
                  </a:ext>
                </a:extLst>
              </a:tr>
            </a:tbl>
          </a:graphicData>
        </a:graphic>
      </p:graphicFrame>
      <p:graphicFrame>
        <p:nvGraphicFramePr>
          <p:cNvPr id="33" name="Table 32">
            <a:extLst>
              <a:ext uri="{FF2B5EF4-FFF2-40B4-BE49-F238E27FC236}">
                <a16:creationId xmlns:a16="http://schemas.microsoft.com/office/drawing/2014/main" id="{C0A073CD-1D6F-4165-BD4C-5B7B4E8C52C6}"/>
              </a:ext>
            </a:extLst>
          </p:cNvPr>
          <p:cNvGraphicFramePr>
            <a:graphicFrameLocks noGrp="1"/>
          </p:cNvGraphicFramePr>
          <p:nvPr/>
        </p:nvGraphicFramePr>
        <p:xfrm>
          <a:off x="920283" y="2261164"/>
          <a:ext cx="7303220" cy="1064512"/>
        </p:xfrm>
        <a:graphic>
          <a:graphicData uri="http://schemas.openxmlformats.org/drawingml/2006/table">
            <a:tbl>
              <a:tblPr firstRow="1" bandRow="1">
                <a:tableStyleId>{5940675A-B579-460E-94D1-54222C63F5DA}</a:tableStyleId>
              </a:tblPr>
              <a:tblGrid>
                <a:gridCol w="730322">
                  <a:extLst>
                    <a:ext uri="{9D8B030D-6E8A-4147-A177-3AD203B41FA5}">
                      <a16:colId xmlns:a16="http://schemas.microsoft.com/office/drawing/2014/main" val="3308173853"/>
                    </a:ext>
                  </a:extLst>
                </a:gridCol>
                <a:gridCol w="730322">
                  <a:extLst>
                    <a:ext uri="{9D8B030D-6E8A-4147-A177-3AD203B41FA5}">
                      <a16:colId xmlns:a16="http://schemas.microsoft.com/office/drawing/2014/main" val="3268210687"/>
                    </a:ext>
                  </a:extLst>
                </a:gridCol>
                <a:gridCol w="730322">
                  <a:extLst>
                    <a:ext uri="{9D8B030D-6E8A-4147-A177-3AD203B41FA5}">
                      <a16:colId xmlns:a16="http://schemas.microsoft.com/office/drawing/2014/main" val="1090496065"/>
                    </a:ext>
                  </a:extLst>
                </a:gridCol>
                <a:gridCol w="730322">
                  <a:extLst>
                    <a:ext uri="{9D8B030D-6E8A-4147-A177-3AD203B41FA5}">
                      <a16:colId xmlns:a16="http://schemas.microsoft.com/office/drawing/2014/main" val="2121975011"/>
                    </a:ext>
                  </a:extLst>
                </a:gridCol>
                <a:gridCol w="730322">
                  <a:extLst>
                    <a:ext uri="{9D8B030D-6E8A-4147-A177-3AD203B41FA5}">
                      <a16:colId xmlns:a16="http://schemas.microsoft.com/office/drawing/2014/main" val="1042373245"/>
                    </a:ext>
                  </a:extLst>
                </a:gridCol>
                <a:gridCol w="730322">
                  <a:extLst>
                    <a:ext uri="{9D8B030D-6E8A-4147-A177-3AD203B41FA5}">
                      <a16:colId xmlns:a16="http://schemas.microsoft.com/office/drawing/2014/main" val="2301942613"/>
                    </a:ext>
                  </a:extLst>
                </a:gridCol>
                <a:gridCol w="730322">
                  <a:extLst>
                    <a:ext uri="{9D8B030D-6E8A-4147-A177-3AD203B41FA5}">
                      <a16:colId xmlns:a16="http://schemas.microsoft.com/office/drawing/2014/main" val="4011515793"/>
                    </a:ext>
                  </a:extLst>
                </a:gridCol>
                <a:gridCol w="730322">
                  <a:extLst>
                    <a:ext uri="{9D8B030D-6E8A-4147-A177-3AD203B41FA5}">
                      <a16:colId xmlns:a16="http://schemas.microsoft.com/office/drawing/2014/main" val="818473601"/>
                    </a:ext>
                  </a:extLst>
                </a:gridCol>
                <a:gridCol w="730322">
                  <a:extLst>
                    <a:ext uri="{9D8B030D-6E8A-4147-A177-3AD203B41FA5}">
                      <a16:colId xmlns:a16="http://schemas.microsoft.com/office/drawing/2014/main" val="4293692449"/>
                    </a:ext>
                  </a:extLst>
                </a:gridCol>
                <a:gridCol w="730322">
                  <a:extLst>
                    <a:ext uri="{9D8B030D-6E8A-4147-A177-3AD203B41FA5}">
                      <a16:colId xmlns:a16="http://schemas.microsoft.com/office/drawing/2014/main" val="2599417620"/>
                    </a:ext>
                  </a:extLst>
                </a:gridCol>
              </a:tblGrid>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551345"/>
                  </a:ext>
                </a:extLst>
              </a:tr>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247090"/>
                  </a:ext>
                </a:extLst>
              </a:tr>
            </a:tbl>
          </a:graphicData>
        </a:graphic>
      </p:graphicFrame>
      <p:sp>
        <p:nvSpPr>
          <p:cNvPr id="34" name="TextBox 33">
            <a:extLst>
              <a:ext uri="{FF2B5EF4-FFF2-40B4-BE49-F238E27FC236}">
                <a16:creationId xmlns:a16="http://schemas.microsoft.com/office/drawing/2014/main" id="{A3B91378-6C67-4604-B160-89981645A682}"/>
              </a:ext>
            </a:extLst>
          </p:cNvPr>
          <p:cNvSpPr txBox="1"/>
          <p:nvPr/>
        </p:nvSpPr>
        <p:spPr>
          <a:xfrm>
            <a:off x="623270" y="3325676"/>
            <a:ext cx="1313424" cy="553998"/>
          </a:xfrm>
          <a:prstGeom prst="rect">
            <a:avLst/>
          </a:prstGeom>
          <a:noFill/>
        </p:spPr>
        <p:txBody>
          <a:bodyPr wrap="square" rtlCol="0">
            <a:spAutoFit/>
          </a:bodyPr>
          <a:lstStyle/>
          <a:p>
            <a:r>
              <a:rPr lang="en-GB" sz="3000" b="1" dirty="0">
                <a:latin typeface="Century Gothic" panose="020B0502020202020204" pitchFamily="34" charset="0"/>
              </a:rPr>
              <a:t>£5</a:t>
            </a:r>
          </a:p>
        </p:txBody>
      </p:sp>
      <p:sp>
        <p:nvSpPr>
          <p:cNvPr id="35" name="TextBox 34">
            <a:extLst>
              <a:ext uri="{FF2B5EF4-FFF2-40B4-BE49-F238E27FC236}">
                <a16:creationId xmlns:a16="http://schemas.microsoft.com/office/drawing/2014/main" id="{98B607D9-378B-45A3-B156-2B675A630A0C}"/>
              </a:ext>
            </a:extLst>
          </p:cNvPr>
          <p:cNvSpPr txBox="1"/>
          <p:nvPr/>
        </p:nvSpPr>
        <p:spPr>
          <a:xfrm>
            <a:off x="7903239" y="3280495"/>
            <a:ext cx="1313424" cy="553998"/>
          </a:xfrm>
          <a:prstGeom prst="rect">
            <a:avLst/>
          </a:prstGeom>
          <a:noFill/>
        </p:spPr>
        <p:txBody>
          <a:bodyPr wrap="square" rtlCol="0">
            <a:spAutoFit/>
          </a:bodyPr>
          <a:lstStyle/>
          <a:p>
            <a:r>
              <a:rPr lang="en-GB" sz="3000" b="1" dirty="0">
                <a:latin typeface="Century Gothic" panose="020B0502020202020204" pitchFamily="34" charset="0"/>
              </a:rPr>
              <a:t>£6</a:t>
            </a:r>
          </a:p>
        </p:txBody>
      </p:sp>
      <p:sp>
        <p:nvSpPr>
          <p:cNvPr id="36" name="TextBox 35">
            <a:extLst>
              <a:ext uri="{FF2B5EF4-FFF2-40B4-BE49-F238E27FC236}">
                <a16:creationId xmlns:a16="http://schemas.microsoft.com/office/drawing/2014/main" id="{D6CFEB70-9E45-4797-BD37-9CFCAE65C4E6}"/>
              </a:ext>
            </a:extLst>
          </p:cNvPr>
          <p:cNvSpPr txBox="1"/>
          <p:nvPr/>
        </p:nvSpPr>
        <p:spPr>
          <a:xfrm>
            <a:off x="1068065" y="1581000"/>
            <a:ext cx="754269" cy="553998"/>
          </a:xfrm>
          <a:prstGeom prst="rect">
            <a:avLst/>
          </a:prstGeom>
          <a:noFill/>
        </p:spPr>
        <p:txBody>
          <a:bodyPr wrap="square" rtlCol="0">
            <a:spAutoFit/>
          </a:bodyPr>
          <a:lstStyle/>
          <a:p>
            <a:r>
              <a:rPr lang="en-GB" sz="3000" b="1" dirty="0">
                <a:latin typeface="Century Gothic" panose="020B0502020202020204" pitchFamily="34" charset="0"/>
              </a:rPr>
              <a:t>A</a:t>
            </a:r>
          </a:p>
        </p:txBody>
      </p:sp>
      <p:cxnSp>
        <p:nvCxnSpPr>
          <p:cNvPr id="37" name="Straight Arrow Connector 36">
            <a:extLst>
              <a:ext uri="{FF2B5EF4-FFF2-40B4-BE49-F238E27FC236}">
                <a16:creationId xmlns:a16="http://schemas.microsoft.com/office/drawing/2014/main" id="{0CA3D338-78EC-4ED3-8AF0-9CC787006F03}"/>
              </a:ext>
            </a:extLst>
          </p:cNvPr>
          <p:cNvCxnSpPr>
            <a:cxnSpLocks/>
          </p:cNvCxnSpPr>
          <p:nvPr/>
        </p:nvCxnSpPr>
        <p:spPr>
          <a:xfrm>
            <a:off x="1279982"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AB5FD6-2CA2-4FE8-8277-7FB58237FF50}"/>
              </a:ext>
            </a:extLst>
          </p:cNvPr>
          <p:cNvSpPr txBox="1"/>
          <p:nvPr/>
        </p:nvSpPr>
        <p:spPr>
          <a:xfrm>
            <a:off x="7645509" y="1553291"/>
            <a:ext cx="754269" cy="553998"/>
          </a:xfrm>
          <a:prstGeom prst="rect">
            <a:avLst/>
          </a:prstGeom>
          <a:noFill/>
        </p:spPr>
        <p:txBody>
          <a:bodyPr wrap="square" rtlCol="0">
            <a:spAutoFit/>
          </a:bodyPr>
          <a:lstStyle/>
          <a:p>
            <a:r>
              <a:rPr lang="en-GB" sz="3000" b="1" dirty="0">
                <a:latin typeface="Century Gothic" panose="020B0502020202020204" pitchFamily="34" charset="0"/>
              </a:rPr>
              <a:t>C</a:t>
            </a:r>
          </a:p>
        </p:txBody>
      </p:sp>
      <p:cxnSp>
        <p:nvCxnSpPr>
          <p:cNvPr id="39" name="Straight Arrow Connector 38">
            <a:extLst>
              <a:ext uri="{FF2B5EF4-FFF2-40B4-BE49-F238E27FC236}">
                <a16:creationId xmlns:a16="http://schemas.microsoft.com/office/drawing/2014/main" id="{94E67F6E-BC87-48B5-936F-C6066820E649}"/>
              </a:ext>
            </a:extLst>
          </p:cNvPr>
          <p:cNvCxnSpPr>
            <a:cxnSpLocks/>
          </p:cNvCxnSpPr>
          <p:nvPr/>
        </p:nvCxnSpPr>
        <p:spPr>
          <a:xfrm>
            <a:off x="7864018"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BB4228-8533-44F0-882D-A05A3A7EE931}"/>
              </a:ext>
            </a:extLst>
          </p:cNvPr>
          <p:cNvSpPr txBox="1"/>
          <p:nvPr/>
        </p:nvSpPr>
        <p:spPr>
          <a:xfrm>
            <a:off x="4984246" y="1571764"/>
            <a:ext cx="754269" cy="553998"/>
          </a:xfrm>
          <a:prstGeom prst="rect">
            <a:avLst/>
          </a:prstGeom>
          <a:noFill/>
        </p:spPr>
        <p:txBody>
          <a:bodyPr wrap="square" rtlCol="0">
            <a:spAutoFit/>
          </a:bodyPr>
          <a:lstStyle/>
          <a:p>
            <a:r>
              <a:rPr lang="en-GB" sz="3000" b="1" dirty="0">
                <a:latin typeface="Century Gothic" panose="020B0502020202020204" pitchFamily="34" charset="0"/>
              </a:rPr>
              <a:t>B</a:t>
            </a:r>
          </a:p>
        </p:txBody>
      </p:sp>
      <p:cxnSp>
        <p:nvCxnSpPr>
          <p:cNvPr id="41" name="Straight Arrow Connector 40">
            <a:extLst>
              <a:ext uri="{FF2B5EF4-FFF2-40B4-BE49-F238E27FC236}">
                <a16:creationId xmlns:a16="http://schemas.microsoft.com/office/drawing/2014/main" id="{801FC8E0-8314-44BD-877E-005A067272B8}"/>
              </a:ext>
            </a:extLst>
          </p:cNvPr>
          <p:cNvCxnSpPr>
            <a:cxnSpLocks/>
          </p:cNvCxnSpPr>
          <p:nvPr/>
        </p:nvCxnSpPr>
        <p:spPr>
          <a:xfrm>
            <a:off x="5179896"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E5D02D6-BE03-49EA-A0DA-3E32FDB11734}"/>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52952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amounts to the letters on the number line.</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2" name="Table 31">
            <a:extLst>
              <a:ext uri="{FF2B5EF4-FFF2-40B4-BE49-F238E27FC236}">
                <a16:creationId xmlns:a16="http://schemas.microsoft.com/office/drawing/2014/main" id="{E3C01FF6-D931-491E-9B4D-D58DD2629886}"/>
              </a:ext>
            </a:extLst>
          </p:cNvPr>
          <p:cNvGraphicFramePr>
            <a:graphicFrameLocks noGrp="1"/>
          </p:cNvGraphicFramePr>
          <p:nvPr/>
        </p:nvGraphicFramePr>
        <p:xfrm>
          <a:off x="3145433" y="3731491"/>
          <a:ext cx="2853135" cy="2228406"/>
        </p:xfrm>
        <a:graphic>
          <a:graphicData uri="http://schemas.openxmlformats.org/drawingml/2006/table">
            <a:tbl>
              <a:tblPr firstRow="1" bandRow="1">
                <a:tableStyleId>{5940675A-B579-460E-94D1-54222C63F5DA}</a:tableStyleId>
              </a:tblPr>
              <a:tblGrid>
                <a:gridCol w="1979823">
                  <a:extLst>
                    <a:ext uri="{9D8B030D-6E8A-4147-A177-3AD203B41FA5}">
                      <a16:colId xmlns:a16="http://schemas.microsoft.com/office/drawing/2014/main" val="1690114063"/>
                    </a:ext>
                  </a:extLst>
                </a:gridCol>
                <a:gridCol w="873312">
                  <a:extLst>
                    <a:ext uri="{9D8B030D-6E8A-4147-A177-3AD203B41FA5}">
                      <a16:colId xmlns:a16="http://schemas.microsoft.com/office/drawing/2014/main" val="2455415605"/>
                    </a:ext>
                  </a:extLst>
                </a:gridCol>
              </a:tblGrid>
              <a:tr h="742802">
                <a:tc>
                  <a:txBody>
                    <a:bodyPr/>
                    <a:lstStyle/>
                    <a:p>
                      <a:pPr algn="ctr"/>
                      <a:r>
                        <a:rPr lang="en-GB" sz="3000" b="1" dirty="0">
                          <a:latin typeface="Century Gothic" panose="020B0502020202020204" pitchFamily="34" charset="0"/>
                        </a:rPr>
                        <a:t>£5.95</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C</a:t>
                      </a:r>
                    </a:p>
                  </a:txBody>
                  <a:tcPr anchor="ctr">
                    <a:solidFill>
                      <a:schemeClr val="bg1"/>
                    </a:solidFill>
                  </a:tcPr>
                </a:tc>
                <a:extLst>
                  <a:ext uri="{0D108BD9-81ED-4DB2-BD59-A6C34878D82A}">
                    <a16:rowId xmlns:a16="http://schemas.microsoft.com/office/drawing/2014/main" val="212278831"/>
                  </a:ext>
                </a:extLst>
              </a:tr>
              <a:tr h="742802">
                <a:tc>
                  <a:txBody>
                    <a:bodyPr/>
                    <a:lstStyle/>
                    <a:p>
                      <a:pPr algn="ctr"/>
                      <a:r>
                        <a:rPr lang="en-GB" sz="3000" b="1" dirty="0">
                          <a:latin typeface="Century Gothic" panose="020B0502020202020204" pitchFamily="34" charset="0"/>
                        </a:rPr>
                        <a:t>559p</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B</a:t>
                      </a:r>
                    </a:p>
                  </a:txBody>
                  <a:tcPr anchor="ctr">
                    <a:solidFill>
                      <a:schemeClr val="bg1"/>
                    </a:solidFill>
                  </a:tcPr>
                </a:tc>
                <a:extLst>
                  <a:ext uri="{0D108BD9-81ED-4DB2-BD59-A6C34878D82A}">
                    <a16:rowId xmlns:a16="http://schemas.microsoft.com/office/drawing/2014/main" val="2943543601"/>
                  </a:ext>
                </a:extLst>
              </a:tr>
              <a:tr h="742802">
                <a:tc>
                  <a:txBody>
                    <a:bodyPr/>
                    <a:lstStyle/>
                    <a:p>
                      <a:pPr algn="ctr"/>
                      <a:r>
                        <a:rPr lang="en-GB" sz="3000" b="1" dirty="0">
                          <a:latin typeface="Century Gothic" panose="020B0502020202020204" pitchFamily="34" charset="0"/>
                        </a:rPr>
                        <a:t>£5.05</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A</a:t>
                      </a:r>
                    </a:p>
                  </a:txBody>
                  <a:tcPr anchor="ctr">
                    <a:solidFill>
                      <a:schemeClr val="bg1"/>
                    </a:solidFill>
                  </a:tcPr>
                </a:tc>
                <a:extLst>
                  <a:ext uri="{0D108BD9-81ED-4DB2-BD59-A6C34878D82A}">
                    <a16:rowId xmlns:a16="http://schemas.microsoft.com/office/drawing/2014/main" val="2758534853"/>
                  </a:ext>
                </a:extLst>
              </a:tr>
            </a:tbl>
          </a:graphicData>
        </a:graphic>
      </p:graphicFrame>
      <p:graphicFrame>
        <p:nvGraphicFramePr>
          <p:cNvPr id="33" name="Table 32">
            <a:extLst>
              <a:ext uri="{FF2B5EF4-FFF2-40B4-BE49-F238E27FC236}">
                <a16:creationId xmlns:a16="http://schemas.microsoft.com/office/drawing/2014/main" id="{C0A073CD-1D6F-4165-BD4C-5B7B4E8C52C6}"/>
              </a:ext>
            </a:extLst>
          </p:cNvPr>
          <p:cNvGraphicFramePr>
            <a:graphicFrameLocks noGrp="1"/>
          </p:cNvGraphicFramePr>
          <p:nvPr/>
        </p:nvGraphicFramePr>
        <p:xfrm>
          <a:off x="920390" y="2261164"/>
          <a:ext cx="7303220" cy="1064512"/>
        </p:xfrm>
        <a:graphic>
          <a:graphicData uri="http://schemas.openxmlformats.org/drawingml/2006/table">
            <a:tbl>
              <a:tblPr firstRow="1" bandRow="1">
                <a:tableStyleId>{5940675A-B579-460E-94D1-54222C63F5DA}</a:tableStyleId>
              </a:tblPr>
              <a:tblGrid>
                <a:gridCol w="730322">
                  <a:extLst>
                    <a:ext uri="{9D8B030D-6E8A-4147-A177-3AD203B41FA5}">
                      <a16:colId xmlns:a16="http://schemas.microsoft.com/office/drawing/2014/main" val="3308173853"/>
                    </a:ext>
                  </a:extLst>
                </a:gridCol>
                <a:gridCol w="730322">
                  <a:extLst>
                    <a:ext uri="{9D8B030D-6E8A-4147-A177-3AD203B41FA5}">
                      <a16:colId xmlns:a16="http://schemas.microsoft.com/office/drawing/2014/main" val="3268210687"/>
                    </a:ext>
                  </a:extLst>
                </a:gridCol>
                <a:gridCol w="730322">
                  <a:extLst>
                    <a:ext uri="{9D8B030D-6E8A-4147-A177-3AD203B41FA5}">
                      <a16:colId xmlns:a16="http://schemas.microsoft.com/office/drawing/2014/main" val="1090496065"/>
                    </a:ext>
                  </a:extLst>
                </a:gridCol>
                <a:gridCol w="730322">
                  <a:extLst>
                    <a:ext uri="{9D8B030D-6E8A-4147-A177-3AD203B41FA5}">
                      <a16:colId xmlns:a16="http://schemas.microsoft.com/office/drawing/2014/main" val="2121975011"/>
                    </a:ext>
                  </a:extLst>
                </a:gridCol>
                <a:gridCol w="730322">
                  <a:extLst>
                    <a:ext uri="{9D8B030D-6E8A-4147-A177-3AD203B41FA5}">
                      <a16:colId xmlns:a16="http://schemas.microsoft.com/office/drawing/2014/main" val="1042373245"/>
                    </a:ext>
                  </a:extLst>
                </a:gridCol>
                <a:gridCol w="730322">
                  <a:extLst>
                    <a:ext uri="{9D8B030D-6E8A-4147-A177-3AD203B41FA5}">
                      <a16:colId xmlns:a16="http://schemas.microsoft.com/office/drawing/2014/main" val="2301942613"/>
                    </a:ext>
                  </a:extLst>
                </a:gridCol>
                <a:gridCol w="730322">
                  <a:extLst>
                    <a:ext uri="{9D8B030D-6E8A-4147-A177-3AD203B41FA5}">
                      <a16:colId xmlns:a16="http://schemas.microsoft.com/office/drawing/2014/main" val="4011515793"/>
                    </a:ext>
                  </a:extLst>
                </a:gridCol>
                <a:gridCol w="730322">
                  <a:extLst>
                    <a:ext uri="{9D8B030D-6E8A-4147-A177-3AD203B41FA5}">
                      <a16:colId xmlns:a16="http://schemas.microsoft.com/office/drawing/2014/main" val="818473601"/>
                    </a:ext>
                  </a:extLst>
                </a:gridCol>
                <a:gridCol w="730322">
                  <a:extLst>
                    <a:ext uri="{9D8B030D-6E8A-4147-A177-3AD203B41FA5}">
                      <a16:colId xmlns:a16="http://schemas.microsoft.com/office/drawing/2014/main" val="4293692449"/>
                    </a:ext>
                  </a:extLst>
                </a:gridCol>
                <a:gridCol w="730322">
                  <a:extLst>
                    <a:ext uri="{9D8B030D-6E8A-4147-A177-3AD203B41FA5}">
                      <a16:colId xmlns:a16="http://schemas.microsoft.com/office/drawing/2014/main" val="2599417620"/>
                    </a:ext>
                  </a:extLst>
                </a:gridCol>
              </a:tblGrid>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551345"/>
                  </a:ext>
                </a:extLst>
              </a:tr>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247090"/>
                  </a:ext>
                </a:extLst>
              </a:tr>
            </a:tbl>
          </a:graphicData>
        </a:graphic>
      </p:graphicFrame>
      <p:sp>
        <p:nvSpPr>
          <p:cNvPr id="34" name="TextBox 33">
            <a:extLst>
              <a:ext uri="{FF2B5EF4-FFF2-40B4-BE49-F238E27FC236}">
                <a16:creationId xmlns:a16="http://schemas.microsoft.com/office/drawing/2014/main" id="{A3B91378-6C67-4604-B160-89981645A682}"/>
              </a:ext>
            </a:extLst>
          </p:cNvPr>
          <p:cNvSpPr txBox="1"/>
          <p:nvPr/>
        </p:nvSpPr>
        <p:spPr>
          <a:xfrm>
            <a:off x="623270" y="3325676"/>
            <a:ext cx="1313424" cy="553998"/>
          </a:xfrm>
          <a:prstGeom prst="rect">
            <a:avLst/>
          </a:prstGeom>
          <a:noFill/>
        </p:spPr>
        <p:txBody>
          <a:bodyPr wrap="square" rtlCol="0">
            <a:spAutoFit/>
          </a:bodyPr>
          <a:lstStyle/>
          <a:p>
            <a:r>
              <a:rPr lang="en-GB" sz="3000" b="1" dirty="0">
                <a:latin typeface="Century Gothic" panose="020B0502020202020204" pitchFamily="34" charset="0"/>
              </a:rPr>
              <a:t>£5</a:t>
            </a:r>
          </a:p>
        </p:txBody>
      </p:sp>
      <p:sp>
        <p:nvSpPr>
          <p:cNvPr id="35" name="TextBox 34">
            <a:extLst>
              <a:ext uri="{FF2B5EF4-FFF2-40B4-BE49-F238E27FC236}">
                <a16:creationId xmlns:a16="http://schemas.microsoft.com/office/drawing/2014/main" id="{98B607D9-378B-45A3-B156-2B675A630A0C}"/>
              </a:ext>
            </a:extLst>
          </p:cNvPr>
          <p:cNvSpPr txBox="1"/>
          <p:nvPr/>
        </p:nvSpPr>
        <p:spPr>
          <a:xfrm>
            <a:off x="7903239" y="3280495"/>
            <a:ext cx="1313424" cy="553998"/>
          </a:xfrm>
          <a:prstGeom prst="rect">
            <a:avLst/>
          </a:prstGeom>
          <a:noFill/>
        </p:spPr>
        <p:txBody>
          <a:bodyPr wrap="square" rtlCol="0">
            <a:spAutoFit/>
          </a:bodyPr>
          <a:lstStyle/>
          <a:p>
            <a:r>
              <a:rPr lang="en-GB" sz="3000" b="1" dirty="0">
                <a:latin typeface="Century Gothic" panose="020B0502020202020204" pitchFamily="34" charset="0"/>
              </a:rPr>
              <a:t>£6</a:t>
            </a:r>
          </a:p>
        </p:txBody>
      </p:sp>
      <p:sp>
        <p:nvSpPr>
          <p:cNvPr id="36" name="TextBox 35">
            <a:extLst>
              <a:ext uri="{FF2B5EF4-FFF2-40B4-BE49-F238E27FC236}">
                <a16:creationId xmlns:a16="http://schemas.microsoft.com/office/drawing/2014/main" id="{D6CFEB70-9E45-4797-BD37-9CFCAE65C4E6}"/>
              </a:ext>
            </a:extLst>
          </p:cNvPr>
          <p:cNvSpPr txBox="1"/>
          <p:nvPr/>
        </p:nvSpPr>
        <p:spPr>
          <a:xfrm>
            <a:off x="1068065" y="1581000"/>
            <a:ext cx="754269" cy="553998"/>
          </a:xfrm>
          <a:prstGeom prst="rect">
            <a:avLst/>
          </a:prstGeom>
          <a:noFill/>
        </p:spPr>
        <p:txBody>
          <a:bodyPr wrap="square" rtlCol="0">
            <a:spAutoFit/>
          </a:bodyPr>
          <a:lstStyle/>
          <a:p>
            <a:r>
              <a:rPr lang="en-GB" sz="3000" b="1" dirty="0">
                <a:latin typeface="Century Gothic" panose="020B0502020202020204" pitchFamily="34" charset="0"/>
              </a:rPr>
              <a:t>A</a:t>
            </a:r>
          </a:p>
        </p:txBody>
      </p:sp>
      <p:cxnSp>
        <p:nvCxnSpPr>
          <p:cNvPr id="37" name="Straight Arrow Connector 36">
            <a:extLst>
              <a:ext uri="{FF2B5EF4-FFF2-40B4-BE49-F238E27FC236}">
                <a16:creationId xmlns:a16="http://schemas.microsoft.com/office/drawing/2014/main" id="{0CA3D338-78EC-4ED3-8AF0-9CC787006F03}"/>
              </a:ext>
            </a:extLst>
          </p:cNvPr>
          <p:cNvCxnSpPr>
            <a:cxnSpLocks/>
          </p:cNvCxnSpPr>
          <p:nvPr/>
        </p:nvCxnSpPr>
        <p:spPr>
          <a:xfrm>
            <a:off x="1279982"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AB5FD6-2CA2-4FE8-8277-7FB58237FF50}"/>
              </a:ext>
            </a:extLst>
          </p:cNvPr>
          <p:cNvSpPr txBox="1"/>
          <p:nvPr/>
        </p:nvSpPr>
        <p:spPr>
          <a:xfrm>
            <a:off x="7645509" y="1553291"/>
            <a:ext cx="754269" cy="553998"/>
          </a:xfrm>
          <a:prstGeom prst="rect">
            <a:avLst/>
          </a:prstGeom>
          <a:noFill/>
        </p:spPr>
        <p:txBody>
          <a:bodyPr wrap="square" rtlCol="0">
            <a:spAutoFit/>
          </a:bodyPr>
          <a:lstStyle/>
          <a:p>
            <a:r>
              <a:rPr lang="en-GB" sz="3000" b="1" dirty="0">
                <a:latin typeface="Century Gothic" panose="020B0502020202020204" pitchFamily="34" charset="0"/>
              </a:rPr>
              <a:t>C</a:t>
            </a:r>
          </a:p>
        </p:txBody>
      </p:sp>
      <p:cxnSp>
        <p:nvCxnSpPr>
          <p:cNvPr id="39" name="Straight Arrow Connector 38">
            <a:extLst>
              <a:ext uri="{FF2B5EF4-FFF2-40B4-BE49-F238E27FC236}">
                <a16:creationId xmlns:a16="http://schemas.microsoft.com/office/drawing/2014/main" id="{94E67F6E-BC87-48B5-936F-C6066820E649}"/>
              </a:ext>
            </a:extLst>
          </p:cNvPr>
          <p:cNvCxnSpPr>
            <a:cxnSpLocks/>
          </p:cNvCxnSpPr>
          <p:nvPr/>
        </p:nvCxnSpPr>
        <p:spPr>
          <a:xfrm>
            <a:off x="7864018"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BB4228-8533-44F0-882D-A05A3A7EE931}"/>
              </a:ext>
            </a:extLst>
          </p:cNvPr>
          <p:cNvSpPr txBox="1"/>
          <p:nvPr/>
        </p:nvSpPr>
        <p:spPr>
          <a:xfrm>
            <a:off x="4984246" y="1571764"/>
            <a:ext cx="754269" cy="553998"/>
          </a:xfrm>
          <a:prstGeom prst="rect">
            <a:avLst/>
          </a:prstGeom>
          <a:noFill/>
        </p:spPr>
        <p:txBody>
          <a:bodyPr wrap="square" rtlCol="0">
            <a:spAutoFit/>
          </a:bodyPr>
          <a:lstStyle/>
          <a:p>
            <a:r>
              <a:rPr lang="en-GB" sz="3000" b="1" dirty="0">
                <a:latin typeface="Century Gothic" panose="020B0502020202020204" pitchFamily="34" charset="0"/>
              </a:rPr>
              <a:t>B</a:t>
            </a:r>
          </a:p>
        </p:txBody>
      </p:sp>
      <p:cxnSp>
        <p:nvCxnSpPr>
          <p:cNvPr id="41" name="Straight Arrow Connector 40">
            <a:extLst>
              <a:ext uri="{FF2B5EF4-FFF2-40B4-BE49-F238E27FC236}">
                <a16:creationId xmlns:a16="http://schemas.microsoft.com/office/drawing/2014/main" id="{801FC8E0-8314-44BD-877E-005A067272B8}"/>
              </a:ext>
            </a:extLst>
          </p:cNvPr>
          <p:cNvCxnSpPr>
            <a:cxnSpLocks/>
          </p:cNvCxnSpPr>
          <p:nvPr/>
        </p:nvCxnSpPr>
        <p:spPr>
          <a:xfrm>
            <a:off x="5179896"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BAA3E7-D5B2-4A1F-BC93-BF2DDCD40BF1}"/>
              </a:ext>
            </a:extLst>
          </p:cNvPr>
          <p:cNvSpPr txBox="1"/>
          <p:nvPr/>
        </p:nvSpPr>
        <p:spPr>
          <a:xfrm>
            <a:off x="8472818" y="6058171"/>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2990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a:extLst>
              <a:ext uri="{FF2B5EF4-FFF2-40B4-BE49-F238E27FC236}">
                <a16:creationId xmlns:a16="http://schemas.microsoft.com/office/drawing/2014/main" id="{752B0A9B-8605-4E4B-8EFC-1A8243A1F922}"/>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4" name="Rectangle 23">
            <a:extLst>
              <a:ext uri="{FF2B5EF4-FFF2-40B4-BE49-F238E27FC236}">
                <a16:creationId xmlns:a16="http://schemas.microsoft.com/office/drawing/2014/main" id="{8E639BFF-8030-47DB-91F4-E9F6545B88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items to the rounded totals.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5" name="Table 24">
            <a:extLst>
              <a:ext uri="{FF2B5EF4-FFF2-40B4-BE49-F238E27FC236}">
                <a16:creationId xmlns:a16="http://schemas.microsoft.com/office/drawing/2014/main" id="{1436A24B-D758-4C95-8E3A-1EB5D7190F67}"/>
              </a:ext>
            </a:extLst>
          </p:cNvPr>
          <p:cNvGraphicFramePr>
            <a:graphicFrameLocks noGrp="1"/>
          </p:cNvGraphicFramePr>
          <p:nvPr/>
        </p:nvGraphicFramePr>
        <p:xfrm>
          <a:off x="6521104" y="2357199"/>
          <a:ext cx="1643118" cy="2627775"/>
        </p:xfrm>
        <a:graphic>
          <a:graphicData uri="http://schemas.openxmlformats.org/drawingml/2006/table">
            <a:tbl>
              <a:tblPr firstRow="1" bandRow="1">
                <a:tableStyleId>{5940675A-B579-460E-94D1-54222C63F5DA}</a:tableStyleId>
              </a:tblPr>
              <a:tblGrid>
                <a:gridCol w="1643118">
                  <a:extLst>
                    <a:ext uri="{9D8B030D-6E8A-4147-A177-3AD203B41FA5}">
                      <a16:colId xmlns:a16="http://schemas.microsoft.com/office/drawing/2014/main" val="2908511168"/>
                    </a:ext>
                  </a:extLst>
                </a:gridCol>
              </a:tblGrid>
              <a:tr h="616762">
                <a:tc>
                  <a:txBody>
                    <a:bodyPr/>
                    <a:lstStyle/>
                    <a:p>
                      <a:pPr algn="ctr"/>
                      <a:r>
                        <a:rPr lang="en-GB" sz="2800" b="1" dirty="0">
                          <a:latin typeface="Century Gothic" panose="020B0502020202020204" pitchFamily="34" charset="0"/>
                        </a:rPr>
                        <a:t>£4.00</a:t>
                      </a:r>
                    </a:p>
                  </a:txBody>
                  <a:tcPr marL="196010" marR="196010" marT="89095" marB="89095" anchor="ctr">
                    <a:solidFill>
                      <a:schemeClr val="bg1"/>
                    </a:solidFill>
                  </a:tcPr>
                </a:tc>
                <a:extLst>
                  <a:ext uri="{0D108BD9-81ED-4DB2-BD59-A6C34878D82A}">
                    <a16:rowId xmlns:a16="http://schemas.microsoft.com/office/drawing/2014/main" val="585510874"/>
                  </a:ext>
                </a:extLst>
              </a:tr>
              <a:tr h="350769">
                <a:tc>
                  <a:txBody>
                    <a:bodyPr/>
                    <a:lstStyle/>
                    <a:p>
                      <a:pPr algn="ctr"/>
                      <a:endParaRPr lang="en-GB" sz="1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10364266"/>
                  </a:ext>
                </a:extLst>
              </a:tr>
              <a:tr h="616762">
                <a:tc>
                  <a:txBody>
                    <a:bodyPr/>
                    <a:lstStyle/>
                    <a:p>
                      <a:pPr algn="ctr"/>
                      <a:r>
                        <a:rPr lang="en-GB" sz="2800" b="1" dirty="0">
                          <a:latin typeface="Century Gothic" panose="020B0502020202020204" pitchFamily="34" charset="0"/>
                        </a:rPr>
                        <a:t>£7.00</a:t>
                      </a:r>
                    </a:p>
                  </a:txBody>
                  <a:tcPr marL="196010" marR="196010" marT="89095" marB="89095" anchor="ctr">
                    <a:solidFill>
                      <a:schemeClr val="bg1"/>
                    </a:solidFill>
                  </a:tcPr>
                </a:tc>
                <a:extLst>
                  <a:ext uri="{0D108BD9-81ED-4DB2-BD59-A6C34878D82A}">
                    <a16:rowId xmlns:a16="http://schemas.microsoft.com/office/drawing/2014/main" val="890101562"/>
                  </a:ext>
                </a:extLst>
              </a:tr>
              <a:tr h="425973">
                <a:tc>
                  <a:txBody>
                    <a:bodyPr/>
                    <a:lstStyle/>
                    <a:p>
                      <a:pPr algn="ctr"/>
                      <a:endParaRPr lang="en-GB" sz="28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7634019"/>
                  </a:ext>
                </a:extLst>
              </a:tr>
              <a:tr h="616762">
                <a:tc>
                  <a:txBody>
                    <a:bodyPr/>
                    <a:lstStyle/>
                    <a:p>
                      <a:pPr algn="ctr"/>
                      <a:r>
                        <a:rPr lang="en-GB" sz="2800" b="1" dirty="0">
                          <a:latin typeface="Century Gothic" panose="020B0502020202020204" pitchFamily="34" charset="0"/>
                        </a:rPr>
                        <a:t>£9.00</a:t>
                      </a:r>
                    </a:p>
                  </a:txBody>
                  <a:tcPr marL="196010" marR="196010" marT="89095" marB="89095" anchor="ctr">
                    <a:solidFill>
                      <a:schemeClr val="bg1"/>
                    </a:solidFill>
                  </a:tcPr>
                </a:tc>
                <a:extLst>
                  <a:ext uri="{0D108BD9-81ED-4DB2-BD59-A6C34878D82A}">
                    <a16:rowId xmlns:a16="http://schemas.microsoft.com/office/drawing/2014/main" val="1978638763"/>
                  </a:ext>
                </a:extLst>
              </a:tr>
            </a:tbl>
          </a:graphicData>
        </a:graphic>
      </p:graphicFrame>
      <p:graphicFrame>
        <p:nvGraphicFramePr>
          <p:cNvPr id="26" name="Table 25">
            <a:extLst>
              <a:ext uri="{FF2B5EF4-FFF2-40B4-BE49-F238E27FC236}">
                <a16:creationId xmlns:a16="http://schemas.microsoft.com/office/drawing/2014/main" id="{6421A3BC-F7BD-4DBA-A583-5CF90E228BAC}"/>
              </a:ext>
            </a:extLst>
          </p:cNvPr>
          <p:cNvGraphicFramePr>
            <a:graphicFrameLocks noGrp="1"/>
          </p:cNvGraphicFramePr>
          <p:nvPr/>
        </p:nvGraphicFramePr>
        <p:xfrm>
          <a:off x="990042" y="1677234"/>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468p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£1.67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27" name="Table 26">
            <a:extLst>
              <a:ext uri="{FF2B5EF4-FFF2-40B4-BE49-F238E27FC236}">
                <a16:creationId xmlns:a16="http://schemas.microsoft.com/office/drawing/2014/main" id="{41390C85-1EC8-4A59-8BF7-F27BE046432C}"/>
              </a:ext>
            </a:extLst>
          </p:cNvPr>
          <p:cNvGraphicFramePr>
            <a:graphicFrameLocks noGrp="1"/>
          </p:cNvGraphicFramePr>
          <p:nvPr/>
        </p:nvGraphicFramePr>
        <p:xfrm>
          <a:off x="990042" y="3056619"/>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225p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£6.89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28" name="Table 27">
            <a:extLst>
              <a:ext uri="{FF2B5EF4-FFF2-40B4-BE49-F238E27FC236}">
                <a16:creationId xmlns:a16="http://schemas.microsoft.com/office/drawing/2014/main" id="{04A434F9-6FA7-4D28-BFF9-342CE7F63B5C}"/>
              </a:ext>
            </a:extLst>
          </p:cNvPr>
          <p:cNvGraphicFramePr>
            <a:graphicFrameLocks noGrp="1"/>
          </p:cNvGraphicFramePr>
          <p:nvPr/>
        </p:nvGraphicFramePr>
        <p:xfrm>
          <a:off x="978343" y="4457010"/>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£3.44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72p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sp>
        <p:nvSpPr>
          <p:cNvPr id="12" name="TextBox 11">
            <a:extLst>
              <a:ext uri="{FF2B5EF4-FFF2-40B4-BE49-F238E27FC236}">
                <a16:creationId xmlns:a16="http://schemas.microsoft.com/office/drawing/2014/main" id="{1BF18799-F103-48CC-AA2B-FB399E3C8320}"/>
              </a:ext>
            </a:extLst>
          </p:cNvPr>
          <p:cNvSpPr txBox="1"/>
          <p:nvPr/>
        </p:nvSpPr>
        <p:spPr>
          <a:xfrm>
            <a:off x="8472818" y="6013347"/>
            <a:ext cx="396262" cy="307777"/>
          </a:xfrm>
          <a:prstGeom prst="rect">
            <a:avLst/>
          </a:prstGeom>
          <a:noFill/>
        </p:spPr>
        <p:txBody>
          <a:bodyPr wrap="none" rtlCol="0">
            <a:spAutoFit/>
          </a:bodyPr>
          <a:lstStyle/>
          <a:p>
            <a:r>
              <a:rPr lang="en-GB" sz="1400" b="1" dirty="0">
                <a:latin typeface="Century Gothic" panose="020B0502020202020204" pitchFamily="34" charset="0"/>
              </a:rPr>
              <a:t>Y4</a:t>
            </a:r>
          </a:p>
        </p:txBody>
      </p:sp>
    </p:spTree>
    <p:extLst>
      <p:ext uri="{BB962C8B-B14F-4D97-AF65-F5344CB8AC3E}">
        <p14:creationId xmlns:p14="http://schemas.microsoft.com/office/powerpoint/2010/main" val="17259995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73B3C9B2-1C61-4614-AE9E-78B5D63AA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86144f90-c7b6-48d0-aae5-f5e9e48cc3df"/>
    <ds:schemaRef ds:uri="http://schemas.microsoft.com/sharepoint/v3"/>
    <ds:schemaRef ds:uri="http://purl.org/dc/terms/"/>
    <ds:schemaRef ds:uri="http://schemas.microsoft.com/office/2006/documentManagement/types"/>
    <ds:schemaRef ds:uri="http://schemas.openxmlformats.org/package/2006/metadata/core-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1577</TotalTime>
  <Words>1277</Words>
  <Application>Microsoft Office PowerPoint</Application>
  <PresentationFormat>On-screen Show (4:3)</PresentationFormat>
  <Paragraphs>703</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Century Gothic</vt:lpstr>
      <vt:lpstr>SassoonCRInfantMedium</vt:lpstr>
      <vt:lpstr>Trebuchet MS</vt:lpstr>
      <vt:lpstr>Wingdings 3</vt:lpstr>
      <vt:lpstr>Facet</vt:lpstr>
      <vt:lpstr>Week 7   Tuesday 5th May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Wednesday 6th May 2020  Lo: Year 3/4: I can use rounding to estimate money  using reasoning and problem – solving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7th May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Friday 8th May 2020        Year 4: I can use the four operations  to solve the reasoning and problem-solving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Zainab Ali</cp:lastModifiedBy>
  <cp:revision>86</cp:revision>
  <dcterms:created xsi:type="dcterms:W3CDTF">2018-03-17T10:08:43Z</dcterms:created>
  <dcterms:modified xsi:type="dcterms:W3CDTF">2020-04-27T10:10:38Z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