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4" r:id="rId2"/>
    <p:sldId id="430" r:id="rId3"/>
    <p:sldId id="431" r:id="rId4"/>
    <p:sldId id="397" r:id="rId5"/>
    <p:sldId id="432" r:id="rId6"/>
    <p:sldId id="433" r:id="rId7"/>
    <p:sldId id="400" r:id="rId8"/>
    <p:sldId id="434" r:id="rId9"/>
    <p:sldId id="373" r:id="rId10"/>
    <p:sldId id="374" r:id="rId11"/>
    <p:sldId id="386" r:id="rId12"/>
    <p:sldId id="387" r:id="rId13"/>
    <p:sldId id="376" r:id="rId14"/>
    <p:sldId id="3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1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65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48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2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8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11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2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8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47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8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4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283994-87F2-4CE9-8C38-AACCD4EF1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040"/>
            <a:ext cx="8913124" cy="63221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89555-9EDF-4323-903D-9CEB2CFD00F7}"/>
              </a:ext>
            </a:extLst>
          </p:cNvPr>
          <p:cNvGrpSpPr/>
          <p:nvPr/>
        </p:nvGrpSpPr>
        <p:grpSpPr>
          <a:xfrm>
            <a:off x="2701355" y="1417757"/>
            <a:ext cx="6789293" cy="2926339"/>
            <a:chOff x="1419797" y="1417756"/>
            <a:chExt cx="6789293" cy="292633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1342D22-EFC7-489E-9355-1A6EFF46F518}"/>
                </a:ext>
              </a:extLst>
            </p:cNvPr>
            <p:cNvSpPr txBox="1"/>
            <p:nvPr/>
          </p:nvSpPr>
          <p:spPr>
            <a:xfrm>
              <a:off x="1419797" y="1420993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4F0498-CD60-47EC-BDB3-C91B67E6F66B}"/>
                </a:ext>
              </a:extLst>
            </p:cNvPr>
            <p:cNvSpPr txBox="1"/>
            <p:nvPr/>
          </p:nvSpPr>
          <p:spPr>
            <a:xfrm>
              <a:off x="3737454" y="142099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383FD0C-77B8-4D1E-A27B-7A1953AED433}"/>
                </a:ext>
              </a:extLst>
            </p:cNvPr>
            <p:cNvGrpSpPr/>
            <p:nvPr/>
          </p:nvGrpSpPr>
          <p:grpSpPr>
            <a:xfrm>
              <a:off x="5992392" y="1417756"/>
              <a:ext cx="2216698" cy="1070106"/>
              <a:chOff x="5992392" y="1417756"/>
              <a:chExt cx="2216698" cy="1070106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95AD7323-E0CA-4A6F-B499-CAF70D7128CB}"/>
                  </a:ext>
                </a:extLst>
              </p:cNvPr>
              <p:cNvSpPr/>
              <p:nvPr/>
            </p:nvSpPr>
            <p:spPr>
              <a:xfrm>
                <a:off x="6148330" y="1773935"/>
                <a:ext cx="2060760" cy="713927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GB" sz="20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Half past 3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4DA9569-2CE1-40B0-9D0E-948BDF8C2CAE}"/>
                  </a:ext>
                </a:extLst>
              </p:cNvPr>
              <p:cNvSpPr txBox="1"/>
              <p:nvPr/>
            </p:nvSpPr>
            <p:spPr>
              <a:xfrm>
                <a:off x="5992392" y="1417756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GB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C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20853A7-41A2-4A44-AB85-08616CDA4E7E}"/>
                </a:ext>
              </a:extLst>
            </p:cNvPr>
            <p:cNvSpPr txBox="1"/>
            <p:nvPr/>
          </p:nvSpPr>
          <p:spPr>
            <a:xfrm>
              <a:off x="2472860" y="3293783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2E868F3-2422-4409-BC7C-CEEA6C10BB1D}"/>
                </a:ext>
              </a:extLst>
            </p:cNvPr>
            <p:cNvGrpSpPr/>
            <p:nvPr/>
          </p:nvGrpSpPr>
          <p:grpSpPr>
            <a:xfrm>
              <a:off x="4800132" y="3293783"/>
              <a:ext cx="2179619" cy="1050312"/>
              <a:chOff x="4717836" y="3293783"/>
              <a:chExt cx="2179619" cy="1050312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3BEB1AC7-A5F4-40A9-AF31-6CAC5CDAABD3}"/>
                  </a:ext>
                </a:extLst>
              </p:cNvPr>
              <p:cNvSpPr/>
              <p:nvPr/>
            </p:nvSpPr>
            <p:spPr>
              <a:xfrm>
                <a:off x="4836695" y="3630168"/>
                <a:ext cx="2060760" cy="713927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GB" sz="20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Half past 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6FC843B-11AB-4861-965E-9BA4A2044FC6}"/>
                  </a:ext>
                </a:extLst>
              </p:cNvPr>
              <p:cNvSpPr txBox="1"/>
              <p:nvPr/>
            </p:nvSpPr>
            <p:spPr>
              <a:xfrm>
                <a:off x="4717836" y="3293783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GB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E</a:t>
                </a:r>
              </a:p>
            </p:txBody>
          </p:sp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0D7DFE89-F0C1-4A97-A810-17435234E8B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is the odd one out? Explain your answer.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A09795-B14F-4E9B-A435-1A5092C5273A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959615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801E67-D0FB-43BD-8295-C1ECBF9FF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97" y="140134"/>
            <a:ext cx="8943607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Mark is trying to tell the time.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Mark right? How do you know?</a:t>
            </a:r>
          </a:p>
          <a:p>
            <a:pPr algn="ctr" defTabSz="45720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E66B92D-9AE2-403C-9E30-63B54CC569B7}"/>
              </a:ext>
            </a:extLst>
          </p:cNvPr>
          <p:cNvSpPr/>
          <p:nvPr/>
        </p:nvSpPr>
        <p:spPr>
          <a:xfrm>
            <a:off x="4031228" y="3941864"/>
            <a:ext cx="6145161" cy="567556"/>
          </a:xfrm>
          <a:prstGeom prst="wedgeRoundRectCallout">
            <a:avLst>
              <a:gd name="adj1" fmla="val -54972"/>
              <a:gd name="adj2" fmla="val 1992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 quarter of an hour it will be half past 3.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0E1661-D608-483C-B764-3B21E8EEB2D3}"/>
              </a:ext>
            </a:extLst>
          </p:cNvPr>
          <p:cNvCxnSpPr>
            <a:cxnSpLocks/>
          </p:cNvCxnSpPr>
          <p:nvPr/>
        </p:nvCxnSpPr>
        <p:spPr>
          <a:xfrm flipV="1">
            <a:off x="6066790" y="2609645"/>
            <a:ext cx="93710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14F352-9ED3-471B-9AEF-F9C24366C22E}"/>
              </a:ext>
            </a:extLst>
          </p:cNvPr>
          <p:cNvCxnSpPr>
            <a:cxnSpLocks/>
          </p:cNvCxnSpPr>
          <p:nvPr/>
        </p:nvCxnSpPr>
        <p:spPr>
          <a:xfrm>
            <a:off x="6052946" y="2609645"/>
            <a:ext cx="550897" cy="736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109672B-B998-4742-9427-932F73A4A11C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92732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801E67-D0FB-43BD-8295-C1ECBF9FF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97" y="140134"/>
            <a:ext cx="8943607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Mark is trying to tell the time.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Mark right? How do you know?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Mark is right because…</a:t>
            </a:r>
          </a:p>
          <a:p>
            <a:pPr algn="ctr" defTabSz="45720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E66B92D-9AE2-403C-9E30-63B54CC569B7}"/>
              </a:ext>
            </a:extLst>
          </p:cNvPr>
          <p:cNvSpPr/>
          <p:nvPr/>
        </p:nvSpPr>
        <p:spPr>
          <a:xfrm>
            <a:off x="4031228" y="3941864"/>
            <a:ext cx="6145161" cy="567556"/>
          </a:xfrm>
          <a:prstGeom prst="wedgeRoundRectCallout">
            <a:avLst>
              <a:gd name="adj1" fmla="val -54972"/>
              <a:gd name="adj2" fmla="val 1992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ea typeface="PMingLiU-ExtB" panose="02020500000000000000" pitchFamily="18" charset="-120"/>
              </a:rPr>
              <a:t>In quarter of an hour it will be half past 3.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0E1661-D608-483C-B764-3B21E8EEB2D3}"/>
              </a:ext>
            </a:extLst>
          </p:cNvPr>
          <p:cNvCxnSpPr>
            <a:cxnSpLocks/>
          </p:cNvCxnSpPr>
          <p:nvPr/>
        </p:nvCxnSpPr>
        <p:spPr>
          <a:xfrm flipV="1">
            <a:off x="6066790" y="2609645"/>
            <a:ext cx="93710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14F352-9ED3-471B-9AEF-F9C24366C22E}"/>
              </a:ext>
            </a:extLst>
          </p:cNvPr>
          <p:cNvCxnSpPr>
            <a:cxnSpLocks/>
          </p:cNvCxnSpPr>
          <p:nvPr/>
        </p:nvCxnSpPr>
        <p:spPr>
          <a:xfrm>
            <a:off x="6052946" y="2609645"/>
            <a:ext cx="550897" cy="736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28CF96-B6B2-4439-8CB4-66458E9A5F6A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66003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801E67-D0FB-43BD-8295-C1ECBF9FF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97" y="140134"/>
            <a:ext cx="8943607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Mark is trying to tell the time.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Mark right? How do you know?</a:t>
            </a: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Mark is right because the time shown on the clock is quarter past 3.</a:t>
            </a:r>
          </a:p>
          <a:p>
            <a:pPr algn="ctr" defTabSz="45720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E66B92D-9AE2-403C-9E30-63B54CC569B7}"/>
              </a:ext>
            </a:extLst>
          </p:cNvPr>
          <p:cNvSpPr/>
          <p:nvPr/>
        </p:nvSpPr>
        <p:spPr>
          <a:xfrm>
            <a:off x="4031228" y="3941864"/>
            <a:ext cx="6145161" cy="567556"/>
          </a:xfrm>
          <a:prstGeom prst="wedgeRoundRectCallout">
            <a:avLst>
              <a:gd name="adj1" fmla="val -54972"/>
              <a:gd name="adj2" fmla="val 1992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 quarter of an hour it will be half past 3.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0E1661-D608-483C-B764-3B21E8EEB2D3}"/>
              </a:ext>
            </a:extLst>
          </p:cNvPr>
          <p:cNvCxnSpPr>
            <a:cxnSpLocks/>
          </p:cNvCxnSpPr>
          <p:nvPr/>
        </p:nvCxnSpPr>
        <p:spPr>
          <a:xfrm flipV="1">
            <a:off x="6066790" y="2609645"/>
            <a:ext cx="93710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14F352-9ED3-471B-9AEF-F9C24366C22E}"/>
              </a:ext>
            </a:extLst>
          </p:cNvPr>
          <p:cNvCxnSpPr>
            <a:cxnSpLocks/>
          </p:cNvCxnSpPr>
          <p:nvPr/>
        </p:nvCxnSpPr>
        <p:spPr>
          <a:xfrm>
            <a:off x="6052946" y="2609645"/>
            <a:ext cx="550897" cy="736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D04E40-8C4B-42B7-87DB-5750A741F291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00405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5AA67D-7FE3-496E-AB2F-9572C8048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Playtime is 15 minutes long. What time would it finish if it started at the time shown on the clock?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the hands and write the answer.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FEF968-A9E8-4A7D-BF7B-680789E854CA}"/>
              </a:ext>
            </a:extLst>
          </p:cNvPr>
          <p:cNvGrpSpPr/>
          <p:nvPr/>
        </p:nvGrpSpPr>
        <p:grpSpPr>
          <a:xfrm>
            <a:off x="2933700" y="3091233"/>
            <a:ext cx="4021818" cy="642989"/>
            <a:chOff x="2417803" y="4528145"/>
            <a:chExt cx="2739712" cy="43801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21141C-F5A9-4F40-90EB-2CFCC8627A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8533" y="4762563"/>
              <a:ext cx="628735" cy="72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E0B1316-1C79-4635-BB5C-16AFD3126C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17803" y="4559255"/>
              <a:ext cx="231300" cy="210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67842FE1-65F4-4E18-AE72-C50A31F5B5F0}"/>
                </a:ext>
              </a:extLst>
            </p:cNvPr>
            <p:cNvSpPr/>
            <p:nvPr/>
          </p:nvSpPr>
          <p:spPr>
            <a:xfrm>
              <a:off x="3859707" y="4528145"/>
              <a:ext cx="1297808" cy="43801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62FCCCC-5DDB-4760-89AA-2023E56C0D27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14483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5AA67D-7FE3-496E-AB2F-9572C8048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Playtime is 15 minutes long. What time would it finish if it started at the time shown on the clock?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the hands and write the answer.</a:t>
            </a:r>
          </a:p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Half past 10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FEF968-A9E8-4A7D-BF7B-680789E854CA}"/>
              </a:ext>
            </a:extLst>
          </p:cNvPr>
          <p:cNvGrpSpPr/>
          <p:nvPr/>
        </p:nvGrpSpPr>
        <p:grpSpPr>
          <a:xfrm>
            <a:off x="2933700" y="3091233"/>
            <a:ext cx="4021818" cy="642989"/>
            <a:chOff x="2417803" y="4528145"/>
            <a:chExt cx="2739712" cy="43801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21141C-F5A9-4F40-90EB-2CFCC8627A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8533" y="4762563"/>
              <a:ext cx="628735" cy="72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E0B1316-1C79-4635-BB5C-16AFD3126C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17803" y="4559255"/>
              <a:ext cx="231300" cy="210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67842FE1-65F4-4E18-AE72-C50A31F5B5F0}"/>
                </a:ext>
              </a:extLst>
            </p:cNvPr>
            <p:cNvSpPr/>
            <p:nvPr/>
          </p:nvSpPr>
          <p:spPr>
            <a:xfrm>
              <a:off x="3859707" y="4528145"/>
              <a:ext cx="1297808" cy="43801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8CC50F-709F-4D82-B95E-10753491702C}"/>
              </a:ext>
            </a:extLst>
          </p:cNvPr>
          <p:cNvCxnSpPr>
            <a:cxnSpLocks/>
          </p:cNvCxnSpPr>
          <p:nvPr/>
        </p:nvCxnSpPr>
        <p:spPr>
          <a:xfrm flipH="1" flipV="1">
            <a:off x="8446771" y="2971803"/>
            <a:ext cx="396241" cy="4457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0AFE3E-0DD5-4C44-B8D4-E8D99E25EF59}"/>
              </a:ext>
            </a:extLst>
          </p:cNvPr>
          <p:cNvCxnSpPr>
            <a:cxnSpLocks/>
          </p:cNvCxnSpPr>
          <p:nvPr/>
        </p:nvCxnSpPr>
        <p:spPr>
          <a:xfrm>
            <a:off x="8843408" y="3407637"/>
            <a:ext cx="9385" cy="10036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5DB9773-2867-431A-A31D-6A2B05E7EEC8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77056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F2F42B7-9427-46DF-9A30-A5FBB0A15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040"/>
            <a:ext cx="8913124" cy="63221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2FED883-735E-4146-BCD7-2451A3576FEE}"/>
              </a:ext>
            </a:extLst>
          </p:cNvPr>
          <p:cNvGrpSpPr/>
          <p:nvPr/>
        </p:nvGrpSpPr>
        <p:grpSpPr>
          <a:xfrm>
            <a:off x="2701355" y="1417757"/>
            <a:ext cx="6789293" cy="2926339"/>
            <a:chOff x="1419797" y="1417756"/>
            <a:chExt cx="6789293" cy="292633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A01138D-6F81-47EE-AC3E-EBC239E716A8}"/>
                </a:ext>
              </a:extLst>
            </p:cNvPr>
            <p:cNvSpPr txBox="1"/>
            <p:nvPr/>
          </p:nvSpPr>
          <p:spPr>
            <a:xfrm>
              <a:off x="1419797" y="1420993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149946-0F7E-44E3-93CF-EFCFC47B05D9}"/>
                </a:ext>
              </a:extLst>
            </p:cNvPr>
            <p:cNvSpPr txBox="1"/>
            <p:nvPr/>
          </p:nvSpPr>
          <p:spPr>
            <a:xfrm>
              <a:off x="3737454" y="142099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b="1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CA8500B-0420-45EE-AB6C-E4FB49AC886E}"/>
                </a:ext>
              </a:extLst>
            </p:cNvPr>
            <p:cNvGrpSpPr/>
            <p:nvPr/>
          </p:nvGrpSpPr>
          <p:grpSpPr>
            <a:xfrm>
              <a:off x="5992392" y="1417756"/>
              <a:ext cx="2216698" cy="1070106"/>
              <a:chOff x="5992392" y="1417756"/>
              <a:chExt cx="2216698" cy="1070106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4D8E4E3F-3AD0-4BA8-B475-3AFEE25186F7}"/>
                  </a:ext>
                </a:extLst>
              </p:cNvPr>
              <p:cNvSpPr/>
              <p:nvPr/>
            </p:nvSpPr>
            <p:spPr>
              <a:xfrm>
                <a:off x="6148330" y="1773935"/>
                <a:ext cx="2060760" cy="71392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GB" sz="2000" b="1" dirty="0">
                    <a:solidFill>
                      <a:prstClr val="white">
                        <a:lumMod val="50000"/>
                      </a:prstClr>
                    </a:solidFill>
                    <a:latin typeface="Century Gothic" panose="020B0502020202020204" pitchFamily="34" charset="0"/>
                  </a:rPr>
                  <a:t>Half past 3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78441B6-CBF2-42AB-A144-2067CCDF141B}"/>
                  </a:ext>
                </a:extLst>
              </p:cNvPr>
              <p:cNvSpPr txBox="1"/>
              <p:nvPr/>
            </p:nvSpPr>
            <p:spPr>
              <a:xfrm>
                <a:off x="5992392" y="1417756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GB" b="1" dirty="0">
                    <a:solidFill>
                      <a:prstClr val="white">
                        <a:lumMod val="50000"/>
                      </a:prstClr>
                    </a:solidFill>
                    <a:latin typeface="Century Gothic" panose="020B0502020202020204" pitchFamily="34" charset="0"/>
                  </a:rPr>
                  <a:t>C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A09C24-9CDB-4743-B1E5-01DB5C16D77F}"/>
                </a:ext>
              </a:extLst>
            </p:cNvPr>
            <p:cNvSpPr txBox="1"/>
            <p:nvPr/>
          </p:nvSpPr>
          <p:spPr>
            <a:xfrm>
              <a:off x="2472860" y="3293783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b="1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rPr>
                <a:t>D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B0A928C-943B-410E-94B6-E427533D5C00}"/>
                </a:ext>
              </a:extLst>
            </p:cNvPr>
            <p:cNvGrpSpPr/>
            <p:nvPr/>
          </p:nvGrpSpPr>
          <p:grpSpPr>
            <a:xfrm>
              <a:off x="4800132" y="3293783"/>
              <a:ext cx="2179619" cy="1050312"/>
              <a:chOff x="4717836" y="3293783"/>
              <a:chExt cx="2179619" cy="1050312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E75CB30-F59B-4786-8D91-3426479C9C69}"/>
                  </a:ext>
                </a:extLst>
              </p:cNvPr>
              <p:cNvSpPr/>
              <p:nvPr/>
            </p:nvSpPr>
            <p:spPr>
              <a:xfrm>
                <a:off x="4836695" y="3630168"/>
                <a:ext cx="2060760" cy="71392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GB" sz="2000" b="1" dirty="0">
                    <a:solidFill>
                      <a:prstClr val="white">
                        <a:lumMod val="50000"/>
                      </a:prstClr>
                    </a:solidFill>
                    <a:latin typeface="Century Gothic" panose="020B0502020202020204" pitchFamily="34" charset="0"/>
                  </a:rPr>
                  <a:t>Half past 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67C2FE-1182-40AC-AE21-1E06C5C79F7A}"/>
                  </a:ext>
                </a:extLst>
              </p:cNvPr>
              <p:cNvSpPr txBox="1"/>
              <p:nvPr/>
            </p:nvSpPr>
            <p:spPr>
              <a:xfrm>
                <a:off x="4717836" y="3293783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GB" b="1" dirty="0">
                    <a:solidFill>
                      <a:prstClr val="white">
                        <a:lumMod val="50000"/>
                      </a:prstClr>
                    </a:solidFill>
                    <a:latin typeface="Century Gothic" panose="020B0502020202020204" pitchFamily="34" charset="0"/>
                  </a:rPr>
                  <a:t>E</a:t>
                </a:r>
              </a:p>
            </p:txBody>
          </p:sp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23835F2-0889-49BD-B3FA-70069D5EFD7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is the odd one out? Explain your answer.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is the odd one out because…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FAB154-0430-4135-B112-9C212695FC64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74969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F2F42B7-9427-46DF-9A30-A5FBB0A15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040"/>
            <a:ext cx="8913124" cy="63221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2FED883-735E-4146-BCD7-2451A3576FEE}"/>
              </a:ext>
            </a:extLst>
          </p:cNvPr>
          <p:cNvGrpSpPr/>
          <p:nvPr/>
        </p:nvGrpSpPr>
        <p:grpSpPr>
          <a:xfrm>
            <a:off x="2701355" y="1417757"/>
            <a:ext cx="6789293" cy="2926339"/>
            <a:chOff x="1419797" y="1417756"/>
            <a:chExt cx="6789293" cy="292633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A01138D-6F81-47EE-AC3E-EBC239E716A8}"/>
                </a:ext>
              </a:extLst>
            </p:cNvPr>
            <p:cNvSpPr txBox="1"/>
            <p:nvPr/>
          </p:nvSpPr>
          <p:spPr>
            <a:xfrm>
              <a:off x="1419797" y="1420993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149946-0F7E-44E3-93CF-EFCFC47B05D9}"/>
                </a:ext>
              </a:extLst>
            </p:cNvPr>
            <p:cNvSpPr txBox="1"/>
            <p:nvPr/>
          </p:nvSpPr>
          <p:spPr>
            <a:xfrm>
              <a:off x="3737454" y="142099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b="1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CA8500B-0420-45EE-AB6C-E4FB49AC886E}"/>
                </a:ext>
              </a:extLst>
            </p:cNvPr>
            <p:cNvGrpSpPr/>
            <p:nvPr/>
          </p:nvGrpSpPr>
          <p:grpSpPr>
            <a:xfrm>
              <a:off x="5992392" y="1417756"/>
              <a:ext cx="2216698" cy="1070106"/>
              <a:chOff x="5992392" y="1417756"/>
              <a:chExt cx="2216698" cy="1070106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4D8E4E3F-3AD0-4BA8-B475-3AFEE25186F7}"/>
                  </a:ext>
                </a:extLst>
              </p:cNvPr>
              <p:cNvSpPr/>
              <p:nvPr/>
            </p:nvSpPr>
            <p:spPr>
              <a:xfrm>
                <a:off x="6148330" y="1773935"/>
                <a:ext cx="2060760" cy="71392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GB" sz="2000" b="1" dirty="0">
                    <a:solidFill>
                      <a:prstClr val="white">
                        <a:lumMod val="50000"/>
                      </a:prstClr>
                    </a:solidFill>
                    <a:latin typeface="Century Gothic" panose="020B0502020202020204" pitchFamily="34" charset="0"/>
                  </a:rPr>
                  <a:t>Half past 3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78441B6-CBF2-42AB-A144-2067CCDF141B}"/>
                  </a:ext>
                </a:extLst>
              </p:cNvPr>
              <p:cNvSpPr txBox="1"/>
              <p:nvPr/>
            </p:nvSpPr>
            <p:spPr>
              <a:xfrm>
                <a:off x="5992392" y="1417756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GB" b="1" dirty="0">
                    <a:solidFill>
                      <a:prstClr val="white">
                        <a:lumMod val="50000"/>
                      </a:prstClr>
                    </a:solidFill>
                    <a:latin typeface="Century Gothic" panose="020B0502020202020204" pitchFamily="34" charset="0"/>
                  </a:rPr>
                  <a:t>C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A09C24-9CDB-4743-B1E5-01DB5C16D77F}"/>
                </a:ext>
              </a:extLst>
            </p:cNvPr>
            <p:cNvSpPr txBox="1"/>
            <p:nvPr/>
          </p:nvSpPr>
          <p:spPr>
            <a:xfrm>
              <a:off x="2472860" y="3293783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b="1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rPr>
                <a:t>D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B0A928C-943B-410E-94B6-E427533D5C00}"/>
                </a:ext>
              </a:extLst>
            </p:cNvPr>
            <p:cNvGrpSpPr/>
            <p:nvPr/>
          </p:nvGrpSpPr>
          <p:grpSpPr>
            <a:xfrm>
              <a:off x="4800132" y="3293783"/>
              <a:ext cx="2179619" cy="1050312"/>
              <a:chOff x="4717836" y="3293783"/>
              <a:chExt cx="2179619" cy="1050312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E75CB30-F59B-4786-8D91-3426479C9C69}"/>
                  </a:ext>
                </a:extLst>
              </p:cNvPr>
              <p:cNvSpPr/>
              <p:nvPr/>
            </p:nvSpPr>
            <p:spPr>
              <a:xfrm>
                <a:off x="4836695" y="3630168"/>
                <a:ext cx="2060760" cy="71392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GB" sz="2000" b="1" dirty="0">
                    <a:solidFill>
                      <a:prstClr val="white">
                        <a:lumMod val="50000"/>
                      </a:prstClr>
                    </a:solidFill>
                    <a:latin typeface="Century Gothic" panose="020B0502020202020204" pitchFamily="34" charset="0"/>
                  </a:rPr>
                  <a:t>Half past 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67C2FE-1182-40AC-AE21-1E06C5C79F7A}"/>
                  </a:ext>
                </a:extLst>
              </p:cNvPr>
              <p:cNvSpPr txBox="1"/>
              <p:nvPr/>
            </p:nvSpPr>
            <p:spPr>
              <a:xfrm>
                <a:off x="4717836" y="3293783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GB" b="1" dirty="0">
                    <a:solidFill>
                      <a:prstClr val="white">
                        <a:lumMod val="50000"/>
                      </a:prstClr>
                    </a:solidFill>
                    <a:latin typeface="Century Gothic" panose="020B0502020202020204" pitchFamily="34" charset="0"/>
                  </a:rPr>
                  <a:t>E</a:t>
                </a:r>
              </a:p>
            </p:txBody>
          </p:sp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23835F2-0889-49BD-B3FA-70069D5EFD7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is the odd one out? Explain your answer.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is the odd one out because it is the only clock which shows half past 4. B and E show half past 8 and C and D show half past 3.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3EC5C4-B2F6-4788-B3A5-EC98BA9176E5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75839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9B56EF-BB94-4104-B256-74FF2C397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040"/>
            <a:ext cx="8913124" cy="6322100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D33248E3-1031-4F21-ABC9-920AAF1D78E2}"/>
              </a:ext>
            </a:extLst>
          </p:cNvPr>
          <p:cNvSpPr/>
          <p:nvPr/>
        </p:nvSpPr>
        <p:spPr>
          <a:xfrm>
            <a:off x="4051530" y="2068708"/>
            <a:ext cx="2115450" cy="765926"/>
          </a:xfrm>
          <a:prstGeom prst="wedgeRoundRectCallout">
            <a:avLst>
              <a:gd name="adj1" fmla="val -63796"/>
              <a:gd name="adj2" fmla="val 27158"/>
              <a:gd name="adj3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It is half past three.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562795C-BFE3-42FF-AD00-C190315C368A}"/>
              </a:ext>
            </a:extLst>
          </p:cNvPr>
          <p:cNvSpPr/>
          <p:nvPr/>
        </p:nvSpPr>
        <p:spPr>
          <a:xfrm flipH="1">
            <a:off x="5162512" y="3783518"/>
            <a:ext cx="2115451" cy="765926"/>
          </a:xfrm>
          <a:prstGeom prst="wedgeRoundRectCallout">
            <a:avLst>
              <a:gd name="adj1" fmla="val -63796"/>
              <a:gd name="adj2" fmla="val 27158"/>
              <a:gd name="adj3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No, it is half past four.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B0FAEA-9F03-459D-BFE0-E9AB5A2F21C9}"/>
              </a:ext>
            </a:extLst>
          </p:cNvPr>
          <p:cNvSpPr txBox="1"/>
          <p:nvPr/>
        </p:nvSpPr>
        <p:spPr>
          <a:xfrm>
            <a:off x="2742358" y="2836342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Samuel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F015DE-31F2-432D-BA03-820DC2C2076A}"/>
              </a:ext>
            </a:extLst>
          </p:cNvPr>
          <p:cNvSpPr txBox="1"/>
          <p:nvPr/>
        </p:nvSpPr>
        <p:spPr>
          <a:xfrm>
            <a:off x="7930961" y="4704046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Ellan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9506EF-3AFF-41B3-A91D-E1F08C1BB72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Samuel and Ellan are discussing the time.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Explain your answer. 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5CB448-847D-4FC2-8FEA-5B9A55EF01E0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32541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9B56EF-BB94-4104-B256-74FF2C397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040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89506EF-3AFF-41B3-A91D-E1F08C1BB72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Samuel and Ellan are discussing the time.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Samuel is correct because…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3F5124E-717B-4AB1-B73B-025DDABD0FD9}"/>
              </a:ext>
            </a:extLst>
          </p:cNvPr>
          <p:cNvSpPr/>
          <p:nvPr/>
        </p:nvSpPr>
        <p:spPr>
          <a:xfrm>
            <a:off x="4051530" y="2068708"/>
            <a:ext cx="2115450" cy="765926"/>
          </a:xfrm>
          <a:prstGeom prst="wedgeRoundRectCallout">
            <a:avLst>
              <a:gd name="adj1" fmla="val -63796"/>
              <a:gd name="adj2" fmla="val 27158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It is half past three.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045657-0F52-449D-9B9D-57170EBF7BAB}"/>
              </a:ext>
            </a:extLst>
          </p:cNvPr>
          <p:cNvSpPr txBox="1"/>
          <p:nvPr/>
        </p:nvSpPr>
        <p:spPr>
          <a:xfrm>
            <a:off x="2742358" y="2836342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Samuel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653C4C0-8C3D-4A63-97CD-AD431144D326}"/>
              </a:ext>
            </a:extLst>
          </p:cNvPr>
          <p:cNvSpPr/>
          <p:nvPr/>
        </p:nvSpPr>
        <p:spPr>
          <a:xfrm flipH="1">
            <a:off x="5162512" y="3783518"/>
            <a:ext cx="2115451" cy="765926"/>
          </a:xfrm>
          <a:prstGeom prst="wedgeRoundRectCallout">
            <a:avLst>
              <a:gd name="adj1" fmla="val -63796"/>
              <a:gd name="adj2" fmla="val 27158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No, it is half past four.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9D7187-00F6-4F12-B317-8DCA7483A0E1}"/>
              </a:ext>
            </a:extLst>
          </p:cNvPr>
          <p:cNvSpPr txBox="1"/>
          <p:nvPr/>
        </p:nvSpPr>
        <p:spPr>
          <a:xfrm>
            <a:off x="7930961" y="4704046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Ellan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230EC0-AE61-4D44-931F-0399EAE5DE35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05027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9B56EF-BB94-4104-B256-74FF2C397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040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89506EF-3AFF-41B3-A91D-E1F08C1BB72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Samuel and Ellan are discussing the time.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Samuel is correct because the hour hand is pointing in between the 3 and the 4 so the time shown is half past three.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3F5124E-717B-4AB1-B73B-025DDABD0FD9}"/>
              </a:ext>
            </a:extLst>
          </p:cNvPr>
          <p:cNvSpPr/>
          <p:nvPr/>
        </p:nvSpPr>
        <p:spPr>
          <a:xfrm>
            <a:off x="4051530" y="2068708"/>
            <a:ext cx="2115450" cy="765926"/>
          </a:xfrm>
          <a:prstGeom prst="wedgeRoundRectCallout">
            <a:avLst>
              <a:gd name="adj1" fmla="val -63796"/>
              <a:gd name="adj2" fmla="val 27158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It is half past three.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045657-0F52-449D-9B9D-57170EBF7BAB}"/>
              </a:ext>
            </a:extLst>
          </p:cNvPr>
          <p:cNvSpPr txBox="1"/>
          <p:nvPr/>
        </p:nvSpPr>
        <p:spPr>
          <a:xfrm>
            <a:off x="2742358" y="2836342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Samuel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653C4C0-8C3D-4A63-97CD-AD431144D326}"/>
              </a:ext>
            </a:extLst>
          </p:cNvPr>
          <p:cNvSpPr/>
          <p:nvPr/>
        </p:nvSpPr>
        <p:spPr>
          <a:xfrm flipH="1">
            <a:off x="5162512" y="3783518"/>
            <a:ext cx="2115451" cy="765926"/>
          </a:xfrm>
          <a:prstGeom prst="wedgeRoundRectCallout">
            <a:avLst>
              <a:gd name="adj1" fmla="val -63796"/>
              <a:gd name="adj2" fmla="val 27158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No, it is half past four.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9D7187-00F6-4F12-B317-8DCA7483A0E1}"/>
              </a:ext>
            </a:extLst>
          </p:cNvPr>
          <p:cNvSpPr txBox="1"/>
          <p:nvPr/>
        </p:nvSpPr>
        <p:spPr>
          <a:xfrm>
            <a:off x="7930961" y="4704046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Ellan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93766B-F97E-4655-8CF6-1B4326CF0CC7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58978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C11DE8-E6FD-4BFE-B06F-33F5D867E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030"/>
            <a:ext cx="8913124" cy="632210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F46D7BD-2B8E-4557-9B3E-4AAE1BB6687A}"/>
              </a:ext>
            </a:extLst>
          </p:cNvPr>
          <p:cNvSpPr/>
          <p:nvPr/>
        </p:nvSpPr>
        <p:spPr>
          <a:xfrm>
            <a:off x="4136297" y="2743200"/>
            <a:ext cx="2828218" cy="1643743"/>
          </a:xfrm>
          <a:prstGeom prst="wedgeRoundRectCallout">
            <a:avLst>
              <a:gd name="adj1" fmla="val -63796"/>
              <a:gd name="adj2" fmla="val 27158"/>
              <a:gd name="adj3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minute hand is pointing to the 6. The hour hand is pointing in between the 11 and the 12.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62EDA-E0AA-4587-B8D5-289EFFAD942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Nicola is describing the time. Use the clues to work out what time Nicola is thinking of. 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47D75-146B-498E-96C4-90516982E324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25819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C11DE8-E6FD-4BFE-B06F-33F5D867E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030"/>
            <a:ext cx="8913124" cy="632210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F46D7BD-2B8E-4557-9B3E-4AAE1BB6687A}"/>
              </a:ext>
            </a:extLst>
          </p:cNvPr>
          <p:cNvSpPr/>
          <p:nvPr/>
        </p:nvSpPr>
        <p:spPr>
          <a:xfrm>
            <a:off x="4136297" y="2743200"/>
            <a:ext cx="2828218" cy="1643743"/>
          </a:xfrm>
          <a:prstGeom prst="wedgeRoundRectCallout">
            <a:avLst>
              <a:gd name="adj1" fmla="val -63796"/>
              <a:gd name="adj2" fmla="val 27158"/>
              <a:gd name="adj3" fmla="val 16667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minute hand is pointing to the 6. The hour hand is pointing in between the 11 and the 12.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62EDA-E0AA-4587-B8D5-289EFFAD942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Nicola is describing the time. Use the clues to work out what time Nicola is thinking of.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time Nicola is thinking of is half past 11.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1F906-69B2-49D1-87B6-75D7133411A1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96454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0BCC12-789B-43BC-A98A-9EB7A9BDC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quarters of an hour are between 2 o’clock and half past 4?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FEF968-A9E8-4A7D-BF7B-680789E854CA}"/>
              </a:ext>
            </a:extLst>
          </p:cNvPr>
          <p:cNvGrpSpPr/>
          <p:nvPr/>
        </p:nvGrpSpPr>
        <p:grpSpPr>
          <a:xfrm>
            <a:off x="3273242" y="2503300"/>
            <a:ext cx="6070289" cy="1908022"/>
            <a:chOff x="2649102" y="4127638"/>
            <a:chExt cx="4135156" cy="129976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21141C-F5A9-4F40-90EB-2CFCC8627A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8533" y="4127638"/>
              <a:ext cx="0" cy="64219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E0B1316-1C79-4635-BB5C-16AFD3126C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9102" y="4572000"/>
              <a:ext cx="310408" cy="19783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E33AA82-2316-4980-956B-11DECAE9DCDE}"/>
                </a:ext>
              </a:extLst>
            </p:cNvPr>
            <p:cNvCxnSpPr>
              <a:cxnSpLocks/>
            </p:cNvCxnSpPr>
            <p:nvPr/>
          </p:nvCxnSpPr>
          <p:spPr>
            <a:xfrm>
              <a:off x="6435103" y="4743684"/>
              <a:ext cx="349155" cy="3395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67842FE1-65F4-4E18-AE72-C50A31F5B5F0}"/>
                </a:ext>
              </a:extLst>
            </p:cNvPr>
            <p:cNvSpPr/>
            <p:nvPr/>
          </p:nvSpPr>
          <p:spPr>
            <a:xfrm>
              <a:off x="3859707" y="4528145"/>
              <a:ext cx="1297808" cy="43801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EF5E6D3-6578-4223-BD18-6773BE49F555}"/>
                </a:ext>
              </a:extLst>
            </p:cNvPr>
            <p:cNvCxnSpPr>
              <a:cxnSpLocks/>
            </p:cNvCxnSpPr>
            <p:nvPr/>
          </p:nvCxnSpPr>
          <p:spPr>
            <a:xfrm>
              <a:off x="6443568" y="4743684"/>
              <a:ext cx="6393" cy="683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61586F5-EE12-46E6-B4FF-D30E69ED2783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9459860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553</Words>
  <Application>Microsoft Office PowerPoint</Application>
  <PresentationFormat>Widescreen</PresentationFormat>
  <Paragraphs>358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2</cp:revision>
  <dcterms:created xsi:type="dcterms:W3CDTF">2020-04-29T17:26:40Z</dcterms:created>
  <dcterms:modified xsi:type="dcterms:W3CDTF">2020-04-29T17:37:32Z</dcterms:modified>
</cp:coreProperties>
</file>