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98" r:id="rId3"/>
    <p:sldId id="399" r:id="rId4"/>
    <p:sldId id="400" r:id="rId5"/>
    <p:sldId id="379" r:id="rId6"/>
    <p:sldId id="314" r:id="rId7"/>
    <p:sldId id="390" r:id="rId8"/>
    <p:sldId id="391" r:id="rId9"/>
    <p:sldId id="355" r:id="rId10"/>
    <p:sldId id="3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3471-4F21-4D35-B8A6-F1BACBB33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A9ED6-065B-412E-A5CE-08FDDF5E2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C5492-6C9C-4F9C-944C-309C6F53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5048-77C4-41DC-AA76-803F618C1B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00FFA-3F83-4CC7-B834-AB83323E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AAE4-9C2E-43DC-B7B9-1683D571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D7B-97F2-4B83-A3F2-B6432825A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5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3780-19E3-4A4D-B516-173A2EFE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64311-AD6E-421E-B618-C794343E7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EA562-B1FE-4893-B4C8-021744682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5048-77C4-41DC-AA76-803F618C1B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274A2-663B-49E1-A533-9B5E8610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61643-A37D-488C-B398-D1AFC322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D7B-97F2-4B83-A3F2-B6432825A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1FC2F9-58E7-4877-A5A7-033BEC6A4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E9AEE-757F-4CF7-812F-47C646691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4B133-47AB-43F2-B669-78CC0B16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5048-77C4-41DC-AA76-803F618C1B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18CDA-EB1D-46FF-AFF6-2D93F6CD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216FB-6797-4AC8-912F-96E87904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D7B-97F2-4B83-A3F2-B6432825A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9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198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81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364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90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68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02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734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6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50DE-F221-4144-9ED7-FD56DDA84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4C433-BB72-4AD3-9AC6-C0E8D306B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C48BF-1726-4823-906F-6B314EDF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5048-77C4-41DC-AA76-803F618C1B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36E19-A837-4BA2-9F75-93147841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5B898-73B7-4DA4-BE56-FE11FC14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D7B-97F2-4B83-A3F2-B6432825A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82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86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18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7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674A-2102-40BC-9610-8BA88EF5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3C576-8377-47D2-A40C-A1B5EFFD4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FD134-346C-4900-8D29-3DAC00F0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5048-77C4-41DC-AA76-803F618C1B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82A96-B75B-4C61-A12A-F23F4F95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8B31F-B8A0-4B0A-9470-40291F8D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D7B-97F2-4B83-A3F2-B6432825A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4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223A0-CCD3-49A0-8DF7-8A0C9CE2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9B07A-84E0-4B66-B0D7-92FE6E8A0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E4D9C-C964-4253-955F-FE65516FB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6A791-0ED7-4F2F-9E01-2FC5AA0C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5048-77C4-41DC-AA76-803F618C1B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CFACA-7C17-4656-93AC-79E8CDB8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23F1B-4BB7-4DE4-A772-4A537545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D7B-97F2-4B83-A3F2-B6432825A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50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001D-E1BF-41E4-930C-05D321C5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38CA9-AB52-4E32-992D-BD945756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2C18F-9F75-4E5F-B443-AF6525A11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4206D-1F09-4254-8B69-A548C8D46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5F739F-0886-47F1-B598-C164B4187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66530-820C-48ED-BC60-A82A90DB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5048-77C4-41DC-AA76-803F618C1B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A71B1-1C70-4339-8B10-B41A559D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2B76E-57C0-4C92-BB89-EA23C269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D7B-97F2-4B83-A3F2-B6432825A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15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A7A70-2F30-4A4C-9ACB-8ADF7184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BB6D6-A85B-485C-97E7-3BF1965B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5048-77C4-41DC-AA76-803F618C1B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9C4D3-73E7-435D-8F77-D25DECF7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53360-2D42-4759-873D-EB23836F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D7B-97F2-4B83-A3F2-B6432825A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5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82DAC-38D9-4F68-98DE-82195736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5048-77C4-41DC-AA76-803F618C1B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F116C-479B-47EF-AFDB-1D0C44869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9D8AD-09FD-463A-9760-FBE402AD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D7B-97F2-4B83-A3F2-B6432825A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5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CBB7-F935-47D0-B91E-336EEC57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534A7-AD70-410A-AFE1-FCAA2FCB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A61C6-FE4A-4AFF-9877-AF68E1EFC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2F249-F8AE-4364-89C6-3519615B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5048-77C4-41DC-AA76-803F618C1B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3724D-5C87-4B7E-B3AE-39B85EB7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3C9E-D78C-421D-AD42-76376488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D7B-97F2-4B83-A3F2-B6432825A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0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B8DC0-377B-4BDB-9EAA-7638596E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4E22C-5BDA-4A9B-9509-7319E1028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4213D-F17E-4C18-A230-BE0748187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FCF3F-A5DA-4D63-B658-BF008AF1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5048-77C4-41DC-AA76-803F618C1B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99E6A-60C7-4258-93AC-A8C95B35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36974-A375-4EBF-95F6-ED5E13BB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8D7B-97F2-4B83-A3F2-B6432825A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2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B8343-20A4-492E-9072-156D900C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1056-9B9F-4306-8A6B-C8DF8C4CD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F223D-CB07-4C9E-A85D-64A9A1363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65048-77C4-41DC-AA76-803F618C1B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2415C-04E9-4270-B368-2A2FCA379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083F8-5374-49E7-88EC-A65F0C8A8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8D7B-97F2-4B83-A3F2-B6432825A6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7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6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4E87D-F770-483D-9ED4-4CAC4A0D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40B7A7-5746-4822-A0D1-D1B2E9B6AEC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Order these objects from heaviest to lightest.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D50A3-3953-4306-B104-64FCEC9F8F1A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16688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EA4303F1-7F5E-4148-9D75-051211C35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5E551A-BD6E-480C-BB73-934F47082CA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Order these objects from heaviest to lightest.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001746-2BDF-4462-92F8-9AC9E61EA9A5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403587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symbol could you swap for the underlined words?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football </a:t>
            </a:r>
            <a:r>
              <a:rPr lang="en-GB" sz="32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is lighter than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a bowling ball.</a:t>
            </a:r>
          </a:p>
          <a:p>
            <a:pPr algn="ctr" defTabSz="457200"/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 elephant </a:t>
            </a:r>
            <a:r>
              <a:rPr lang="en-GB" sz="32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is heavier than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a bat.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53A3CD2F-8953-48FF-AE30-01189FBE2D6C}"/>
              </a:ext>
            </a:extLst>
          </p:cNvPr>
          <p:cNvSpPr/>
          <p:nvPr/>
        </p:nvSpPr>
        <p:spPr>
          <a:xfrm>
            <a:off x="4342381" y="1565448"/>
            <a:ext cx="1457885" cy="12946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500" dirty="0">
                <a:solidFill>
                  <a:prstClr val="black"/>
                </a:solidFill>
                <a:latin typeface="SassoonCRInfantMedium" panose="02000603020000020003" pitchFamily="2" charset="77"/>
              </a:rPr>
              <a:t>&lt;</a:t>
            </a:r>
          </a:p>
        </p:txBody>
      </p:sp>
      <p:sp>
        <p:nvSpPr>
          <p:cNvPr id="9" name="Rounded Rectangle 69">
            <a:extLst>
              <a:ext uri="{FF2B5EF4-FFF2-40B4-BE49-F238E27FC236}">
                <a16:creationId xmlns:a16="http://schemas.microsoft.com/office/drawing/2014/main" id="{E0CF8D8C-3252-4725-AFDA-80F2189AE6D3}"/>
              </a:ext>
            </a:extLst>
          </p:cNvPr>
          <p:cNvSpPr/>
          <p:nvPr/>
        </p:nvSpPr>
        <p:spPr>
          <a:xfrm>
            <a:off x="6391737" y="1565448"/>
            <a:ext cx="1457885" cy="12946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500" dirty="0">
                <a:solidFill>
                  <a:prstClr val="black"/>
                </a:solidFill>
                <a:latin typeface="SassoonCRInfantMedium" panose="02000603020000020003" pitchFamily="2" charset="77"/>
              </a:rPr>
              <a:t>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B2B06-0630-4A5E-9F73-3E9B2AC9E84B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14718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symbol could you swap for the underlined words?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football </a:t>
            </a:r>
            <a:r>
              <a:rPr lang="en-GB" sz="3200" b="1" u="sng" strike="sngStrike" dirty="0">
                <a:solidFill>
                  <a:prstClr val="black"/>
                </a:solidFill>
                <a:latin typeface="Century Gothic" panose="020B0502020202020204" pitchFamily="34" charset="0"/>
              </a:rPr>
              <a:t>is lighter than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a bowling ball.</a:t>
            </a:r>
          </a:p>
          <a:p>
            <a:pPr algn="ctr" defTabSz="457200"/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An elephant </a:t>
            </a:r>
            <a:r>
              <a:rPr lang="en-GB" sz="3200" b="1" u="sng" strike="sngStrike" dirty="0">
                <a:solidFill>
                  <a:prstClr val="black"/>
                </a:solidFill>
                <a:latin typeface="Century Gothic" panose="020B0502020202020204" pitchFamily="34" charset="0"/>
              </a:rPr>
              <a:t>is heavier than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a bat.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53A3CD2F-8953-48FF-AE30-01189FBE2D6C}"/>
              </a:ext>
            </a:extLst>
          </p:cNvPr>
          <p:cNvSpPr/>
          <p:nvPr/>
        </p:nvSpPr>
        <p:spPr>
          <a:xfrm>
            <a:off x="4342381" y="1565448"/>
            <a:ext cx="1457885" cy="12946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500" dirty="0">
                <a:solidFill>
                  <a:prstClr val="black"/>
                </a:solidFill>
                <a:latin typeface="SassoonCRInfantMedium" panose="02000603020000020003" pitchFamily="2" charset="77"/>
              </a:rPr>
              <a:t>&lt;</a:t>
            </a:r>
          </a:p>
        </p:txBody>
      </p:sp>
      <p:sp>
        <p:nvSpPr>
          <p:cNvPr id="9" name="Rounded Rectangle 69">
            <a:extLst>
              <a:ext uri="{FF2B5EF4-FFF2-40B4-BE49-F238E27FC236}">
                <a16:creationId xmlns:a16="http://schemas.microsoft.com/office/drawing/2014/main" id="{E0CF8D8C-3252-4725-AFDA-80F2189AE6D3}"/>
              </a:ext>
            </a:extLst>
          </p:cNvPr>
          <p:cNvSpPr/>
          <p:nvPr/>
        </p:nvSpPr>
        <p:spPr>
          <a:xfrm>
            <a:off x="6391737" y="1565448"/>
            <a:ext cx="1457885" cy="12946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7500" dirty="0">
                <a:solidFill>
                  <a:prstClr val="black"/>
                </a:solidFill>
                <a:latin typeface="SassoonCRInfantMedium" panose="02000603020000020003" pitchFamily="2" charset="77"/>
              </a:rPr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EFF05F-B22F-4655-A78F-F88B4F5F5123}"/>
              </a:ext>
            </a:extLst>
          </p:cNvPr>
          <p:cNvSpPr/>
          <p:nvPr/>
        </p:nvSpPr>
        <p:spPr>
          <a:xfrm>
            <a:off x="5262938" y="2998113"/>
            <a:ext cx="50366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50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&lt;</a:t>
            </a:r>
            <a:endParaRPr lang="en-GB" sz="50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2EA0A1-468E-4910-A6FB-60F28939A14D}"/>
              </a:ext>
            </a:extLst>
          </p:cNvPr>
          <p:cNvSpPr/>
          <p:nvPr/>
        </p:nvSpPr>
        <p:spPr>
          <a:xfrm>
            <a:off x="6283440" y="4574199"/>
            <a:ext cx="50366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5000" dirty="0">
                <a:solidFill>
                  <a:srgbClr val="FF0000"/>
                </a:solidFill>
                <a:latin typeface="SassoonCRInfantMedium" panose="02000603020000020003" pitchFamily="2" charset="0"/>
              </a:rPr>
              <a:t>&gt;</a:t>
            </a:r>
            <a:endParaRPr lang="en-GB" sz="50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1319B8-1E48-4102-B89C-DEADCAA7A85F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903744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7570D-0FB9-430E-8C48-8EDF0D239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0610"/>
            <a:ext cx="8913124" cy="63281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92A32E-526B-415A-ACB9-136B9D9A72D6}"/>
              </a:ext>
            </a:extLst>
          </p:cNvPr>
          <p:cNvSpPr/>
          <p:nvPr/>
        </p:nvSpPr>
        <p:spPr>
          <a:xfrm>
            <a:off x="1799305" y="276891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Aubrey correct? </a:t>
            </a: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why.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BA58A35-4C86-4824-BECB-BDA7EB7722E2}"/>
              </a:ext>
            </a:extLst>
          </p:cNvPr>
          <p:cNvSpPr/>
          <p:nvPr/>
        </p:nvSpPr>
        <p:spPr>
          <a:xfrm>
            <a:off x="5471066" y="1741246"/>
            <a:ext cx="2918179" cy="939859"/>
          </a:xfrm>
          <a:prstGeom prst="wedgeRoundRectCallout">
            <a:avLst>
              <a:gd name="adj1" fmla="val -59342"/>
              <a:gd name="adj2" fmla="val 1833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duck is heavier than the teddy.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4D5D6-D235-47D1-B84A-00E5DB3DC2BB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7570D-0FB9-430E-8C48-8EDF0D239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0610"/>
            <a:ext cx="8913124" cy="63281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92A32E-526B-415A-ACB9-136B9D9A72D6}"/>
              </a:ext>
            </a:extLst>
          </p:cNvPr>
          <p:cNvSpPr/>
          <p:nvPr/>
        </p:nvSpPr>
        <p:spPr>
          <a:xfrm>
            <a:off x="1799305" y="276891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Aubrey correct? 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why.</a:t>
            </a: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Aubrey is incorrect because…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BA58A35-4C86-4824-BECB-BDA7EB7722E2}"/>
              </a:ext>
            </a:extLst>
          </p:cNvPr>
          <p:cNvSpPr/>
          <p:nvPr/>
        </p:nvSpPr>
        <p:spPr>
          <a:xfrm>
            <a:off x="5471066" y="1741246"/>
            <a:ext cx="2918179" cy="939859"/>
          </a:xfrm>
          <a:prstGeom prst="wedgeRoundRectCallout">
            <a:avLst>
              <a:gd name="adj1" fmla="val -59342"/>
              <a:gd name="adj2" fmla="val 1833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duck is heavier than the teddy.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45FDE-7518-42D3-B75E-0B3D5EB0F009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19811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7570D-0FB9-430E-8C48-8EDF0D239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0610"/>
            <a:ext cx="8913124" cy="63281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92A32E-526B-415A-ACB9-136B9D9A72D6}"/>
              </a:ext>
            </a:extLst>
          </p:cNvPr>
          <p:cNvSpPr/>
          <p:nvPr/>
        </p:nvSpPr>
        <p:spPr>
          <a:xfrm>
            <a:off x="1799305" y="276891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Aubrey correct? 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why.</a:t>
            </a:r>
          </a:p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Aubrey is incorrect because the balance scale with the teddy is down. This means that the teddy is the heaviest, not the duck. 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BA58A35-4C86-4824-BECB-BDA7EB7722E2}"/>
              </a:ext>
            </a:extLst>
          </p:cNvPr>
          <p:cNvSpPr/>
          <p:nvPr/>
        </p:nvSpPr>
        <p:spPr>
          <a:xfrm>
            <a:off x="5471066" y="1741246"/>
            <a:ext cx="2918179" cy="939859"/>
          </a:xfrm>
          <a:prstGeom prst="wedgeRoundRectCallout">
            <a:avLst>
              <a:gd name="adj1" fmla="val -59342"/>
              <a:gd name="adj2" fmla="val 1833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duck is heavier than the teddy.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D73EF4-1B71-4059-B8C1-9C2E15CB4137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37471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927616-CA2D-41CD-A47F-D711A2A02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12E373D-E64D-4652-9139-F8A67D1EFC7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Two identical oranges were put on each side of the balance scales.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Would the balance scales look like A or B?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57E9922-1048-422B-9D03-8531A778E59E}"/>
              </a:ext>
            </a:extLst>
          </p:cNvPr>
          <p:cNvGraphicFramePr>
            <a:graphicFrameLocks noGrp="1"/>
          </p:cNvGraphicFramePr>
          <p:nvPr/>
        </p:nvGraphicFramePr>
        <p:xfrm>
          <a:off x="3851077" y="4514236"/>
          <a:ext cx="4489846" cy="771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231">
                  <a:extLst>
                    <a:ext uri="{9D8B030D-6E8A-4147-A177-3AD203B41FA5}">
                      <a16:colId xmlns:a16="http://schemas.microsoft.com/office/drawing/2014/main" val="1193081578"/>
                    </a:ext>
                  </a:extLst>
                </a:gridCol>
                <a:gridCol w="1543384">
                  <a:extLst>
                    <a:ext uri="{9D8B030D-6E8A-4147-A177-3AD203B41FA5}">
                      <a16:colId xmlns:a16="http://schemas.microsoft.com/office/drawing/2014/main" val="2599744005"/>
                    </a:ext>
                  </a:extLst>
                </a:gridCol>
                <a:gridCol w="1473231">
                  <a:extLst>
                    <a:ext uri="{9D8B030D-6E8A-4147-A177-3AD203B41FA5}">
                      <a16:colId xmlns:a16="http://schemas.microsoft.com/office/drawing/2014/main" val="3298265684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178191" marR="178191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178191" marR="178191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7144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3A95E04-9BE4-44B8-904F-BCF3C2334B3E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927616-CA2D-41CD-A47F-D711A2A02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12E373D-E64D-4652-9139-F8A67D1EFC7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Two identical oranges were put on each side of the balance scales.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Would the balance scales look like A or B?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F026B7-C15D-4946-9BC5-B9EFFD40015D}"/>
              </a:ext>
            </a:extLst>
          </p:cNvPr>
          <p:cNvSpPr/>
          <p:nvPr/>
        </p:nvSpPr>
        <p:spPr>
          <a:xfrm>
            <a:off x="3282640" y="2102015"/>
            <a:ext cx="2520000" cy="252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C398F1B-2D35-4B92-B104-F30F141EB6AA}"/>
              </a:ext>
            </a:extLst>
          </p:cNvPr>
          <p:cNvGraphicFramePr>
            <a:graphicFrameLocks noGrp="1"/>
          </p:cNvGraphicFramePr>
          <p:nvPr/>
        </p:nvGraphicFramePr>
        <p:xfrm>
          <a:off x="3851077" y="4514236"/>
          <a:ext cx="4489846" cy="771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3231">
                  <a:extLst>
                    <a:ext uri="{9D8B030D-6E8A-4147-A177-3AD203B41FA5}">
                      <a16:colId xmlns:a16="http://schemas.microsoft.com/office/drawing/2014/main" val="1193081578"/>
                    </a:ext>
                  </a:extLst>
                </a:gridCol>
                <a:gridCol w="1543384">
                  <a:extLst>
                    <a:ext uri="{9D8B030D-6E8A-4147-A177-3AD203B41FA5}">
                      <a16:colId xmlns:a16="http://schemas.microsoft.com/office/drawing/2014/main" val="2599744005"/>
                    </a:ext>
                  </a:extLst>
                </a:gridCol>
                <a:gridCol w="1473231">
                  <a:extLst>
                    <a:ext uri="{9D8B030D-6E8A-4147-A177-3AD203B41FA5}">
                      <a16:colId xmlns:a16="http://schemas.microsoft.com/office/drawing/2014/main" val="3298265684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178191" marR="178191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178191" marR="178191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178191" marR="178191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771444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33F95CD-D4F0-4BED-807F-AB0113F5105A}"/>
              </a:ext>
            </a:extLst>
          </p:cNvPr>
          <p:cNvSpPr txBox="1"/>
          <p:nvPr/>
        </p:nvSpPr>
        <p:spPr>
          <a:xfrm>
            <a:off x="9724708" y="5978978"/>
            <a:ext cx="6181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03132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235</Words>
  <Application>Microsoft Office PowerPoint</Application>
  <PresentationFormat>Widescreen</PresentationFormat>
  <Paragraphs>156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SassoonCRInfantMedium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2</cp:revision>
  <dcterms:created xsi:type="dcterms:W3CDTF">2020-05-27T20:39:52Z</dcterms:created>
  <dcterms:modified xsi:type="dcterms:W3CDTF">2020-05-27T20:59:00Z</dcterms:modified>
</cp:coreProperties>
</file>