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21" r:id="rId2"/>
    <p:sldId id="428" r:id="rId3"/>
    <p:sldId id="387" r:id="rId4"/>
    <p:sldId id="388" r:id="rId5"/>
    <p:sldId id="389" r:id="rId6"/>
    <p:sldId id="390" r:id="rId7"/>
    <p:sldId id="391" r:id="rId8"/>
    <p:sldId id="374" r:id="rId9"/>
    <p:sldId id="3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FD63C-8153-484C-BA7F-5105ECEB5ED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BFE29-90CD-44A7-9E8E-9291FEB1C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4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337E5-29B9-4298-8164-7A5508AD015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81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1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5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9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8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1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6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40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5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0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Add the hands to each clock and write the time in words to complete the pattern.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CF215B-56E9-4B87-AAB6-8F3CFBEB3BB7}"/>
              </a:ext>
            </a:extLst>
          </p:cNvPr>
          <p:cNvSpPr/>
          <p:nvPr/>
        </p:nvSpPr>
        <p:spPr>
          <a:xfrm>
            <a:off x="194931" y="232856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09EC29-8F3E-4529-9958-37A24B5B88CF}"/>
              </a:ext>
            </a:extLst>
          </p:cNvPr>
          <p:cNvGrpSpPr/>
          <p:nvPr/>
        </p:nvGrpSpPr>
        <p:grpSpPr>
          <a:xfrm>
            <a:off x="2390538" y="4263243"/>
            <a:ext cx="7410927" cy="1143860"/>
            <a:chOff x="1236246" y="4263243"/>
            <a:chExt cx="7410927" cy="11438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5D6E8A4-D74C-430E-B9E7-935B424DF9FA}"/>
                </a:ext>
              </a:extLst>
            </p:cNvPr>
            <p:cNvSpPr/>
            <p:nvPr/>
          </p:nvSpPr>
          <p:spPr>
            <a:xfrm>
              <a:off x="1236246" y="4285887"/>
              <a:ext cx="2133572" cy="1121216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spc="-3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_____</a:t>
              </a:r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o’clock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D8BF28A-07AE-441B-97A0-29AEDF868695}"/>
                </a:ext>
              </a:extLst>
            </p:cNvPr>
            <p:cNvSpPr/>
            <p:nvPr/>
          </p:nvSpPr>
          <p:spPr>
            <a:xfrm>
              <a:off x="3874924" y="4263243"/>
              <a:ext cx="2133572" cy="1121216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seven o’clock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8B38BC9-2A89-43D9-8F23-7A651C110F40}"/>
                </a:ext>
              </a:extLst>
            </p:cNvPr>
            <p:cNvSpPr/>
            <p:nvPr/>
          </p:nvSpPr>
          <p:spPr>
            <a:xfrm>
              <a:off x="6513601" y="4264350"/>
              <a:ext cx="2133572" cy="1121216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6 </a:t>
              </a:r>
              <a:r>
                <a:rPr lang="en-GB" sz="2400" b="1" spc="-3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_____________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A2E1BC-36CF-4ECE-B82E-44480DBA4504}"/>
              </a:ext>
            </a:extLst>
          </p:cNvPr>
          <p:cNvGrpSpPr/>
          <p:nvPr/>
        </p:nvGrpSpPr>
        <p:grpSpPr>
          <a:xfrm>
            <a:off x="2197350" y="1741690"/>
            <a:ext cx="2598619" cy="2362381"/>
            <a:chOff x="2968680" y="2014642"/>
            <a:chExt cx="910800" cy="82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548C5B-15F9-4698-B841-232E9C366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680" y="2014642"/>
              <a:ext cx="910800" cy="828000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71A2E63-4AE4-48A3-B318-ABA0E651CB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2143" y="2428840"/>
              <a:ext cx="176823" cy="110485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E83124D-CFFF-4D52-97DF-28B3B82990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8965" y="2079178"/>
              <a:ext cx="0" cy="355328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87B87F-6B66-4224-B1BF-108EC16231BE}"/>
              </a:ext>
            </a:extLst>
          </p:cNvPr>
          <p:cNvGrpSpPr/>
          <p:nvPr/>
        </p:nvGrpSpPr>
        <p:grpSpPr>
          <a:xfrm>
            <a:off x="4796691" y="1741690"/>
            <a:ext cx="2598619" cy="2362381"/>
            <a:chOff x="4088285" y="2014642"/>
            <a:chExt cx="910800" cy="8280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0347969-1BE1-4C1C-BBA8-B9EFB5DF4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285" y="2014642"/>
              <a:ext cx="910800" cy="82800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06B41B0-ED79-40DF-84F3-D420F8CF7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255" y="2426171"/>
              <a:ext cx="116640" cy="186616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B9CFAC-74A0-498A-91F5-DE2827D990F6}"/>
              </a:ext>
            </a:extLst>
          </p:cNvPr>
          <p:cNvGrpSpPr/>
          <p:nvPr/>
        </p:nvGrpSpPr>
        <p:grpSpPr>
          <a:xfrm>
            <a:off x="7396033" y="1741690"/>
            <a:ext cx="2598619" cy="2362381"/>
            <a:chOff x="5207890" y="2014642"/>
            <a:chExt cx="910800" cy="82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91351FE-8A08-4C37-B658-CEBC7699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890" y="2014642"/>
              <a:ext cx="910800" cy="828000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F7B03A4-295B-4EFA-9B14-93FAE14A0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2652" y="2084324"/>
              <a:ext cx="0" cy="338454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0E356A-C5A1-4D5E-A733-3F3C8D95085C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29011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Add the hands to each clock and write the time in words to complete the pattern.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CF215B-56E9-4B87-AAB6-8F3CFBEB3BB7}"/>
              </a:ext>
            </a:extLst>
          </p:cNvPr>
          <p:cNvSpPr/>
          <p:nvPr/>
        </p:nvSpPr>
        <p:spPr>
          <a:xfrm>
            <a:off x="194931" y="232856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09EC29-8F3E-4529-9958-37A24B5B88CF}"/>
              </a:ext>
            </a:extLst>
          </p:cNvPr>
          <p:cNvGrpSpPr/>
          <p:nvPr/>
        </p:nvGrpSpPr>
        <p:grpSpPr>
          <a:xfrm>
            <a:off x="2390538" y="4263243"/>
            <a:ext cx="7410927" cy="1143860"/>
            <a:chOff x="1236246" y="4263243"/>
            <a:chExt cx="7410927" cy="11438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5D6E8A4-D74C-430E-B9E7-935B424DF9FA}"/>
                </a:ext>
              </a:extLst>
            </p:cNvPr>
            <p:cNvSpPr/>
            <p:nvPr/>
          </p:nvSpPr>
          <p:spPr>
            <a:xfrm>
              <a:off x="1236246" y="4285887"/>
              <a:ext cx="2133572" cy="11212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   </a:t>
              </a:r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8</a:t>
              </a:r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4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</a:rPr>
                <a:t>o’clock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D8BF28A-07AE-441B-97A0-29AEDF868695}"/>
                </a:ext>
              </a:extLst>
            </p:cNvPr>
            <p:cNvSpPr/>
            <p:nvPr/>
          </p:nvSpPr>
          <p:spPr>
            <a:xfrm>
              <a:off x="3874924" y="4263243"/>
              <a:ext cx="2133572" cy="11212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</a:rPr>
                <a:t>seven o’clock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8B38BC9-2A89-43D9-8F23-7A651C110F40}"/>
                </a:ext>
              </a:extLst>
            </p:cNvPr>
            <p:cNvSpPr/>
            <p:nvPr/>
          </p:nvSpPr>
          <p:spPr>
            <a:xfrm>
              <a:off x="6513601" y="4264350"/>
              <a:ext cx="2133572" cy="11212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</a:rPr>
                <a:t>6</a:t>
              </a:r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o’clock</a:t>
              </a:r>
              <a:endParaRPr lang="en-GB" sz="2400" b="1" spc="-3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A2E1BC-36CF-4ECE-B82E-44480DBA4504}"/>
              </a:ext>
            </a:extLst>
          </p:cNvPr>
          <p:cNvGrpSpPr/>
          <p:nvPr/>
        </p:nvGrpSpPr>
        <p:grpSpPr>
          <a:xfrm>
            <a:off x="2197350" y="1741690"/>
            <a:ext cx="2598619" cy="2362381"/>
            <a:chOff x="2968680" y="2014642"/>
            <a:chExt cx="910800" cy="82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548C5B-15F9-4698-B841-232E9C366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680" y="2014642"/>
              <a:ext cx="910800" cy="828000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71A2E63-4AE4-48A3-B318-ABA0E651CB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2143" y="2428840"/>
              <a:ext cx="176823" cy="110485"/>
            </a:xfrm>
            <a:prstGeom prst="straightConnector1">
              <a:avLst/>
            </a:prstGeom>
            <a:ln w="57150" cap="rnd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E83124D-CFFF-4D52-97DF-28B3B82990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8965" y="2079178"/>
              <a:ext cx="0" cy="355328"/>
            </a:xfrm>
            <a:prstGeom prst="straightConnector1">
              <a:avLst/>
            </a:prstGeom>
            <a:ln w="57150" cap="rnd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87B87F-6B66-4224-B1BF-108EC16231BE}"/>
              </a:ext>
            </a:extLst>
          </p:cNvPr>
          <p:cNvGrpSpPr/>
          <p:nvPr/>
        </p:nvGrpSpPr>
        <p:grpSpPr>
          <a:xfrm>
            <a:off x="4796691" y="1741690"/>
            <a:ext cx="2598619" cy="2362381"/>
            <a:chOff x="4088285" y="2014642"/>
            <a:chExt cx="910800" cy="8280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0347969-1BE1-4C1C-BBA8-B9EFB5DF4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285" y="2014642"/>
              <a:ext cx="910800" cy="82800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06B41B0-ED79-40DF-84F3-D420F8CF7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255" y="2426171"/>
              <a:ext cx="116640" cy="186616"/>
            </a:xfrm>
            <a:prstGeom prst="straightConnector1">
              <a:avLst/>
            </a:prstGeom>
            <a:ln w="57150" cap="rnd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B9CFAC-74A0-498A-91F5-DE2827D990F6}"/>
              </a:ext>
            </a:extLst>
          </p:cNvPr>
          <p:cNvGrpSpPr/>
          <p:nvPr/>
        </p:nvGrpSpPr>
        <p:grpSpPr>
          <a:xfrm>
            <a:off x="7396033" y="1741690"/>
            <a:ext cx="2598619" cy="2362381"/>
            <a:chOff x="5207890" y="2014642"/>
            <a:chExt cx="910800" cy="82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91351FE-8A08-4C37-B658-CEBC7699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890" y="2014642"/>
              <a:ext cx="910800" cy="828000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F7B03A4-295B-4EFA-9B14-93FAE14A0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2652" y="2084324"/>
              <a:ext cx="0" cy="338454"/>
            </a:xfrm>
            <a:prstGeom prst="straightConnector1">
              <a:avLst/>
            </a:prstGeom>
            <a:ln w="57150" cap="rnd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C4AA54-BDA4-4F9B-8200-AE2F2565FFEC}"/>
              </a:ext>
            </a:extLst>
          </p:cNvPr>
          <p:cNvCxnSpPr>
            <a:cxnSpLocks/>
          </p:cNvCxnSpPr>
          <p:nvPr/>
        </p:nvCxnSpPr>
        <p:spPr>
          <a:xfrm flipV="1">
            <a:off x="6065901" y="1882444"/>
            <a:ext cx="0" cy="1013792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D79AA2-AC15-4006-AB4D-897D59EB2BFA}"/>
              </a:ext>
            </a:extLst>
          </p:cNvPr>
          <p:cNvCxnSpPr>
            <a:cxnSpLocks/>
          </p:cNvCxnSpPr>
          <p:nvPr/>
        </p:nvCxnSpPr>
        <p:spPr>
          <a:xfrm>
            <a:off x="8664990" y="2939610"/>
            <a:ext cx="0" cy="616390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6FFDAF-2F91-4971-A05C-5D83D1671C55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5094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E836B5-8068-40AB-8371-1228FE37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968F84-638B-4DE4-A4BB-9BCEFB944A5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clocks to the time </a:t>
            </a: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and the most likely event.</a:t>
            </a:r>
          </a:p>
          <a:p>
            <a:pPr algn="ctr" defTabSz="457200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88D4B3F-2858-4D22-8216-7BC858D727DA}"/>
              </a:ext>
            </a:extLst>
          </p:cNvPr>
          <p:cNvGraphicFramePr>
            <a:graphicFrameLocks noGrp="1"/>
          </p:cNvGraphicFramePr>
          <p:nvPr/>
        </p:nvGraphicFramePr>
        <p:xfrm>
          <a:off x="3298566" y="4219041"/>
          <a:ext cx="5594871" cy="181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6440">
                  <a:extLst>
                    <a:ext uri="{9D8B030D-6E8A-4147-A177-3AD203B41FA5}">
                      <a16:colId xmlns:a16="http://schemas.microsoft.com/office/drawing/2014/main" val="1611563089"/>
                    </a:ext>
                  </a:extLst>
                </a:gridCol>
                <a:gridCol w="382912">
                  <a:extLst>
                    <a:ext uri="{9D8B030D-6E8A-4147-A177-3AD203B41FA5}">
                      <a16:colId xmlns:a16="http://schemas.microsoft.com/office/drawing/2014/main" val="3408345828"/>
                    </a:ext>
                  </a:extLst>
                </a:gridCol>
                <a:gridCol w="1606440">
                  <a:extLst>
                    <a:ext uri="{9D8B030D-6E8A-4147-A177-3AD203B41FA5}">
                      <a16:colId xmlns:a16="http://schemas.microsoft.com/office/drawing/2014/main" val="1377655671"/>
                    </a:ext>
                  </a:extLst>
                </a:gridCol>
                <a:gridCol w="392639">
                  <a:extLst>
                    <a:ext uri="{9D8B030D-6E8A-4147-A177-3AD203B41FA5}">
                      <a16:colId xmlns:a16="http://schemas.microsoft.com/office/drawing/2014/main" val="434184055"/>
                    </a:ext>
                  </a:extLst>
                </a:gridCol>
                <a:gridCol w="1606440">
                  <a:extLst>
                    <a:ext uri="{9D8B030D-6E8A-4147-A177-3AD203B41FA5}">
                      <a16:colId xmlns:a16="http://schemas.microsoft.com/office/drawing/2014/main" val="4031238998"/>
                    </a:ext>
                  </a:extLst>
                </a:gridCol>
              </a:tblGrid>
              <a:tr h="55089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Half past 8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Half past 3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12 o’clock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629881"/>
                  </a:ext>
                </a:extLst>
              </a:tr>
              <a:tr h="476305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1585579"/>
                  </a:ext>
                </a:extLst>
              </a:tr>
              <a:tr h="78450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Having lunch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Going to school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Going home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9701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29495E-2098-4B22-ADE2-AAB15072AEB9}"/>
              </a:ext>
            </a:extLst>
          </p:cNvPr>
          <p:cNvCxnSpPr>
            <a:cxnSpLocks/>
          </p:cNvCxnSpPr>
          <p:nvPr/>
        </p:nvCxnSpPr>
        <p:spPr>
          <a:xfrm flipV="1">
            <a:off x="8083388" y="1992293"/>
            <a:ext cx="0" cy="751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D239E3-7907-4DF2-A026-79C3A1302DF8}"/>
              </a:ext>
            </a:extLst>
          </p:cNvPr>
          <p:cNvCxnSpPr>
            <a:cxnSpLocks/>
          </p:cNvCxnSpPr>
          <p:nvPr/>
        </p:nvCxnSpPr>
        <p:spPr>
          <a:xfrm flipV="1">
            <a:off x="8083388" y="2362194"/>
            <a:ext cx="0" cy="352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6A172E-BD97-4A83-BD7D-16E810334FB4}"/>
              </a:ext>
            </a:extLst>
          </p:cNvPr>
          <p:cNvCxnSpPr>
            <a:cxnSpLocks/>
          </p:cNvCxnSpPr>
          <p:nvPr/>
        </p:nvCxnSpPr>
        <p:spPr>
          <a:xfrm>
            <a:off x="4150574" y="2760241"/>
            <a:ext cx="7330" cy="703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AD7E79-999F-45E1-A77D-E9720167604C}"/>
              </a:ext>
            </a:extLst>
          </p:cNvPr>
          <p:cNvCxnSpPr>
            <a:cxnSpLocks/>
          </p:cNvCxnSpPr>
          <p:nvPr/>
        </p:nvCxnSpPr>
        <p:spPr>
          <a:xfrm>
            <a:off x="4137033" y="2736043"/>
            <a:ext cx="512485" cy="117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5EC7CBD-AA4A-46C5-A4CD-A1E1BEC6A24F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18212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8E836B5-8068-40AB-8371-1228FE375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968F84-638B-4DE4-A4BB-9BCEFB944A5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clocks to the time </a:t>
            </a: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and the most likely event.</a:t>
            </a:r>
          </a:p>
          <a:p>
            <a:pPr algn="ctr" defTabSz="457200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88D4B3F-2858-4D22-8216-7BC858D727DA}"/>
              </a:ext>
            </a:extLst>
          </p:cNvPr>
          <p:cNvGraphicFramePr>
            <a:graphicFrameLocks noGrp="1"/>
          </p:cNvGraphicFramePr>
          <p:nvPr/>
        </p:nvGraphicFramePr>
        <p:xfrm>
          <a:off x="3298566" y="4219041"/>
          <a:ext cx="5594871" cy="181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6440">
                  <a:extLst>
                    <a:ext uri="{9D8B030D-6E8A-4147-A177-3AD203B41FA5}">
                      <a16:colId xmlns:a16="http://schemas.microsoft.com/office/drawing/2014/main" val="1611563089"/>
                    </a:ext>
                  </a:extLst>
                </a:gridCol>
                <a:gridCol w="382912">
                  <a:extLst>
                    <a:ext uri="{9D8B030D-6E8A-4147-A177-3AD203B41FA5}">
                      <a16:colId xmlns:a16="http://schemas.microsoft.com/office/drawing/2014/main" val="3408345828"/>
                    </a:ext>
                  </a:extLst>
                </a:gridCol>
                <a:gridCol w="1606440">
                  <a:extLst>
                    <a:ext uri="{9D8B030D-6E8A-4147-A177-3AD203B41FA5}">
                      <a16:colId xmlns:a16="http://schemas.microsoft.com/office/drawing/2014/main" val="1377655671"/>
                    </a:ext>
                  </a:extLst>
                </a:gridCol>
                <a:gridCol w="392639">
                  <a:extLst>
                    <a:ext uri="{9D8B030D-6E8A-4147-A177-3AD203B41FA5}">
                      <a16:colId xmlns:a16="http://schemas.microsoft.com/office/drawing/2014/main" val="434184055"/>
                    </a:ext>
                  </a:extLst>
                </a:gridCol>
                <a:gridCol w="1606440">
                  <a:extLst>
                    <a:ext uri="{9D8B030D-6E8A-4147-A177-3AD203B41FA5}">
                      <a16:colId xmlns:a16="http://schemas.microsoft.com/office/drawing/2014/main" val="4031238998"/>
                    </a:ext>
                  </a:extLst>
                </a:gridCol>
              </a:tblGrid>
              <a:tr h="55089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Half past 8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Half past 3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12 o’clock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629881"/>
                  </a:ext>
                </a:extLst>
              </a:tr>
              <a:tr h="476305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1585579"/>
                  </a:ext>
                </a:extLst>
              </a:tr>
              <a:tr h="78450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Having lunch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Going to school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Going home</a:t>
                      </a:r>
                    </a:p>
                  </a:txBody>
                  <a:tcPr marL="168108" marR="168108" marT="84054" marB="8405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9701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29495E-2098-4B22-ADE2-AAB15072AEB9}"/>
              </a:ext>
            </a:extLst>
          </p:cNvPr>
          <p:cNvCxnSpPr>
            <a:cxnSpLocks/>
          </p:cNvCxnSpPr>
          <p:nvPr/>
        </p:nvCxnSpPr>
        <p:spPr>
          <a:xfrm flipV="1">
            <a:off x="8083388" y="1992293"/>
            <a:ext cx="0" cy="751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D239E3-7907-4DF2-A026-79C3A1302DF8}"/>
              </a:ext>
            </a:extLst>
          </p:cNvPr>
          <p:cNvCxnSpPr>
            <a:cxnSpLocks/>
          </p:cNvCxnSpPr>
          <p:nvPr/>
        </p:nvCxnSpPr>
        <p:spPr>
          <a:xfrm flipV="1">
            <a:off x="8083388" y="2362194"/>
            <a:ext cx="0" cy="352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6A172E-BD97-4A83-BD7D-16E810334FB4}"/>
              </a:ext>
            </a:extLst>
          </p:cNvPr>
          <p:cNvCxnSpPr>
            <a:cxnSpLocks/>
          </p:cNvCxnSpPr>
          <p:nvPr/>
        </p:nvCxnSpPr>
        <p:spPr>
          <a:xfrm>
            <a:off x="4150574" y="2760241"/>
            <a:ext cx="7330" cy="703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AD7E79-999F-45E1-A77D-E9720167604C}"/>
              </a:ext>
            </a:extLst>
          </p:cNvPr>
          <p:cNvCxnSpPr>
            <a:cxnSpLocks/>
          </p:cNvCxnSpPr>
          <p:nvPr/>
        </p:nvCxnSpPr>
        <p:spPr>
          <a:xfrm>
            <a:off x="4137033" y="2736043"/>
            <a:ext cx="512485" cy="117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C7DCFC-41F1-496A-B3E9-D9E9C0BF6A3A}"/>
              </a:ext>
            </a:extLst>
          </p:cNvPr>
          <p:cNvCxnSpPr>
            <a:cxnSpLocks/>
          </p:cNvCxnSpPr>
          <p:nvPr/>
        </p:nvCxnSpPr>
        <p:spPr>
          <a:xfrm>
            <a:off x="4177362" y="3628102"/>
            <a:ext cx="1918638" cy="5909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E7BD99-B1BE-45E7-B611-A9B452871EAD}"/>
              </a:ext>
            </a:extLst>
          </p:cNvPr>
          <p:cNvCxnSpPr>
            <a:cxnSpLocks/>
          </p:cNvCxnSpPr>
          <p:nvPr/>
        </p:nvCxnSpPr>
        <p:spPr>
          <a:xfrm>
            <a:off x="8104467" y="3628102"/>
            <a:ext cx="0" cy="5909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236A45-8A22-477A-AF64-D071E7A3176D}"/>
              </a:ext>
            </a:extLst>
          </p:cNvPr>
          <p:cNvCxnSpPr>
            <a:cxnSpLocks/>
          </p:cNvCxnSpPr>
          <p:nvPr/>
        </p:nvCxnSpPr>
        <p:spPr>
          <a:xfrm flipV="1">
            <a:off x="4050407" y="4793382"/>
            <a:ext cx="3989896" cy="433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8CA509-EFF5-468B-872C-9D08398AAB8F}"/>
              </a:ext>
            </a:extLst>
          </p:cNvPr>
          <p:cNvCxnSpPr>
            <a:cxnSpLocks/>
          </p:cNvCxnSpPr>
          <p:nvPr/>
        </p:nvCxnSpPr>
        <p:spPr>
          <a:xfrm>
            <a:off x="6006843" y="4793382"/>
            <a:ext cx="2033461" cy="433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367DB6F-CD74-4F6F-9A2E-FF3B24C80232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00215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CCC05-1073-49C1-9EC5-B7EA1476E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3D3DFB-496F-4B8F-960B-A3A2F3A8B0D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 is trying to tell the time.</a:t>
            </a: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Jen right? How do you know?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D6BCFE9-408D-408B-83A5-B1902076CF7D}"/>
              </a:ext>
            </a:extLst>
          </p:cNvPr>
          <p:cNvSpPr/>
          <p:nvPr/>
        </p:nvSpPr>
        <p:spPr>
          <a:xfrm>
            <a:off x="4715076" y="2851009"/>
            <a:ext cx="2592000" cy="900000"/>
          </a:xfrm>
          <a:prstGeom prst="wedgeRoundRectCallout">
            <a:avLst>
              <a:gd name="adj1" fmla="val -59241"/>
              <a:gd name="adj2" fmla="val 2367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It’s 5 past 6.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0B0FEE-56A9-43B4-8BF6-026F9D2D75D7}"/>
              </a:ext>
            </a:extLst>
          </p:cNvPr>
          <p:cNvCxnSpPr>
            <a:cxnSpLocks/>
          </p:cNvCxnSpPr>
          <p:nvPr/>
        </p:nvCxnSpPr>
        <p:spPr>
          <a:xfrm>
            <a:off x="8838671" y="2863989"/>
            <a:ext cx="8996" cy="988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046CC7-C029-4E71-8BBE-41D61D9628AA}"/>
              </a:ext>
            </a:extLst>
          </p:cNvPr>
          <p:cNvCxnSpPr>
            <a:cxnSpLocks/>
          </p:cNvCxnSpPr>
          <p:nvPr/>
        </p:nvCxnSpPr>
        <p:spPr>
          <a:xfrm>
            <a:off x="8838671" y="2855167"/>
            <a:ext cx="220662" cy="633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819D0C-0494-41A6-936A-BCA6CFDCA581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83511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CCC05-1073-49C1-9EC5-B7EA1476E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3D3DFB-496F-4B8F-960B-A3A2F3A8B0D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 is trying to tell the time.</a:t>
            </a: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Jen right? How do you know?</a:t>
            </a:r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 is wrong because…</a:t>
            </a:r>
            <a:endParaRPr lang="en-GB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D6BCFE9-408D-408B-83A5-B1902076CF7D}"/>
              </a:ext>
            </a:extLst>
          </p:cNvPr>
          <p:cNvSpPr/>
          <p:nvPr/>
        </p:nvSpPr>
        <p:spPr>
          <a:xfrm>
            <a:off x="4715076" y="2851009"/>
            <a:ext cx="2592000" cy="900000"/>
          </a:xfrm>
          <a:prstGeom prst="wedgeRoundRectCallout">
            <a:avLst>
              <a:gd name="adj1" fmla="val -59241"/>
              <a:gd name="adj2" fmla="val 2367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It’s 5 past 6.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0B0FEE-56A9-43B4-8BF6-026F9D2D75D7}"/>
              </a:ext>
            </a:extLst>
          </p:cNvPr>
          <p:cNvCxnSpPr>
            <a:cxnSpLocks/>
          </p:cNvCxnSpPr>
          <p:nvPr/>
        </p:nvCxnSpPr>
        <p:spPr>
          <a:xfrm>
            <a:off x="8838671" y="2863989"/>
            <a:ext cx="8996" cy="988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046CC7-C029-4E71-8BBE-41D61D9628AA}"/>
              </a:ext>
            </a:extLst>
          </p:cNvPr>
          <p:cNvCxnSpPr>
            <a:cxnSpLocks/>
          </p:cNvCxnSpPr>
          <p:nvPr/>
        </p:nvCxnSpPr>
        <p:spPr>
          <a:xfrm>
            <a:off x="8838671" y="2855167"/>
            <a:ext cx="220662" cy="633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875FDAB-276A-4280-8850-678CDFF1DC5F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8065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CCC05-1073-49C1-9EC5-B7EA1476E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3D3DFB-496F-4B8F-960B-A3A2F3A8B0D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US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 is trying to tell the time.</a:t>
            </a: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Jen right? How do you know?</a:t>
            </a:r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Jen is wrong because she has mixed up the hour hand and the minute hand. It is half past 5.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D6BCFE9-408D-408B-83A5-B1902076CF7D}"/>
              </a:ext>
            </a:extLst>
          </p:cNvPr>
          <p:cNvSpPr/>
          <p:nvPr/>
        </p:nvSpPr>
        <p:spPr>
          <a:xfrm>
            <a:off x="4715076" y="2851009"/>
            <a:ext cx="2592000" cy="900000"/>
          </a:xfrm>
          <a:prstGeom prst="wedgeRoundRectCallout">
            <a:avLst>
              <a:gd name="adj1" fmla="val -59241"/>
              <a:gd name="adj2" fmla="val 2367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It’s 5 past 6.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0B0FEE-56A9-43B4-8BF6-026F9D2D75D7}"/>
              </a:ext>
            </a:extLst>
          </p:cNvPr>
          <p:cNvCxnSpPr>
            <a:cxnSpLocks/>
          </p:cNvCxnSpPr>
          <p:nvPr/>
        </p:nvCxnSpPr>
        <p:spPr>
          <a:xfrm>
            <a:off x="8838671" y="2863989"/>
            <a:ext cx="8996" cy="988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046CC7-C029-4E71-8BBE-41D61D9628AA}"/>
              </a:ext>
            </a:extLst>
          </p:cNvPr>
          <p:cNvCxnSpPr>
            <a:cxnSpLocks/>
          </p:cNvCxnSpPr>
          <p:nvPr/>
        </p:nvCxnSpPr>
        <p:spPr>
          <a:xfrm>
            <a:off x="8838671" y="2855167"/>
            <a:ext cx="220662" cy="633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F416380-DF7F-49A4-AA69-E4971A49DA47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28372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D6F428-7461-4224-B61C-17A0CCC2D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C4B594D-A39F-44A7-811E-7D8BB2D5768A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US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hands have fallen off this clock. Aisha says:</a:t>
            </a: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Aisha right? How do you know?</a:t>
            </a:r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Aisha is right about… but wrong about…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B6E315F-F70E-4D57-B680-18FE7A82906A}"/>
              </a:ext>
            </a:extLst>
          </p:cNvPr>
          <p:cNvSpPr/>
          <p:nvPr/>
        </p:nvSpPr>
        <p:spPr>
          <a:xfrm>
            <a:off x="4038514" y="1428608"/>
            <a:ext cx="3303527" cy="2787793"/>
          </a:xfrm>
          <a:prstGeom prst="wedgeRoundRectCallout">
            <a:avLst>
              <a:gd name="adj1" fmla="val -63212"/>
              <a:gd name="adj2" fmla="val 2444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It’s half past 4 so the minute hand should be pointing down and the hour hand should be at 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3841EB-8B0F-4AAC-B0CF-5868CA729EE6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8821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D6F428-7461-4224-B61C-17A0CCC2D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C4B594D-A39F-44A7-811E-7D8BB2D5768A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US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hands have fallen off this clock. Aisha says:</a:t>
            </a: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Aisha right? How do you know?</a:t>
            </a:r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Aisha is right about the minute hand but wrong about the hour hand. If it is half past then then the hour hand should be between 4 and 5.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B6E315F-F70E-4D57-B680-18FE7A82906A}"/>
              </a:ext>
            </a:extLst>
          </p:cNvPr>
          <p:cNvSpPr/>
          <p:nvPr/>
        </p:nvSpPr>
        <p:spPr>
          <a:xfrm>
            <a:off x="4038514" y="1428608"/>
            <a:ext cx="3303527" cy="2787793"/>
          </a:xfrm>
          <a:prstGeom prst="wedgeRoundRectCallout">
            <a:avLst>
              <a:gd name="adj1" fmla="val -63212"/>
              <a:gd name="adj2" fmla="val 2444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It’s half past 4 so the minute hand should be pointing down and the hour hand should be at 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3299A-0B86-4796-A23E-0E1A3439A670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5870920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348</Words>
  <Application>Microsoft Office PowerPoint</Application>
  <PresentationFormat>Widescreen</PresentationFormat>
  <Paragraphs>153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SassoonCRInfantMedium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Reda Liloul</dc:creator>
  <cp:lastModifiedBy>Reda Liloul</cp:lastModifiedBy>
  <cp:revision>2</cp:revision>
  <dcterms:created xsi:type="dcterms:W3CDTF">2020-04-22T23:27:45Z</dcterms:created>
  <dcterms:modified xsi:type="dcterms:W3CDTF">2020-04-22T23:36:58Z</dcterms:modified>
</cp:coreProperties>
</file>