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sldIdLst>
    <p:sldId id="301" r:id="rId5"/>
    <p:sldId id="382" r:id="rId6"/>
    <p:sldId id="416" r:id="rId7"/>
    <p:sldId id="360" r:id="rId8"/>
    <p:sldId id="362" r:id="rId9"/>
    <p:sldId id="363" r:id="rId10"/>
    <p:sldId id="375" r:id="rId11"/>
    <p:sldId id="417" r:id="rId12"/>
    <p:sldId id="413" r:id="rId13"/>
    <p:sldId id="367" r:id="rId14"/>
    <p:sldId id="384" r:id="rId15"/>
    <p:sldId id="314" r:id="rId16"/>
    <p:sldId id="369" r:id="rId17"/>
    <p:sldId id="370" r:id="rId18"/>
    <p:sldId id="418" r:id="rId19"/>
    <p:sldId id="419" r:id="rId20"/>
    <p:sldId id="420" r:id="rId21"/>
    <p:sldId id="355" r:id="rId22"/>
    <p:sldId id="3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89E28-86C3-45E4-B054-DB5179CDCF84}" v="47" dt="2019-04-08T10:08:17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7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4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55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1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15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4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4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 – Summer Block 2 – Fractions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Quarter of a Quantity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one quarter of the triangles.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AF3A9-7212-4D19-A935-6C47FC076436}"/>
              </a:ext>
            </a:extLst>
          </p:cNvPr>
          <p:cNvGrpSpPr/>
          <p:nvPr/>
        </p:nvGrpSpPr>
        <p:grpSpPr>
          <a:xfrm>
            <a:off x="2461408" y="1638639"/>
            <a:ext cx="4221184" cy="3729774"/>
            <a:chOff x="2461408" y="1638639"/>
            <a:chExt cx="4221184" cy="37297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AD186-2938-4A21-BE97-22D703C3790F}"/>
                </a:ext>
              </a:extLst>
            </p:cNvPr>
            <p:cNvGrpSpPr/>
            <p:nvPr/>
          </p:nvGrpSpPr>
          <p:grpSpPr>
            <a:xfrm>
              <a:off x="2461408" y="1638639"/>
              <a:ext cx="4221184" cy="781205"/>
              <a:chOff x="2461408" y="1867393"/>
              <a:chExt cx="4221184" cy="781205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03FD6E06-BEE6-4AE2-AF5C-76E7684E0B68}"/>
                  </a:ext>
                </a:extLst>
              </p:cNvPr>
              <p:cNvSpPr/>
              <p:nvPr/>
            </p:nvSpPr>
            <p:spPr>
              <a:xfrm>
                <a:off x="5137719" y="1867393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4CF534F7-1C1A-460E-931F-CC4162E492F4}"/>
                  </a:ext>
                </a:extLst>
              </p:cNvPr>
              <p:cNvSpPr/>
              <p:nvPr/>
            </p:nvSpPr>
            <p:spPr>
              <a:xfrm>
                <a:off x="4245549" y="1867393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1B4C8F7A-5905-447A-8319-01AA9F9A157A}"/>
                  </a:ext>
                </a:extLst>
              </p:cNvPr>
              <p:cNvSpPr/>
              <p:nvPr/>
            </p:nvSpPr>
            <p:spPr>
              <a:xfrm>
                <a:off x="3348306" y="1867393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DBA2C7A0-F23E-4694-A4DE-AF22B94E4158}"/>
                  </a:ext>
                </a:extLst>
              </p:cNvPr>
              <p:cNvSpPr/>
              <p:nvPr/>
            </p:nvSpPr>
            <p:spPr>
              <a:xfrm>
                <a:off x="2461408" y="1867393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6FA4136-B4E5-495A-8D07-DA258B73676B}"/>
                  </a:ext>
                </a:extLst>
              </p:cNvPr>
              <p:cNvSpPr/>
              <p:nvPr/>
            </p:nvSpPr>
            <p:spPr>
              <a:xfrm>
                <a:off x="6029890" y="1867393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591097-FAFA-4E8A-A811-516E3EBCDDE6}"/>
                </a:ext>
              </a:extLst>
            </p:cNvPr>
            <p:cNvGrpSpPr/>
            <p:nvPr/>
          </p:nvGrpSpPr>
          <p:grpSpPr>
            <a:xfrm>
              <a:off x="2461408" y="2621495"/>
              <a:ext cx="4221184" cy="781205"/>
              <a:chOff x="2461408" y="2778839"/>
              <a:chExt cx="4221184" cy="781205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BDBB8A3A-9E9F-48F7-83E8-042D750D8BCE}"/>
                  </a:ext>
                </a:extLst>
              </p:cNvPr>
              <p:cNvSpPr/>
              <p:nvPr/>
            </p:nvSpPr>
            <p:spPr>
              <a:xfrm>
                <a:off x="5137719" y="2778839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08CA73E6-018E-408A-99F3-DA0353097D20}"/>
                  </a:ext>
                </a:extLst>
              </p:cNvPr>
              <p:cNvSpPr/>
              <p:nvPr/>
            </p:nvSpPr>
            <p:spPr>
              <a:xfrm>
                <a:off x="4245549" y="2778839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A08E703-F5C9-403E-BF6F-BF476D8A9E1E}"/>
                  </a:ext>
                </a:extLst>
              </p:cNvPr>
              <p:cNvSpPr/>
              <p:nvPr/>
            </p:nvSpPr>
            <p:spPr>
              <a:xfrm>
                <a:off x="3348306" y="2778839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1238455-E909-41F0-9A80-B10B97B0E44F}"/>
                  </a:ext>
                </a:extLst>
              </p:cNvPr>
              <p:cNvSpPr/>
              <p:nvPr/>
            </p:nvSpPr>
            <p:spPr>
              <a:xfrm>
                <a:off x="2461408" y="2778839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540739F-1082-41CD-9976-5FB9D959B146}"/>
                  </a:ext>
                </a:extLst>
              </p:cNvPr>
              <p:cNvSpPr/>
              <p:nvPr/>
            </p:nvSpPr>
            <p:spPr>
              <a:xfrm>
                <a:off x="6029890" y="2778839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301AFE-1C4A-4E64-92E7-8D1B8A022DBC}"/>
                </a:ext>
              </a:extLst>
            </p:cNvPr>
            <p:cNvGrpSpPr/>
            <p:nvPr/>
          </p:nvGrpSpPr>
          <p:grpSpPr>
            <a:xfrm>
              <a:off x="2461408" y="3604351"/>
              <a:ext cx="4221184" cy="781205"/>
              <a:chOff x="2461408" y="3690284"/>
              <a:chExt cx="4221184" cy="781205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FFBA84C4-85CB-4341-A724-3CFCA900836E}"/>
                  </a:ext>
                </a:extLst>
              </p:cNvPr>
              <p:cNvSpPr/>
              <p:nvPr/>
            </p:nvSpPr>
            <p:spPr>
              <a:xfrm>
                <a:off x="5137719" y="3690284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69614CBF-5571-4434-8330-3DFC7DC24FCE}"/>
                  </a:ext>
                </a:extLst>
              </p:cNvPr>
              <p:cNvSpPr/>
              <p:nvPr/>
            </p:nvSpPr>
            <p:spPr>
              <a:xfrm>
                <a:off x="4245549" y="3690284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AF79CF9-4286-406A-B5B3-947A328A7796}"/>
                  </a:ext>
                </a:extLst>
              </p:cNvPr>
              <p:cNvSpPr/>
              <p:nvPr/>
            </p:nvSpPr>
            <p:spPr>
              <a:xfrm>
                <a:off x="3348306" y="3690284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36D822B8-54A4-435E-BBD3-458EF46E8A15}"/>
                  </a:ext>
                </a:extLst>
              </p:cNvPr>
              <p:cNvSpPr/>
              <p:nvPr/>
            </p:nvSpPr>
            <p:spPr>
              <a:xfrm>
                <a:off x="2461408" y="3690284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B02DC84-29C1-42A1-819E-7EA89601C56F}"/>
                  </a:ext>
                </a:extLst>
              </p:cNvPr>
              <p:cNvSpPr/>
              <p:nvPr/>
            </p:nvSpPr>
            <p:spPr>
              <a:xfrm>
                <a:off x="6029890" y="3690284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DFB621-2E39-4605-8E3E-6F3253E3FA35}"/>
                </a:ext>
              </a:extLst>
            </p:cNvPr>
            <p:cNvGrpSpPr/>
            <p:nvPr/>
          </p:nvGrpSpPr>
          <p:grpSpPr>
            <a:xfrm>
              <a:off x="2461408" y="4587208"/>
              <a:ext cx="4221184" cy="781205"/>
              <a:chOff x="2461408" y="4587208"/>
              <a:chExt cx="4221184" cy="781205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8A59658-173E-4E4A-A608-8FB519692573}"/>
                  </a:ext>
                </a:extLst>
              </p:cNvPr>
              <p:cNvSpPr/>
              <p:nvPr/>
            </p:nvSpPr>
            <p:spPr>
              <a:xfrm>
                <a:off x="5137719" y="4587208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E432E3EA-61FC-41F6-ADDD-971DC510C21F}"/>
                  </a:ext>
                </a:extLst>
              </p:cNvPr>
              <p:cNvSpPr/>
              <p:nvPr/>
            </p:nvSpPr>
            <p:spPr>
              <a:xfrm>
                <a:off x="4245549" y="4587208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66941490-96B5-4D37-B4ED-70DCDB870A1D}"/>
                  </a:ext>
                </a:extLst>
              </p:cNvPr>
              <p:cNvSpPr/>
              <p:nvPr/>
            </p:nvSpPr>
            <p:spPr>
              <a:xfrm>
                <a:off x="3348306" y="4587208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230F6141-73D0-47E4-84F8-1E46A092F6B5}"/>
                  </a:ext>
                </a:extLst>
              </p:cNvPr>
              <p:cNvSpPr/>
              <p:nvPr/>
            </p:nvSpPr>
            <p:spPr>
              <a:xfrm>
                <a:off x="2461408" y="4587208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B3061E0-B626-4235-B146-FA1F72A44EF6}"/>
                  </a:ext>
                </a:extLst>
              </p:cNvPr>
              <p:cNvSpPr/>
              <p:nvPr/>
            </p:nvSpPr>
            <p:spPr>
              <a:xfrm>
                <a:off x="6029890" y="4587208"/>
                <a:ext cx="652702" cy="781205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4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one quarter of the triangles.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E67FC8-CBC2-455C-B377-6FE990D69D0D}"/>
              </a:ext>
            </a:extLst>
          </p:cNvPr>
          <p:cNvGrpSpPr/>
          <p:nvPr/>
        </p:nvGrpSpPr>
        <p:grpSpPr>
          <a:xfrm>
            <a:off x="2461408" y="1638639"/>
            <a:ext cx="4221184" cy="3729774"/>
            <a:chOff x="2461408" y="1638639"/>
            <a:chExt cx="4221184" cy="372977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3FD6E06-BEE6-4AE2-AF5C-76E7684E0B68}"/>
                </a:ext>
              </a:extLst>
            </p:cNvPr>
            <p:cNvSpPr/>
            <p:nvPr/>
          </p:nvSpPr>
          <p:spPr>
            <a:xfrm>
              <a:off x="5137719" y="1638639"/>
              <a:ext cx="652702" cy="781205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CF534F7-1C1A-460E-931F-CC4162E492F4}"/>
                </a:ext>
              </a:extLst>
            </p:cNvPr>
            <p:cNvSpPr/>
            <p:nvPr/>
          </p:nvSpPr>
          <p:spPr>
            <a:xfrm>
              <a:off x="4245549" y="1638639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B4C8F7A-5905-447A-8319-01AA9F9A157A}"/>
                </a:ext>
              </a:extLst>
            </p:cNvPr>
            <p:cNvSpPr/>
            <p:nvPr/>
          </p:nvSpPr>
          <p:spPr>
            <a:xfrm>
              <a:off x="3348306" y="1638639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BA2C7A0-F23E-4694-A4DE-AF22B94E4158}"/>
                </a:ext>
              </a:extLst>
            </p:cNvPr>
            <p:cNvSpPr/>
            <p:nvPr/>
          </p:nvSpPr>
          <p:spPr>
            <a:xfrm>
              <a:off x="2461408" y="1638639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6FA4136-B4E5-495A-8D07-DA258B73676B}"/>
                </a:ext>
              </a:extLst>
            </p:cNvPr>
            <p:cNvSpPr/>
            <p:nvPr/>
          </p:nvSpPr>
          <p:spPr>
            <a:xfrm>
              <a:off x="6029890" y="1638639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DBB8A3A-9E9F-48F7-83E8-042D750D8BCE}"/>
                </a:ext>
              </a:extLst>
            </p:cNvPr>
            <p:cNvSpPr/>
            <p:nvPr/>
          </p:nvSpPr>
          <p:spPr>
            <a:xfrm>
              <a:off x="5137719" y="2621495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8CA73E6-018E-408A-99F3-DA0353097D20}"/>
                </a:ext>
              </a:extLst>
            </p:cNvPr>
            <p:cNvSpPr/>
            <p:nvPr/>
          </p:nvSpPr>
          <p:spPr>
            <a:xfrm>
              <a:off x="4245549" y="2621495"/>
              <a:ext cx="652702" cy="781205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A08E703-F5C9-403E-BF6F-BF476D8A9E1E}"/>
                </a:ext>
              </a:extLst>
            </p:cNvPr>
            <p:cNvSpPr/>
            <p:nvPr/>
          </p:nvSpPr>
          <p:spPr>
            <a:xfrm>
              <a:off x="3348306" y="2621495"/>
              <a:ext cx="652702" cy="781205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1238455-E909-41F0-9A80-B10B97B0E44F}"/>
                </a:ext>
              </a:extLst>
            </p:cNvPr>
            <p:cNvSpPr/>
            <p:nvPr/>
          </p:nvSpPr>
          <p:spPr>
            <a:xfrm>
              <a:off x="2461408" y="2621495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40739F-1082-41CD-9976-5FB9D959B146}"/>
                </a:ext>
              </a:extLst>
            </p:cNvPr>
            <p:cNvSpPr/>
            <p:nvPr/>
          </p:nvSpPr>
          <p:spPr>
            <a:xfrm>
              <a:off x="6029890" y="2621495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FBA84C4-85CB-4341-A724-3CFCA900836E}"/>
                </a:ext>
              </a:extLst>
            </p:cNvPr>
            <p:cNvSpPr/>
            <p:nvPr/>
          </p:nvSpPr>
          <p:spPr>
            <a:xfrm>
              <a:off x="5137719" y="3604351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9614CBF-5571-4434-8330-3DFC7DC24FCE}"/>
                </a:ext>
              </a:extLst>
            </p:cNvPr>
            <p:cNvSpPr/>
            <p:nvPr/>
          </p:nvSpPr>
          <p:spPr>
            <a:xfrm>
              <a:off x="4245549" y="3604351"/>
              <a:ext cx="652702" cy="781205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AF79CF9-4286-406A-B5B3-947A328A7796}"/>
                </a:ext>
              </a:extLst>
            </p:cNvPr>
            <p:cNvSpPr/>
            <p:nvPr/>
          </p:nvSpPr>
          <p:spPr>
            <a:xfrm>
              <a:off x="3348306" y="3604351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D822B8-54A4-435E-BBD3-458EF46E8A15}"/>
                </a:ext>
              </a:extLst>
            </p:cNvPr>
            <p:cNvSpPr/>
            <p:nvPr/>
          </p:nvSpPr>
          <p:spPr>
            <a:xfrm>
              <a:off x="2461408" y="3604351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B02DC84-29C1-42A1-819E-7EA89601C56F}"/>
                </a:ext>
              </a:extLst>
            </p:cNvPr>
            <p:cNvSpPr/>
            <p:nvPr/>
          </p:nvSpPr>
          <p:spPr>
            <a:xfrm>
              <a:off x="6029890" y="3604351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8A59658-173E-4E4A-A608-8FB519692573}"/>
                </a:ext>
              </a:extLst>
            </p:cNvPr>
            <p:cNvSpPr/>
            <p:nvPr/>
          </p:nvSpPr>
          <p:spPr>
            <a:xfrm>
              <a:off x="5137719" y="4587208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432E3EA-61FC-41F6-ADDD-971DC510C21F}"/>
                </a:ext>
              </a:extLst>
            </p:cNvPr>
            <p:cNvSpPr/>
            <p:nvPr/>
          </p:nvSpPr>
          <p:spPr>
            <a:xfrm>
              <a:off x="4245549" y="4587208"/>
              <a:ext cx="652702" cy="781205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6941490-96B5-4D37-B4ED-70DCDB870A1D}"/>
                </a:ext>
              </a:extLst>
            </p:cNvPr>
            <p:cNvSpPr/>
            <p:nvPr/>
          </p:nvSpPr>
          <p:spPr>
            <a:xfrm>
              <a:off x="3348306" y="4587208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30F6141-73D0-47E4-84F8-1E46A092F6B5}"/>
                </a:ext>
              </a:extLst>
            </p:cNvPr>
            <p:cNvSpPr/>
            <p:nvPr/>
          </p:nvSpPr>
          <p:spPr>
            <a:xfrm>
              <a:off x="2461408" y="4587208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B3061E0-B626-4235-B146-FA1F72A44EF6}"/>
                </a:ext>
              </a:extLst>
            </p:cNvPr>
            <p:cNvSpPr/>
            <p:nvPr/>
          </p:nvSpPr>
          <p:spPr>
            <a:xfrm>
              <a:off x="6029890" y="4587208"/>
              <a:ext cx="652702" cy="78120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60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Lydia thinks she has coloured in one quarter of the cubes. Is she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do you know?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6D1EB7-A67C-4E4E-81E9-B43802022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05458"/>
              </p:ext>
            </p:extLst>
          </p:nvPr>
        </p:nvGraphicFramePr>
        <p:xfrm>
          <a:off x="2372768" y="1873018"/>
          <a:ext cx="4398464" cy="2455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616">
                  <a:extLst>
                    <a:ext uri="{9D8B030D-6E8A-4147-A177-3AD203B41FA5}">
                      <a16:colId xmlns:a16="http://schemas.microsoft.com/office/drawing/2014/main" val="4062616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957015806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204086518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3580380869"/>
                    </a:ext>
                  </a:extLst>
                </a:gridCol>
              </a:tblGrid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88896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37410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8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Lydia thinks she has coloured in one quarter of the cubes. Is she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do you know?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Lydia is incorrect because…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6D1EB7-A67C-4E4E-81E9-B438020225C8}"/>
              </a:ext>
            </a:extLst>
          </p:cNvPr>
          <p:cNvGraphicFramePr>
            <a:graphicFrameLocks noGrp="1"/>
          </p:cNvGraphicFramePr>
          <p:nvPr/>
        </p:nvGraphicFramePr>
        <p:xfrm>
          <a:off x="2372768" y="1873018"/>
          <a:ext cx="4398464" cy="2455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616">
                  <a:extLst>
                    <a:ext uri="{9D8B030D-6E8A-4147-A177-3AD203B41FA5}">
                      <a16:colId xmlns:a16="http://schemas.microsoft.com/office/drawing/2014/main" val="4062616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957015806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204086518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3580380869"/>
                    </a:ext>
                  </a:extLst>
                </a:gridCol>
              </a:tblGrid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88896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37410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8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48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Lydia thinks she has coloured in one quarter of the cubes. Is she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do you know?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Lydia is </a:t>
            </a:r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inocrrect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because there are 12 equal parts and one quarter of 12 is 3.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 needs to colour 3 parts, not 4.</a:t>
            </a: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6D1EB7-A67C-4E4E-81E9-B438020225C8}"/>
              </a:ext>
            </a:extLst>
          </p:cNvPr>
          <p:cNvGraphicFramePr>
            <a:graphicFrameLocks noGrp="1"/>
          </p:cNvGraphicFramePr>
          <p:nvPr/>
        </p:nvGraphicFramePr>
        <p:xfrm>
          <a:off x="2372768" y="1873018"/>
          <a:ext cx="4398464" cy="2455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616">
                  <a:extLst>
                    <a:ext uri="{9D8B030D-6E8A-4147-A177-3AD203B41FA5}">
                      <a16:colId xmlns:a16="http://schemas.microsoft.com/office/drawing/2014/main" val="4062616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957015806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2040865181"/>
                    </a:ext>
                  </a:extLst>
                </a:gridCol>
                <a:gridCol w="1099616">
                  <a:extLst>
                    <a:ext uri="{9D8B030D-6E8A-4147-A177-3AD203B41FA5}">
                      <a16:colId xmlns:a16="http://schemas.microsoft.com/office/drawing/2014/main" val="3580380869"/>
                    </a:ext>
                  </a:extLst>
                </a:gridCol>
              </a:tblGrid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88896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37410"/>
                  </a:ext>
                </a:extLst>
              </a:tr>
              <a:tr h="81840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3379" marR="143379" marT="71689" marB="7168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8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09FEC4F-BADF-459D-BA8A-EE5B8F1E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B0E4754-AE86-45DD-8F68-139F7AFF9E8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Pirate Paula needs to put one quarter of her gems in her treasure chest.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mistake has Pirate Paula made?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DA6F9EB-A279-4149-B102-F7143E74C5EE}"/>
              </a:ext>
            </a:extLst>
          </p:cNvPr>
          <p:cNvSpPr/>
          <p:nvPr/>
        </p:nvSpPr>
        <p:spPr>
          <a:xfrm>
            <a:off x="3159676" y="1699506"/>
            <a:ext cx="5107504" cy="1064801"/>
          </a:xfrm>
          <a:prstGeom prst="wedgeRoundRectCallout">
            <a:avLst>
              <a:gd name="adj1" fmla="val -57231"/>
              <a:gd name="adj2" fmla="val 3078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 have put 4 of my gems in my treasure chest.</a:t>
            </a:r>
          </a:p>
        </p:txBody>
      </p:sp>
    </p:spTree>
    <p:extLst>
      <p:ext uri="{BB962C8B-B14F-4D97-AF65-F5344CB8AC3E}">
        <p14:creationId xmlns:p14="http://schemas.microsoft.com/office/powerpoint/2010/main" val="117274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09FEC4F-BADF-459D-BA8A-EE5B8F1E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B0E4754-AE86-45DD-8F68-139F7AFF9E8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Pirate Paula needs to put one quarter of her gems in her treasure chest.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mistake has Pirate Paula made?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Pirate Paula has not shared her gems…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DA6F9EB-A279-4149-B102-F7143E74C5EE}"/>
              </a:ext>
            </a:extLst>
          </p:cNvPr>
          <p:cNvSpPr/>
          <p:nvPr/>
        </p:nvSpPr>
        <p:spPr>
          <a:xfrm>
            <a:off x="3159676" y="1699506"/>
            <a:ext cx="5107504" cy="1064801"/>
          </a:xfrm>
          <a:prstGeom prst="wedgeRoundRectCallout">
            <a:avLst>
              <a:gd name="adj1" fmla="val -57231"/>
              <a:gd name="adj2" fmla="val 3078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 have put 4 of my gems in my treasure chest.</a:t>
            </a:r>
          </a:p>
        </p:txBody>
      </p:sp>
    </p:spTree>
    <p:extLst>
      <p:ext uri="{BB962C8B-B14F-4D97-AF65-F5344CB8AC3E}">
        <p14:creationId xmlns:p14="http://schemas.microsoft.com/office/powerpoint/2010/main" val="3806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09FEC4F-BADF-459D-BA8A-EE5B8F1E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B0E4754-AE86-45DD-8F68-139F7AFF9E8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Pirate Paula needs to put one quarter of her gems in her treasure chest.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mistake has Pirate Paula made?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Pirate Paula has not shared her gems into 4 equal groups. She should have put away 5 gems.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DA6F9EB-A279-4149-B102-F7143E74C5EE}"/>
              </a:ext>
            </a:extLst>
          </p:cNvPr>
          <p:cNvSpPr/>
          <p:nvPr/>
        </p:nvSpPr>
        <p:spPr>
          <a:xfrm>
            <a:off x="3159676" y="1699506"/>
            <a:ext cx="5107504" cy="1064801"/>
          </a:xfrm>
          <a:prstGeom prst="wedgeRoundRectCallout">
            <a:avLst>
              <a:gd name="adj1" fmla="val -57231"/>
              <a:gd name="adj2" fmla="val 3078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 have put 4 of my gems in my treasure chest.</a:t>
            </a:r>
          </a:p>
        </p:txBody>
      </p:sp>
    </p:spTree>
    <p:extLst>
      <p:ext uri="{BB962C8B-B14F-4D97-AF65-F5344CB8AC3E}">
        <p14:creationId xmlns:p14="http://schemas.microsoft.com/office/powerpoint/2010/main" val="156441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different ways to shade a quarter of the shapes.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03323E-568D-4D92-B886-820ADB073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64016"/>
              </p:ext>
            </p:extLst>
          </p:nvPr>
        </p:nvGraphicFramePr>
        <p:xfrm>
          <a:off x="882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54A43F1-6DA8-4881-A17D-4BA92325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58694"/>
              </p:ext>
            </p:extLst>
          </p:nvPr>
        </p:nvGraphicFramePr>
        <p:xfrm>
          <a:off x="3636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C81319-BB57-44C4-8842-60F5DE02F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93883"/>
              </p:ext>
            </p:extLst>
          </p:nvPr>
        </p:nvGraphicFramePr>
        <p:xfrm>
          <a:off x="6390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different ways to shade a quarter of the shapes.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5 parts need to be shaded, e.g.	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64A072-9797-40A1-9966-4D4B20AAC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50091"/>
              </p:ext>
            </p:extLst>
          </p:nvPr>
        </p:nvGraphicFramePr>
        <p:xfrm>
          <a:off x="882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172C75D-1232-4FE6-B7F3-4401F3105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64712"/>
              </p:ext>
            </p:extLst>
          </p:nvPr>
        </p:nvGraphicFramePr>
        <p:xfrm>
          <a:off x="3636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51944E-33A6-4B8E-AEBA-135FC288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78447"/>
              </p:ext>
            </p:extLst>
          </p:nvPr>
        </p:nvGraphicFramePr>
        <p:xfrm>
          <a:off x="6390000" y="2638964"/>
          <a:ext cx="1872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868230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665041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01189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857712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5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367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6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713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0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12871-C95E-4C43-A361-E18D920D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033298-D569-445B-ADBC-0E66C56583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is the pizza split equally? </a:t>
            </a:r>
          </a:p>
        </p:txBody>
      </p:sp>
    </p:spTree>
    <p:extLst>
      <p:ext uri="{BB962C8B-B14F-4D97-AF65-F5344CB8AC3E}">
        <p14:creationId xmlns:p14="http://schemas.microsoft.com/office/powerpoint/2010/main" val="410492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12871-C95E-4C43-A361-E18D920D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033298-D569-445B-ADBC-0E66C56583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is the pizza split equally?</a:t>
            </a: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pizza is cut into 4 equal slices. </a:t>
            </a:r>
          </a:p>
        </p:txBody>
      </p:sp>
    </p:spTree>
    <p:extLst>
      <p:ext uri="{BB962C8B-B14F-4D97-AF65-F5344CB8AC3E}">
        <p14:creationId xmlns:p14="http://schemas.microsoft.com/office/powerpoint/2010/main" val="411303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statement based on the picture below.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boxes. One quarter of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is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.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6194EC-1024-4253-8396-1A26BEA37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41476"/>
              </p:ext>
            </p:extLst>
          </p:nvPr>
        </p:nvGraphicFramePr>
        <p:xfrm>
          <a:off x="2313333" y="1533342"/>
          <a:ext cx="4517335" cy="2674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467">
                  <a:extLst>
                    <a:ext uri="{9D8B030D-6E8A-4147-A177-3AD203B41FA5}">
                      <a16:colId xmlns:a16="http://schemas.microsoft.com/office/drawing/2014/main" val="244936769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4253241325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269690979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4277462733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362323805"/>
                    </a:ext>
                  </a:extLst>
                </a:gridCol>
              </a:tblGrid>
              <a:tr h="662826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62841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9998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2908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9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statement based on the picture below.</a:t>
            </a: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boxes. One quarter of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is </a:t>
            </a:r>
            <a:r>
              <a:rPr lang="en-GB" sz="20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6194EC-1024-4253-8396-1A26BEA37497}"/>
              </a:ext>
            </a:extLst>
          </p:cNvPr>
          <p:cNvGraphicFramePr>
            <a:graphicFrameLocks noGrp="1"/>
          </p:cNvGraphicFramePr>
          <p:nvPr/>
        </p:nvGraphicFramePr>
        <p:xfrm>
          <a:off x="2313333" y="1533342"/>
          <a:ext cx="4517335" cy="2674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467">
                  <a:extLst>
                    <a:ext uri="{9D8B030D-6E8A-4147-A177-3AD203B41FA5}">
                      <a16:colId xmlns:a16="http://schemas.microsoft.com/office/drawing/2014/main" val="244936769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4253241325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269690979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4277462733"/>
                    </a:ext>
                  </a:extLst>
                </a:gridCol>
                <a:gridCol w="903467">
                  <a:extLst>
                    <a:ext uri="{9D8B030D-6E8A-4147-A177-3AD203B41FA5}">
                      <a16:colId xmlns:a16="http://schemas.microsoft.com/office/drawing/2014/main" val="362323805"/>
                    </a:ext>
                  </a:extLst>
                </a:gridCol>
              </a:tblGrid>
              <a:tr h="662826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62841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9998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2908"/>
                  </a:ext>
                </a:extLst>
              </a:tr>
              <a:tr h="662826"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</a:txBody>
                  <a:tcPr marL="165707" marR="165707" marT="82853" marB="828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966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858B57-D58A-4A30-A215-6F86ED6CA106}"/>
              </a:ext>
            </a:extLst>
          </p:cNvPr>
          <p:cNvSpPr txBox="1"/>
          <p:nvPr/>
        </p:nvSpPr>
        <p:spPr>
          <a:xfrm>
            <a:off x="2424769" y="44237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0FFEF-B367-4E76-943A-392BFEF02CD9}"/>
              </a:ext>
            </a:extLst>
          </p:cNvPr>
          <p:cNvSpPr txBox="1"/>
          <p:nvPr/>
        </p:nvSpPr>
        <p:spPr>
          <a:xfrm>
            <a:off x="6141043" y="442376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4DC46-FA5A-4E8D-95F8-DC1A577D3DF6}"/>
              </a:ext>
            </a:extLst>
          </p:cNvPr>
          <p:cNvSpPr txBox="1"/>
          <p:nvPr/>
        </p:nvSpPr>
        <p:spPr>
          <a:xfrm>
            <a:off x="7397397" y="4423767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631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counters to complete the statement.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quarter of 16 is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BB66F-0BAD-4D22-ADC0-1B3163EAA676}"/>
              </a:ext>
            </a:extLst>
          </p:cNvPr>
          <p:cNvGrpSpPr/>
          <p:nvPr/>
        </p:nvGrpSpPr>
        <p:grpSpPr>
          <a:xfrm>
            <a:off x="1187066" y="1718125"/>
            <a:ext cx="6769868" cy="1364954"/>
            <a:chOff x="2063141" y="1718125"/>
            <a:chExt cx="6769868" cy="13649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27BC34-EE76-4521-966E-CC725D14BB38}"/>
                </a:ext>
              </a:extLst>
            </p:cNvPr>
            <p:cNvGrpSpPr/>
            <p:nvPr/>
          </p:nvGrpSpPr>
          <p:grpSpPr>
            <a:xfrm>
              <a:off x="2063141" y="1718125"/>
              <a:ext cx="5017718" cy="1364954"/>
              <a:chOff x="2063141" y="1718125"/>
              <a:chExt cx="5017718" cy="136495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34D724-002D-492D-855B-042368AF8868}"/>
                  </a:ext>
                </a:extLst>
              </p:cNvPr>
              <p:cNvSpPr/>
              <p:nvPr/>
            </p:nvSpPr>
            <p:spPr>
              <a:xfrm>
                <a:off x="2063141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108F14-4E56-4F13-B023-E50B8F4EE2E7}"/>
                  </a:ext>
                </a:extLst>
              </p:cNvPr>
              <p:cNvSpPr/>
              <p:nvPr/>
            </p:nvSpPr>
            <p:spPr>
              <a:xfrm>
                <a:off x="2948359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C91FD-3D62-48CA-BF25-350DFE6BD072}"/>
                  </a:ext>
                </a:extLst>
              </p:cNvPr>
              <p:cNvSpPr/>
              <p:nvPr/>
            </p:nvSpPr>
            <p:spPr>
              <a:xfrm>
                <a:off x="3833577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0849163-131A-4C7A-B36C-0ED2770BC170}"/>
                  </a:ext>
                </a:extLst>
              </p:cNvPr>
              <p:cNvSpPr/>
              <p:nvPr/>
            </p:nvSpPr>
            <p:spPr>
              <a:xfrm>
                <a:off x="4718795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82B3118-5D99-4333-A79E-A7F2569AAC1D}"/>
                  </a:ext>
                </a:extLst>
              </p:cNvPr>
              <p:cNvSpPr/>
              <p:nvPr/>
            </p:nvSpPr>
            <p:spPr>
              <a:xfrm>
                <a:off x="5604013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5C25F8B-9469-4D83-9A0F-8DE8C5BECF42}"/>
                  </a:ext>
                </a:extLst>
              </p:cNvPr>
              <p:cNvSpPr/>
              <p:nvPr/>
            </p:nvSpPr>
            <p:spPr>
              <a:xfrm>
                <a:off x="6489232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88935A-2F85-4192-A6DF-4E2A1018FDF9}"/>
                  </a:ext>
                </a:extLst>
              </p:cNvPr>
              <p:cNvSpPr/>
              <p:nvPr/>
            </p:nvSpPr>
            <p:spPr>
              <a:xfrm>
                <a:off x="2063141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6D818F3-7011-4899-A04F-6974D2D35F60}"/>
                  </a:ext>
                </a:extLst>
              </p:cNvPr>
              <p:cNvSpPr/>
              <p:nvPr/>
            </p:nvSpPr>
            <p:spPr>
              <a:xfrm>
                <a:off x="2948359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5EFE2B4-7766-47D0-96A7-27B87A62DBC9}"/>
                  </a:ext>
                </a:extLst>
              </p:cNvPr>
              <p:cNvSpPr/>
              <p:nvPr/>
            </p:nvSpPr>
            <p:spPr>
              <a:xfrm>
                <a:off x="3833577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3E2BBD0-DEAC-4831-97B9-E0E0167C01FD}"/>
                  </a:ext>
                </a:extLst>
              </p:cNvPr>
              <p:cNvSpPr/>
              <p:nvPr/>
            </p:nvSpPr>
            <p:spPr>
              <a:xfrm>
                <a:off x="4718795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F5DED63-56EC-4BB0-865F-079BDE24B7ED}"/>
                  </a:ext>
                </a:extLst>
              </p:cNvPr>
              <p:cNvSpPr/>
              <p:nvPr/>
            </p:nvSpPr>
            <p:spPr>
              <a:xfrm>
                <a:off x="5604013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D68055-663E-43B1-9955-069F3C9254A0}"/>
                  </a:ext>
                </a:extLst>
              </p:cNvPr>
              <p:cNvSpPr/>
              <p:nvPr/>
            </p:nvSpPr>
            <p:spPr>
              <a:xfrm>
                <a:off x="6489232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185FCB-1687-42C1-8895-872879871D41}"/>
                </a:ext>
              </a:extLst>
            </p:cNvPr>
            <p:cNvSpPr/>
            <p:nvPr/>
          </p:nvSpPr>
          <p:spPr>
            <a:xfrm>
              <a:off x="7356163" y="1718125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2137F1-8906-4EBB-9931-DB820D0AEF58}"/>
                </a:ext>
              </a:extLst>
            </p:cNvPr>
            <p:cNvSpPr/>
            <p:nvPr/>
          </p:nvSpPr>
          <p:spPr>
            <a:xfrm>
              <a:off x="8241382" y="1718125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143878-81B6-4EEA-8DA7-A4F32D3AC8C2}"/>
                </a:ext>
              </a:extLst>
            </p:cNvPr>
            <p:cNvSpPr/>
            <p:nvPr/>
          </p:nvSpPr>
          <p:spPr>
            <a:xfrm>
              <a:off x="7356163" y="2465714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CA7C0A-5F7F-4A14-A325-E9899BE2639A}"/>
                </a:ext>
              </a:extLst>
            </p:cNvPr>
            <p:cNvSpPr/>
            <p:nvPr/>
          </p:nvSpPr>
          <p:spPr>
            <a:xfrm>
              <a:off x="8241382" y="2465714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19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counters to complete the statement.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quarter of 16 is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BB66F-0BAD-4D22-ADC0-1B3163EAA676}"/>
              </a:ext>
            </a:extLst>
          </p:cNvPr>
          <p:cNvGrpSpPr/>
          <p:nvPr/>
        </p:nvGrpSpPr>
        <p:grpSpPr>
          <a:xfrm>
            <a:off x="1187066" y="1718125"/>
            <a:ext cx="6769868" cy="1364954"/>
            <a:chOff x="2063141" y="1718125"/>
            <a:chExt cx="6769868" cy="13649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27BC34-EE76-4521-966E-CC725D14BB38}"/>
                </a:ext>
              </a:extLst>
            </p:cNvPr>
            <p:cNvGrpSpPr/>
            <p:nvPr/>
          </p:nvGrpSpPr>
          <p:grpSpPr>
            <a:xfrm>
              <a:off x="2063141" y="1718125"/>
              <a:ext cx="5017718" cy="1364954"/>
              <a:chOff x="2063141" y="1718125"/>
              <a:chExt cx="5017718" cy="136495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34D724-002D-492D-855B-042368AF8868}"/>
                  </a:ext>
                </a:extLst>
              </p:cNvPr>
              <p:cNvSpPr/>
              <p:nvPr/>
            </p:nvSpPr>
            <p:spPr>
              <a:xfrm>
                <a:off x="2063141" y="1718125"/>
                <a:ext cx="591627" cy="6173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108F14-4E56-4F13-B023-E50B8F4EE2E7}"/>
                  </a:ext>
                </a:extLst>
              </p:cNvPr>
              <p:cNvSpPr/>
              <p:nvPr/>
            </p:nvSpPr>
            <p:spPr>
              <a:xfrm>
                <a:off x="2948359" y="1718125"/>
                <a:ext cx="591627" cy="6173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C91FD-3D62-48CA-BF25-350DFE6BD072}"/>
                  </a:ext>
                </a:extLst>
              </p:cNvPr>
              <p:cNvSpPr/>
              <p:nvPr/>
            </p:nvSpPr>
            <p:spPr>
              <a:xfrm>
                <a:off x="3833577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0849163-131A-4C7A-B36C-0ED2770BC170}"/>
                  </a:ext>
                </a:extLst>
              </p:cNvPr>
              <p:cNvSpPr/>
              <p:nvPr/>
            </p:nvSpPr>
            <p:spPr>
              <a:xfrm>
                <a:off x="4718795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82B3118-5D99-4333-A79E-A7F2569AAC1D}"/>
                  </a:ext>
                </a:extLst>
              </p:cNvPr>
              <p:cNvSpPr/>
              <p:nvPr/>
            </p:nvSpPr>
            <p:spPr>
              <a:xfrm>
                <a:off x="5604013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5C25F8B-9469-4D83-9A0F-8DE8C5BECF42}"/>
                  </a:ext>
                </a:extLst>
              </p:cNvPr>
              <p:cNvSpPr/>
              <p:nvPr/>
            </p:nvSpPr>
            <p:spPr>
              <a:xfrm>
                <a:off x="6489232" y="1718125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88935A-2F85-4192-A6DF-4E2A1018FDF9}"/>
                  </a:ext>
                </a:extLst>
              </p:cNvPr>
              <p:cNvSpPr/>
              <p:nvPr/>
            </p:nvSpPr>
            <p:spPr>
              <a:xfrm>
                <a:off x="2063141" y="2465714"/>
                <a:ext cx="591627" cy="6173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6D818F3-7011-4899-A04F-6974D2D35F60}"/>
                  </a:ext>
                </a:extLst>
              </p:cNvPr>
              <p:cNvSpPr/>
              <p:nvPr/>
            </p:nvSpPr>
            <p:spPr>
              <a:xfrm>
                <a:off x="2948359" y="2465714"/>
                <a:ext cx="591627" cy="6173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5EFE2B4-7766-47D0-96A7-27B87A62DBC9}"/>
                  </a:ext>
                </a:extLst>
              </p:cNvPr>
              <p:cNvSpPr/>
              <p:nvPr/>
            </p:nvSpPr>
            <p:spPr>
              <a:xfrm>
                <a:off x="3833577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3E2BBD0-DEAC-4831-97B9-E0E0167C01FD}"/>
                  </a:ext>
                </a:extLst>
              </p:cNvPr>
              <p:cNvSpPr/>
              <p:nvPr/>
            </p:nvSpPr>
            <p:spPr>
              <a:xfrm>
                <a:off x="4718795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F5DED63-56EC-4BB0-865F-079BDE24B7ED}"/>
                  </a:ext>
                </a:extLst>
              </p:cNvPr>
              <p:cNvSpPr/>
              <p:nvPr/>
            </p:nvSpPr>
            <p:spPr>
              <a:xfrm>
                <a:off x="5604013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D68055-663E-43B1-9955-069F3C9254A0}"/>
                  </a:ext>
                </a:extLst>
              </p:cNvPr>
              <p:cNvSpPr/>
              <p:nvPr/>
            </p:nvSpPr>
            <p:spPr>
              <a:xfrm>
                <a:off x="6489232" y="2465714"/>
                <a:ext cx="591627" cy="617365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185FCB-1687-42C1-8895-872879871D41}"/>
                </a:ext>
              </a:extLst>
            </p:cNvPr>
            <p:cNvSpPr/>
            <p:nvPr/>
          </p:nvSpPr>
          <p:spPr>
            <a:xfrm>
              <a:off x="7356163" y="1718125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2137F1-8906-4EBB-9931-DB820D0AEF58}"/>
                </a:ext>
              </a:extLst>
            </p:cNvPr>
            <p:cNvSpPr/>
            <p:nvPr/>
          </p:nvSpPr>
          <p:spPr>
            <a:xfrm>
              <a:off x="8241382" y="1718125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143878-81B6-4EEA-8DA7-A4F32D3AC8C2}"/>
                </a:ext>
              </a:extLst>
            </p:cNvPr>
            <p:cNvSpPr/>
            <p:nvPr/>
          </p:nvSpPr>
          <p:spPr>
            <a:xfrm>
              <a:off x="7356163" y="2465714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CA7C0A-5F7F-4A14-A325-E9899BE2639A}"/>
                </a:ext>
              </a:extLst>
            </p:cNvPr>
            <p:cNvSpPr/>
            <p:nvPr/>
          </p:nvSpPr>
          <p:spPr>
            <a:xfrm>
              <a:off x="8241382" y="2465714"/>
              <a:ext cx="591627" cy="61736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0E519DE-0D74-4434-9473-60D0B80E29F6}"/>
              </a:ext>
            </a:extLst>
          </p:cNvPr>
          <p:cNvSpPr txBox="1"/>
          <p:nvPr/>
        </p:nvSpPr>
        <p:spPr>
          <a:xfrm>
            <a:off x="5580034" y="387270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459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F38E72-532F-427B-8FDD-27652BC0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A544B7-718B-43C7-9D82-3B6A8EA3F5B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one quarter.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total?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4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FDF4E0-C94F-4A89-8132-3DA00088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6B24987-3634-47C2-8021-67A5704D5D6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one quarter.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total?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448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C252B5-08A6-4C22-B23C-ECBCCFBE8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terms/"/>
    <ds:schemaRef ds:uri="86144f90-c7b6-48d0-aae5-f5e9e48cc3df"/>
    <ds:schemaRef ds:uri="http://purl.org/dc/elements/1.1/"/>
    <ds:schemaRef ds:uri="http://purl.org/dc/dcmitype/"/>
    <ds:schemaRef ds:uri="0f0ae0ff-29c4-4766-b250-c1a9bee8d43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1464</TotalTime>
  <Words>527</Words>
  <Application>Microsoft Macintosh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Feroz Adam</cp:lastModifiedBy>
  <cp:revision>52</cp:revision>
  <dcterms:created xsi:type="dcterms:W3CDTF">2018-03-17T10:08:43Z</dcterms:created>
  <dcterms:modified xsi:type="dcterms:W3CDTF">2020-03-31T08:23:39Z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