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443" r:id="rId5"/>
    <p:sldId id="440" r:id="rId6"/>
    <p:sldId id="441" r:id="rId7"/>
    <p:sldId id="442" r:id="rId8"/>
    <p:sldId id="390" r:id="rId9"/>
    <p:sldId id="439" r:id="rId10"/>
    <p:sldId id="414" r:id="rId11"/>
    <p:sldId id="43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7B1"/>
    <a:srgbClr val="FF0066"/>
    <a:srgbClr val="83F776"/>
    <a:srgbClr val="9AF71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8D4AD-9CF5-2141-AAB1-0ED15ECB058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F0673-7B68-A24E-A35F-A105C69B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3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2019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27.03.20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solve problems involving the calculations of percentages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0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9FA918F-CE48-4D19-B1FF-58D080BC8C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A39ACFA-CDDC-4106-9873-744AF810323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children disagree about how to find 20% of 355.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do you agree with and why?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CA75DE-FAE1-438E-89B8-D472980A91B4}"/>
              </a:ext>
            </a:extLst>
          </p:cNvPr>
          <p:cNvSpPr txBox="1"/>
          <p:nvPr/>
        </p:nvSpPr>
        <p:spPr>
          <a:xfrm>
            <a:off x="1670569" y="404480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Vamsi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9F514-33E4-44D1-A312-567B0B5586CE}"/>
              </a:ext>
            </a:extLst>
          </p:cNvPr>
          <p:cNvSpPr txBox="1"/>
          <p:nvPr/>
        </p:nvSpPr>
        <p:spPr>
          <a:xfrm>
            <a:off x="1670569" y="235697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entury Gothic" panose="020B0502020202020204" pitchFamily="34" charset="0"/>
              </a:rPr>
              <a:t>Mhairi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2" name="Rounded Rectangular Callout 26">
            <a:extLst>
              <a:ext uri="{FF2B5EF4-FFF2-40B4-BE49-F238E27FC236}">
                <a16:creationId xmlns:a16="http://schemas.microsoft.com/office/drawing/2014/main" id="{76CB4240-B013-4BB4-9DEF-954682327E55}"/>
              </a:ext>
            </a:extLst>
          </p:cNvPr>
          <p:cNvSpPr/>
          <p:nvPr/>
        </p:nvSpPr>
        <p:spPr>
          <a:xfrm>
            <a:off x="3074036" y="1630002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10% of 355 is 35.5, so I can double it to find 20%.</a:t>
            </a:r>
          </a:p>
        </p:txBody>
      </p:sp>
      <p:sp>
        <p:nvSpPr>
          <p:cNvPr id="24" name="Rounded Rectangular Callout 26">
            <a:extLst>
              <a:ext uri="{FF2B5EF4-FFF2-40B4-BE49-F238E27FC236}">
                <a16:creationId xmlns:a16="http://schemas.microsoft.com/office/drawing/2014/main" id="{FE06A686-B603-459B-B880-8F6CC6FE03C2}"/>
              </a:ext>
            </a:extLst>
          </p:cNvPr>
          <p:cNvSpPr/>
          <p:nvPr/>
        </p:nvSpPr>
        <p:spPr>
          <a:xfrm>
            <a:off x="3039560" y="3327941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will divide 355 by 20 to work out the answer.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84D237-F1CE-4535-91D6-A02C7E294ED2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30465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9FA918F-CE48-4D19-B1FF-58D080BC8C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A39ACFA-CDDC-4106-9873-744AF810323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children disagree about how to find 20% of 355.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do you agree with and why?</a:t>
            </a:r>
          </a:p>
          <a:p>
            <a:pPr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agree with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Mhairi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because…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CA75DE-FAE1-438E-89B8-D472980A91B4}"/>
              </a:ext>
            </a:extLst>
          </p:cNvPr>
          <p:cNvSpPr txBox="1"/>
          <p:nvPr/>
        </p:nvSpPr>
        <p:spPr>
          <a:xfrm>
            <a:off x="1670569" y="404480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Vamsi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9F514-33E4-44D1-A312-567B0B5586CE}"/>
              </a:ext>
            </a:extLst>
          </p:cNvPr>
          <p:cNvSpPr txBox="1"/>
          <p:nvPr/>
        </p:nvSpPr>
        <p:spPr>
          <a:xfrm>
            <a:off x="1670569" y="235697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entury Gothic" panose="020B0502020202020204" pitchFamily="34" charset="0"/>
              </a:rPr>
              <a:t>Mhairi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2" name="Rounded Rectangular Callout 26">
            <a:extLst>
              <a:ext uri="{FF2B5EF4-FFF2-40B4-BE49-F238E27FC236}">
                <a16:creationId xmlns:a16="http://schemas.microsoft.com/office/drawing/2014/main" id="{76CB4240-B013-4BB4-9DEF-954682327E55}"/>
              </a:ext>
            </a:extLst>
          </p:cNvPr>
          <p:cNvSpPr/>
          <p:nvPr/>
        </p:nvSpPr>
        <p:spPr>
          <a:xfrm>
            <a:off x="3074036" y="1630002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10% of 355 is 35.5, so I can double it to find 20%.</a:t>
            </a:r>
          </a:p>
        </p:txBody>
      </p:sp>
      <p:sp>
        <p:nvSpPr>
          <p:cNvPr id="24" name="Rounded Rectangular Callout 26">
            <a:extLst>
              <a:ext uri="{FF2B5EF4-FFF2-40B4-BE49-F238E27FC236}">
                <a16:creationId xmlns:a16="http://schemas.microsoft.com/office/drawing/2014/main" id="{FE06A686-B603-459B-B880-8F6CC6FE03C2}"/>
              </a:ext>
            </a:extLst>
          </p:cNvPr>
          <p:cNvSpPr/>
          <p:nvPr/>
        </p:nvSpPr>
        <p:spPr>
          <a:xfrm>
            <a:off x="3039560" y="3327941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will divide 355 by 20 to work out the answer.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F48783-3EE5-475B-978C-7707A33F8835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31486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9FA918F-CE48-4D19-B1FF-58D080BC8C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A39ACFA-CDDC-4106-9873-744AF810323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children disagree about how to find 20% of 355.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do you agree with and why?</a:t>
            </a:r>
          </a:p>
          <a:p>
            <a:pPr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agree with 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Mhairi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because her method gives you the correct answer of 71. Vamsi’s method does not find 20%. </a:t>
            </a:r>
          </a:p>
          <a:p>
            <a:pPr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CA75DE-FAE1-438E-89B8-D472980A91B4}"/>
              </a:ext>
            </a:extLst>
          </p:cNvPr>
          <p:cNvSpPr txBox="1"/>
          <p:nvPr/>
        </p:nvSpPr>
        <p:spPr>
          <a:xfrm>
            <a:off x="1670569" y="4044801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Vamsi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9F514-33E4-44D1-A312-567B0B5586CE}"/>
              </a:ext>
            </a:extLst>
          </p:cNvPr>
          <p:cNvSpPr txBox="1"/>
          <p:nvPr/>
        </p:nvSpPr>
        <p:spPr>
          <a:xfrm>
            <a:off x="1670569" y="235697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entury Gothic" panose="020B0502020202020204" pitchFamily="34" charset="0"/>
              </a:rPr>
              <a:t>Mhairi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2" name="Rounded Rectangular Callout 26">
            <a:extLst>
              <a:ext uri="{FF2B5EF4-FFF2-40B4-BE49-F238E27FC236}">
                <a16:creationId xmlns:a16="http://schemas.microsoft.com/office/drawing/2014/main" id="{76CB4240-B013-4BB4-9DEF-954682327E55}"/>
              </a:ext>
            </a:extLst>
          </p:cNvPr>
          <p:cNvSpPr/>
          <p:nvPr/>
        </p:nvSpPr>
        <p:spPr>
          <a:xfrm>
            <a:off x="3074036" y="1630002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10% of 355 is 35.5, so I can double it to find 20%.</a:t>
            </a:r>
          </a:p>
        </p:txBody>
      </p:sp>
      <p:sp>
        <p:nvSpPr>
          <p:cNvPr id="24" name="Rounded Rectangular Callout 26">
            <a:extLst>
              <a:ext uri="{FF2B5EF4-FFF2-40B4-BE49-F238E27FC236}">
                <a16:creationId xmlns:a16="http://schemas.microsoft.com/office/drawing/2014/main" id="{FE06A686-B603-459B-B880-8F6CC6FE03C2}"/>
              </a:ext>
            </a:extLst>
          </p:cNvPr>
          <p:cNvSpPr/>
          <p:nvPr/>
        </p:nvSpPr>
        <p:spPr>
          <a:xfrm>
            <a:off x="3039560" y="3327941"/>
            <a:ext cx="4683586" cy="1028700"/>
          </a:xfrm>
          <a:prstGeom prst="wedgeRoundRectCallout">
            <a:avLst>
              <a:gd name="adj1" fmla="val -56207"/>
              <a:gd name="adj2" fmla="val 36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I will divide 355 by 20 to work out the answer.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99C15-6174-478E-AB55-D95CB256050E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07592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the missing values be?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2 possible solutions.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617CEC-2DBE-A74E-AA9C-5ED1B56C0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2757"/>
              </p:ext>
            </p:extLst>
          </p:nvPr>
        </p:nvGraphicFramePr>
        <p:xfrm>
          <a:off x="2902569" y="1275440"/>
          <a:ext cx="3338862" cy="3338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2954">
                  <a:extLst>
                    <a:ext uri="{9D8B030D-6E8A-4147-A177-3AD203B41FA5}">
                      <a16:colId xmlns:a16="http://schemas.microsoft.com/office/drawing/2014/main" val="653407546"/>
                    </a:ext>
                  </a:extLst>
                </a:gridCol>
                <a:gridCol w="1112954">
                  <a:extLst>
                    <a:ext uri="{9D8B030D-6E8A-4147-A177-3AD203B41FA5}">
                      <a16:colId xmlns:a16="http://schemas.microsoft.com/office/drawing/2014/main" val="3861925552"/>
                    </a:ext>
                  </a:extLst>
                </a:gridCol>
                <a:gridCol w="1112954">
                  <a:extLst>
                    <a:ext uri="{9D8B030D-6E8A-4147-A177-3AD203B41FA5}">
                      <a16:colId xmlns:a16="http://schemas.microsoft.com/office/drawing/2014/main" val="790441342"/>
                    </a:ext>
                  </a:extLst>
                </a:gridCol>
              </a:tblGrid>
              <a:tr h="1112954"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70672" marR="70672" marT="70672" marB="7067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127023"/>
                  </a:ext>
                </a:extLst>
              </a:tr>
              <a:tr h="1112954">
                <a:tc>
                  <a:txBody>
                    <a:bodyPr/>
                    <a:lstStyle/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32% </a:t>
                      </a:r>
                    </a:p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  =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10365"/>
                  </a:ext>
                </a:extLst>
              </a:tr>
              <a:tr h="1112954"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= 84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78840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67328D9-C476-CA4F-A912-D07F11C8B48A}"/>
              </a:ext>
            </a:extLst>
          </p:cNvPr>
          <p:cNvSpPr>
            <a:spLocks noChangeAspect="1"/>
          </p:cNvSpPr>
          <p:nvPr/>
        </p:nvSpPr>
        <p:spPr>
          <a:xfrm>
            <a:off x="4165529" y="2527514"/>
            <a:ext cx="834714" cy="834714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9ECC4E-7123-E140-AD18-F6DA29D33939}"/>
              </a:ext>
            </a:extLst>
          </p:cNvPr>
          <p:cNvSpPr>
            <a:spLocks noChangeAspect="1"/>
          </p:cNvSpPr>
          <p:nvPr/>
        </p:nvSpPr>
        <p:spPr>
          <a:xfrm>
            <a:off x="5595108" y="2659810"/>
            <a:ext cx="570121" cy="57012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3C02A-0B24-CE4A-8712-A2C65A1EAA75}"/>
              </a:ext>
            </a:extLst>
          </p:cNvPr>
          <p:cNvSpPr>
            <a:spLocks noChangeAspect="1"/>
          </p:cNvSpPr>
          <p:nvPr/>
        </p:nvSpPr>
        <p:spPr>
          <a:xfrm>
            <a:off x="4165529" y="1367864"/>
            <a:ext cx="432326" cy="4791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3F98A1-F1B7-423E-B98C-1EAD176EAA59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351850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the missing values be?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2 possible solutions. 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answers: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32% of 100 = 32 and 84% of 100 = 84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32% of 240 = 76.8 and 35% of 240 = 84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617CEC-2DBE-A74E-AA9C-5ED1B56C0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56205"/>
              </p:ext>
            </p:extLst>
          </p:nvPr>
        </p:nvGraphicFramePr>
        <p:xfrm>
          <a:off x="2902569" y="1275440"/>
          <a:ext cx="3338862" cy="3338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2954">
                  <a:extLst>
                    <a:ext uri="{9D8B030D-6E8A-4147-A177-3AD203B41FA5}">
                      <a16:colId xmlns:a16="http://schemas.microsoft.com/office/drawing/2014/main" val="653407546"/>
                    </a:ext>
                  </a:extLst>
                </a:gridCol>
                <a:gridCol w="1112954">
                  <a:extLst>
                    <a:ext uri="{9D8B030D-6E8A-4147-A177-3AD203B41FA5}">
                      <a16:colId xmlns:a16="http://schemas.microsoft.com/office/drawing/2014/main" val="3861925552"/>
                    </a:ext>
                  </a:extLst>
                </a:gridCol>
                <a:gridCol w="1112954">
                  <a:extLst>
                    <a:ext uri="{9D8B030D-6E8A-4147-A177-3AD203B41FA5}">
                      <a16:colId xmlns:a16="http://schemas.microsoft.com/office/drawing/2014/main" val="790441342"/>
                    </a:ext>
                  </a:extLst>
                </a:gridCol>
              </a:tblGrid>
              <a:tr h="1112954"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70672" marR="70672" marT="70672" marB="70672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127023"/>
                  </a:ext>
                </a:extLst>
              </a:tr>
              <a:tr h="1112954">
                <a:tc>
                  <a:txBody>
                    <a:bodyPr/>
                    <a:lstStyle/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32% </a:t>
                      </a:r>
                    </a:p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  =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10365"/>
                  </a:ext>
                </a:extLst>
              </a:tr>
              <a:tr h="1112954"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i="0" dirty="0">
                          <a:latin typeface="Century Gothic" panose="020B0502020202020204" pitchFamily="34" charset="0"/>
                        </a:rPr>
                        <a:t>= 84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7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78840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67328D9-C476-CA4F-A912-D07F11C8B48A}"/>
              </a:ext>
            </a:extLst>
          </p:cNvPr>
          <p:cNvSpPr>
            <a:spLocks noChangeAspect="1"/>
          </p:cNvSpPr>
          <p:nvPr/>
        </p:nvSpPr>
        <p:spPr>
          <a:xfrm>
            <a:off x="4165529" y="2527514"/>
            <a:ext cx="834714" cy="834714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9ECC4E-7123-E140-AD18-F6DA29D33939}"/>
              </a:ext>
            </a:extLst>
          </p:cNvPr>
          <p:cNvSpPr>
            <a:spLocks noChangeAspect="1"/>
          </p:cNvSpPr>
          <p:nvPr/>
        </p:nvSpPr>
        <p:spPr>
          <a:xfrm>
            <a:off x="5595108" y="2659810"/>
            <a:ext cx="570121" cy="57012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3C02A-0B24-CE4A-8712-A2C65A1EAA75}"/>
              </a:ext>
            </a:extLst>
          </p:cNvPr>
          <p:cNvSpPr>
            <a:spLocks noChangeAspect="1"/>
          </p:cNvSpPr>
          <p:nvPr/>
        </p:nvSpPr>
        <p:spPr>
          <a:xfrm>
            <a:off x="4165529" y="1367864"/>
            <a:ext cx="432326" cy="4791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B14A99-8F1B-4671-B0BF-E705C2A44518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28749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a survey of 250 people, 90% of people reported exercising regularly each week.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Of those people: 80% ran; 12% went to the gym; and 8% played team sports.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play team sports?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7B6F6D2-4FDF-4AD2-9BC5-E25FBDDF5700}"/>
              </a:ext>
            </a:extLst>
          </p:cNvPr>
          <p:cNvGraphicFramePr>
            <a:graphicFrameLocks noGrp="1"/>
          </p:cNvGraphicFramePr>
          <p:nvPr/>
        </p:nvGraphicFramePr>
        <p:xfrm>
          <a:off x="2142319" y="3456501"/>
          <a:ext cx="4859362" cy="1119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414652982"/>
                    </a:ext>
                  </a:extLst>
                </a:gridCol>
                <a:gridCol w="4258481">
                  <a:extLst>
                    <a:ext uri="{9D8B030D-6E8A-4147-A177-3AD203B41FA5}">
                      <a16:colId xmlns:a16="http://schemas.microsoft.com/office/drawing/2014/main" val="238663533"/>
                    </a:ext>
                  </a:extLst>
                </a:gridCol>
              </a:tblGrid>
              <a:tr h="5497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90% of 250</a:t>
                      </a:r>
                    </a:p>
                  </a:txBody>
                  <a:tcPr marL="112905" marR="112905" marT="56453" marB="5645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17347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0972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173A80F-A492-4915-96C5-E4F9FE45C606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89300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a survey of 250 people, 90% of people reported exercising regularly each week.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Of those people: 80% ran; 12% went to the gym; and 8% played team sports.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play team sports?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90% of 250 is 225, and 8% of 225 is 18.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33060FC-6314-FB40-B62B-FB8961F35CF1}"/>
              </a:ext>
            </a:extLst>
          </p:cNvPr>
          <p:cNvGraphicFramePr>
            <a:graphicFrameLocks noGrp="1"/>
          </p:cNvGraphicFramePr>
          <p:nvPr/>
        </p:nvGraphicFramePr>
        <p:xfrm>
          <a:off x="2142319" y="3456501"/>
          <a:ext cx="4859362" cy="1119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val="414652982"/>
                    </a:ext>
                  </a:extLst>
                </a:gridCol>
                <a:gridCol w="4258481">
                  <a:extLst>
                    <a:ext uri="{9D8B030D-6E8A-4147-A177-3AD203B41FA5}">
                      <a16:colId xmlns:a16="http://schemas.microsoft.com/office/drawing/2014/main" val="238663533"/>
                    </a:ext>
                  </a:extLst>
                </a:gridCol>
              </a:tblGrid>
              <a:tr h="5497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90% of 250</a:t>
                      </a:r>
                    </a:p>
                  </a:txBody>
                  <a:tcPr marL="112905" marR="112905" marT="56453" marB="5645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17347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09720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BEA00D5-48D4-4DC2-8C08-AF0791F9EFB7}"/>
              </a:ext>
            </a:extLst>
          </p:cNvPr>
          <p:cNvSpPr txBox="1"/>
          <p:nvPr/>
        </p:nvSpPr>
        <p:spPr>
          <a:xfrm>
            <a:off x="8350658" y="5987621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8922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6DC26A-8CA2-4270-BC01-EA70963BE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purl.org/dc/terms/"/>
    <ds:schemaRef ds:uri="5c7a0828-c5e4-45f8-a074-18a8fdc88ec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86144f90-c7b6-48d0-aae5-f5e9e48cc3d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456</Words>
  <Application>Microsoft Office PowerPoint</Application>
  <PresentationFormat>On-screen Show (4:3)</PresentationFormat>
  <Paragraphs>266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Amtullah Malik</cp:lastModifiedBy>
  <cp:revision>68</cp:revision>
  <dcterms:created xsi:type="dcterms:W3CDTF">2018-03-17T10:08:43Z</dcterms:created>
  <dcterms:modified xsi:type="dcterms:W3CDTF">2020-03-23T14:08:56Z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